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3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4041" r:id="rId2"/>
    <p:sldMasterId id="2147484089" r:id="rId3"/>
    <p:sldMasterId id="2147484141" r:id="rId4"/>
    <p:sldMasterId id="2147484165" r:id="rId5"/>
  </p:sldMasterIdLst>
  <p:notesMasterIdLst>
    <p:notesMasterId r:id="rId25"/>
  </p:notesMasterIdLst>
  <p:sldIdLst>
    <p:sldId id="2368" r:id="rId6"/>
    <p:sldId id="2369" r:id="rId7"/>
    <p:sldId id="2371" r:id="rId8"/>
    <p:sldId id="2373" r:id="rId9"/>
    <p:sldId id="2374" r:id="rId10"/>
    <p:sldId id="2370" r:id="rId11"/>
    <p:sldId id="2380" r:id="rId12"/>
    <p:sldId id="2382" r:id="rId13"/>
    <p:sldId id="2381" r:id="rId14"/>
    <p:sldId id="2386" r:id="rId15"/>
    <p:sldId id="2385" r:id="rId16"/>
    <p:sldId id="2387" r:id="rId17"/>
    <p:sldId id="2388" r:id="rId18"/>
    <p:sldId id="2389" r:id="rId19"/>
    <p:sldId id="2390" r:id="rId20"/>
    <p:sldId id="2391" r:id="rId21"/>
    <p:sldId id="2392" r:id="rId22"/>
    <p:sldId id="2393" r:id="rId23"/>
    <p:sldId id="2394" r:id="rId24"/>
  </p:sldIdLst>
  <p:sldSz cx="24377650" cy="13716000"/>
  <p:notesSz cx="6858000" cy="9144000"/>
  <p:defaultTextStyle>
    <a:defPPr>
      <a:defRPr lang="en-US"/>
    </a:defPPr>
    <a:lvl1pPr marL="0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1pPr>
    <a:lvl2pPr marL="913896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2pPr>
    <a:lvl3pPr marL="1827795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3pPr>
    <a:lvl4pPr marL="2741691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4pPr>
    <a:lvl5pPr marL="3655589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5pPr>
    <a:lvl6pPr marL="4569486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6pPr>
    <a:lvl7pPr marL="5483384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7pPr>
    <a:lvl8pPr marL="6397280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8pPr>
    <a:lvl9pPr marL="7311176" algn="l" defTabSz="1827795" rtl="0" eaLnBrk="1" latinLnBrk="0" hangingPunct="1">
      <a:defRPr sz="3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FFC737"/>
    <a:srgbClr val="001334"/>
    <a:srgbClr val="000820"/>
    <a:srgbClr val="000C28"/>
    <a:srgbClr val="5D77EB"/>
    <a:srgbClr val="1AE8DA"/>
    <a:srgbClr val="CF9600"/>
    <a:srgbClr val="F525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1" autoAdjust="0"/>
    <p:restoredTop sz="96202" autoAdjust="0"/>
  </p:normalViewPr>
  <p:slideViewPr>
    <p:cSldViewPr snapToGrid="0" snapToObjects="1">
      <p:cViewPr varScale="1">
        <p:scale>
          <a:sx n="54" d="100"/>
          <a:sy n="54" d="100"/>
        </p:scale>
        <p:origin x="522" y="114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3"/>
    </mc:Choice>
    <mc:Fallback>
      <c:style val="23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9898876224802E-2"/>
          <c:y val="2.8317147593655622E-2"/>
          <c:w val="0.9509927620830454"/>
          <c:h val="0.944688472356778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0A2E-4F4A-B9ED-C6DDA952C0B7}"/>
              </c:ext>
            </c:extLst>
          </c:dPt>
          <c:dPt>
            <c:idx val="1"/>
            <c:bubble3D val="0"/>
            <c:spPr>
              <a:solidFill>
                <a:schemeClr val="accent3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A2E-4F4A-B9ED-C6DDA952C0B7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2.3E-2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A2E-4F4A-B9ED-C6DDA952C0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5"/>
    </mc:Choice>
    <mc:Fallback>
      <c:style val="15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9898876224802E-2"/>
          <c:y val="2.8317147593655622E-2"/>
          <c:w val="0.9509927620830454"/>
          <c:h val="0.944688472356778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C683-4603-93AD-051543BC6E33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C683-4603-93AD-051543BC6E33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6.3E-2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683-4603-93AD-051543BC6E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9898876224802E-2"/>
          <c:y val="2.8317147593655622E-2"/>
          <c:w val="0.9509927620830454"/>
          <c:h val="0.944688472356778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E5CD-4303-BA73-7178A421017E}"/>
              </c:ext>
            </c:extLst>
          </c:dPt>
          <c:dPt>
            <c:idx val="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E5CD-4303-BA73-7178A421017E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7.0000000000000007E-2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CD-4303-BA73-7178A42101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9898876224802E-2"/>
          <c:y val="2.8317147593655622E-2"/>
          <c:w val="0.9509927620830454"/>
          <c:h val="0.94468847235677822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  <c:extLst>
              <c:ext xmlns:c16="http://schemas.microsoft.com/office/drawing/2014/chart" uri="{C3380CC4-5D6E-409C-BE32-E72D297353CC}">
                <c16:uniqueId val="{00000001-5319-4E3D-9506-FC798092FA63}"/>
              </c:ext>
            </c:extLst>
          </c:dPt>
          <c:dPt>
            <c:idx val="1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5319-4E3D-9506-FC798092FA63}"/>
              </c:ext>
            </c:extLst>
          </c:dPt>
          <c:cat>
            <c:strRef>
              <c:f>Sheet1!$A$2:$A$3</c:f>
              <c:strCache>
                <c:ptCount val="2"/>
                <c:pt idx="0">
                  <c:v>A</c:v>
                </c:pt>
                <c:pt idx="1">
                  <c:v>B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5.3999999999999999E-2</c:v>
                </c:pt>
                <c:pt idx="1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19-4E3D-9506-FC798092F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4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0.22079</cdr:x>
      <cdr:y>0.40108</cdr:y>
    </cdr:from>
    <cdr:to>
      <cdr:x>0.87183</cdr:x>
      <cdr:y>0.62786</cdr:y>
    </cdr:to>
    <cdr:sp macro="" textlink="">
      <cdr:nvSpPr>
        <cdr:cNvPr id="2" name="TextBox 23"/>
        <cdr:cNvSpPr txBox="1"/>
      </cdr:nvSpPr>
      <cdr:spPr>
        <a:xfrm xmlns:a="http://schemas.openxmlformats.org/drawingml/2006/main">
          <a:off x="1036270" y="2503759"/>
          <a:ext cx="3055666" cy="141566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182771" tIns="91386" rIns="182771" bIns="91386" rtlCol="0">
          <a:spAutoFit/>
        </a:bodyPr>
        <a:lstStyle xmlns:a="http://schemas.openxmlformats.org/drawingml/2006/main">
          <a:defPPr>
            <a:defRPr lang="en-US"/>
          </a:defPPr>
          <a:lvl1pPr marL="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91421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828434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2742651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3656868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4571086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5485303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6399520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7313737" algn="l" defTabSz="1828434" rtl="0" eaLnBrk="1" latinLnBrk="0" hangingPunct="1">
            <a:defRPr sz="36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defTabSz="1827702"/>
          <a:r>
            <a:rPr lang="en-US" sz="8000" b="1" dirty="0" smtClean="0">
              <a:latin typeface="Source Sans Pro" panose="020B0503030403020204" pitchFamily="34" charset="0"/>
              <a:ea typeface="Source Sans Pro" panose="020B0503030403020204" pitchFamily="34" charset="0"/>
            </a:rPr>
            <a:t>2,3%</a:t>
          </a:r>
          <a:endParaRPr lang="en-US" sz="8000" b="1" dirty="0">
            <a:latin typeface="Source Sans Pro" panose="020B0503030403020204" pitchFamily="34" charset="0"/>
            <a:ea typeface="Source Sans Pro" panose="020B0503030403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Open Sans Light" charset="0"/>
              </a:defRPr>
            </a:lvl1pPr>
          </a:lstStyle>
          <a:p>
            <a:fld id="{EFC10EE1-B198-C942-8235-326C972CBB30}" type="datetimeFigureOut">
              <a:rPr lang="en-US" smtClean="0"/>
              <a:pPr/>
              <a:t>11/1/2022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Open Sans Light" charset="0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896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1pPr>
    <a:lvl2pPr marL="913896" algn="l" defTabSz="913896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2pPr>
    <a:lvl3pPr marL="1827795" algn="l" defTabSz="913896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3pPr>
    <a:lvl4pPr marL="2741691" algn="l" defTabSz="913896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4pPr>
    <a:lvl5pPr marL="3655589" algn="l" defTabSz="913896" rtl="0" eaLnBrk="1" latinLnBrk="0" hangingPunct="1">
      <a:defRPr sz="2400" b="0" i="0" kern="1200">
        <a:solidFill>
          <a:schemeClr val="tx1"/>
        </a:solidFill>
        <a:latin typeface="Open Sans Light" charset="0"/>
        <a:ea typeface="+mn-ea"/>
        <a:cs typeface="+mn-cs"/>
      </a:defRPr>
    </a:lvl5pPr>
    <a:lvl6pPr marL="4569486" algn="l" defTabSz="91389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3384" algn="l" defTabSz="91389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7280" algn="l" defTabSz="91389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1176" algn="l" defTabSz="913896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89425" y="-11796713"/>
            <a:ext cx="2215356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8457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Sitka Banner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Sitka Banner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Sitka Banner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Sitka Banner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Sitka Banner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itka Banner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itka Banner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itka Banner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Sitka Banner" pitchFamily="2" charset="0"/>
              </a:defRPr>
            </a:lvl9pPr>
          </a:lstStyle>
          <a:p>
            <a:fld id="{5D42911A-8105-41F3-8C4C-5F34A44AF8ED}" type="slidenum">
              <a:rPr lang="ru-RU" altLang="ru-RU" smtClean="0">
                <a:latin typeface="Calibri" pitchFamily="34" charset="0"/>
              </a:rPr>
              <a:pPr/>
              <a:t>17</a:t>
            </a:fld>
            <a:endParaRPr lang="ru-RU" altLang="ru-RU" smtClean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8730-A4CE-4925-82E2-AB9E11E80770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2473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2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0557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A88730-A4CE-4925-82E2-AB9E11E80770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96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FDC0BE5-8237-434B-AB26-F93C2EF449B3}" type="slidenum">
              <a:rPr lang="en-US" altLang="x-none"/>
              <a:pPr/>
              <a:t>6</a:t>
            </a:fld>
            <a:endParaRPr lang="en-US" altLang="x-none"/>
          </a:p>
        </p:txBody>
      </p:sp>
      <p:sp>
        <p:nvSpPr>
          <p:cNvPr id="61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87388" y="1143000"/>
            <a:ext cx="5481637" cy="30845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61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400550"/>
            <a:ext cx="5484813" cy="359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905575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06BE02D-20C0-F840-AFAC-BEA99C74FDC2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8320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DFAF3-9C8B-4CC9-B3AA-525D7F83FF3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224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DFAF3-9C8B-4CC9-B3AA-525D7F83FF3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955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DFAF3-9C8B-4CC9-B3AA-525D7F83FF3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56780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DFAF3-9C8B-4CC9-B3AA-525D7F83FF3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9735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5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12231" y="4886179"/>
            <a:ext cx="3211089" cy="573315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60538" y="4916927"/>
            <a:ext cx="3472277" cy="608662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7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11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6" y="616732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6" y="1968936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ctr">
              <a:buNone/>
              <a:defRPr sz="37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367134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11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6" y="616732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6" y="1968936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ctr">
              <a:buNone/>
              <a:defRPr sz="3700" b="1"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167034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38494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30299" y="3893623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2429" y="3893623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694562" y="3893623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426692" y="3893623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525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24377650" cy="6193333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62187" y="3579821"/>
            <a:ext cx="5022244" cy="5141819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629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162731" y="479784"/>
            <a:ext cx="10597474" cy="12671781"/>
          </a:xfrm>
          <a:custGeom>
            <a:avLst/>
            <a:gdLst/>
            <a:ahLst/>
            <a:cxnLst/>
            <a:rect l="l" t="t" r="r" b="b"/>
            <a:pathLst>
              <a:path w="4335753" h="5183067">
                <a:moveTo>
                  <a:pt x="2624125" y="1178296"/>
                </a:moveTo>
                <a:cubicBezTo>
                  <a:pt x="2698245" y="1173058"/>
                  <a:pt x="2774671" y="1189136"/>
                  <a:pt x="2843864" y="1229085"/>
                </a:cubicBezTo>
                <a:cubicBezTo>
                  <a:pt x="3028381" y="1335615"/>
                  <a:pt x="3091600" y="1571555"/>
                  <a:pt x="2985070" y="1756071"/>
                </a:cubicBezTo>
                <a:lnTo>
                  <a:pt x="1117895" y="4990113"/>
                </a:lnTo>
                <a:cubicBezTo>
                  <a:pt x="1011365" y="5174629"/>
                  <a:pt x="775425" y="5237849"/>
                  <a:pt x="590909" y="5131318"/>
                </a:cubicBezTo>
                <a:cubicBezTo>
                  <a:pt x="406393" y="5024788"/>
                  <a:pt x="343173" y="4788848"/>
                  <a:pt x="449703" y="4604332"/>
                </a:cubicBezTo>
                <a:lnTo>
                  <a:pt x="2316878" y="1370290"/>
                </a:lnTo>
                <a:cubicBezTo>
                  <a:pt x="2383459" y="1254968"/>
                  <a:pt x="2500592" y="1187027"/>
                  <a:pt x="2624125" y="1178296"/>
                </a:cubicBezTo>
                <a:close/>
                <a:moveTo>
                  <a:pt x="3923060" y="861165"/>
                </a:moveTo>
                <a:cubicBezTo>
                  <a:pt x="3997180" y="855927"/>
                  <a:pt x="4073605" y="872005"/>
                  <a:pt x="4142799" y="911954"/>
                </a:cubicBezTo>
                <a:cubicBezTo>
                  <a:pt x="4327315" y="1018484"/>
                  <a:pt x="4390534" y="1254424"/>
                  <a:pt x="4284004" y="1438940"/>
                </a:cubicBezTo>
                <a:lnTo>
                  <a:pt x="2416832" y="4672979"/>
                </a:lnTo>
                <a:cubicBezTo>
                  <a:pt x="2310301" y="4857495"/>
                  <a:pt x="2074361" y="4920715"/>
                  <a:pt x="1889845" y="4814185"/>
                </a:cubicBezTo>
                <a:cubicBezTo>
                  <a:pt x="1705329" y="4707654"/>
                  <a:pt x="1642109" y="4471714"/>
                  <a:pt x="1748639" y="4287198"/>
                </a:cubicBezTo>
                <a:lnTo>
                  <a:pt x="3615812" y="1053159"/>
                </a:lnTo>
                <a:cubicBezTo>
                  <a:pt x="3682394" y="937837"/>
                  <a:pt x="3799525" y="869895"/>
                  <a:pt x="3923060" y="861165"/>
                </a:cubicBezTo>
                <a:close/>
                <a:moveTo>
                  <a:pt x="2226169" y="961"/>
                </a:moveTo>
                <a:cubicBezTo>
                  <a:pt x="2300289" y="-4277"/>
                  <a:pt x="2376714" y="11800"/>
                  <a:pt x="2445908" y="51750"/>
                </a:cubicBezTo>
                <a:cubicBezTo>
                  <a:pt x="2630424" y="158280"/>
                  <a:pt x="2693644" y="394220"/>
                  <a:pt x="2587114" y="578736"/>
                </a:cubicBezTo>
                <a:lnTo>
                  <a:pt x="719942" y="3812773"/>
                </a:lnTo>
                <a:cubicBezTo>
                  <a:pt x="613411" y="3997289"/>
                  <a:pt x="377471" y="4060509"/>
                  <a:pt x="192955" y="3953979"/>
                </a:cubicBezTo>
                <a:cubicBezTo>
                  <a:pt x="8439" y="3847448"/>
                  <a:pt x="-54781" y="3611508"/>
                  <a:pt x="51749" y="3426992"/>
                </a:cubicBezTo>
                <a:lnTo>
                  <a:pt x="1918921" y="192955"/>
                </a:lnTo>
                <a:cubicBezTo>
                  <a:pt x="1985503" y="77633"/>
                  <a:pt x="2102635" y="9691"/>
                  <a:pt x="2226169" y="961"/>
                </a:cubicBezTo>
                <a:close/>
              </a:path>
            </a:pathLst>
          </a:cu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3044041"/>
            <a:ext cx="12476617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bg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4380589"/>
            <a:ext cx="12476617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03241" y="-3009776"/>
            <a:ext cx="6960712" cy="18419109"/>
            <a:chOff x="4347766" y="-2256740"/>
            <a:chExt cx="1816052" cy="4804336"/>
          </a:xfrm>
          <a:noFill/>
        </p:grpSpPr>
        <p:sp>
          <p:nvSpPr>
            <p:cNvPr id="20" name="Rounded Rectangle 19"/>
            <p:cNvSpPr/>
            <p:nvPr/>
          </p:nvSpPr>
          <p:spPr>
            <a:xfrm rot="12600000">
              <a:off x="4699527" y="-877025"/>
              <a:ext cx="507999" cy="296673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12600000">
              <a:off x="5655819" y="-1073936"/>
              <a:ext cx="507999" cy="296673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12600000">
              <a:off x="4347766" y="-1640302"/>
              <a:ext cx="507999" cy="296672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12600000">
              <a:off x="4595733" y="-2256740"/>
              <a:ext cx="295165" cy="172377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12600000">
              <a:off x="5661664" y="823826"/>
              <a:ext cx="295165" cy="172377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en-US" sz="4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974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18118" y="-28223"/>
            <a:ext cx="16229546" cy="13764221"/>
          </a:xfrm>
          <a:custGeom>
            <a:avLst/>
            <a:gdLst/>
            <a:ahLst/>
            <a:cxnLst/>
            <a:rect l="l" t="t" r="r" b="b"/>
            <a:pathLst>
              <a:path w="6087665" h="5161583">
                <a:moveTo>
                  <a:pt x="2932000" y="0"/>
                </a:moveTo>
                <a:lnTo>
                  <a:pt x="3457717" y="1763"/>
                </a:lnTo>
                <a:lnTo>
                  <a:pt x="2616927" y="1458054"/>
                </a:lnTo>
                <a:cubicBezTo>
                  <a:pt x="2541213" y="1589195"/>
                  <a:pt x="2586145" y="1756884"/>
                  <a:pt x="2717286" y="1832598"/>
                </a:cubicBezTo>
                <a:cubicBezTo>
                  <a:pt x="2848426" y="1908312"/>
                  <a:pt x="3016115" y="1863380"/>
                  <a:pt x="3091829" y="1732239"/>
                </a:cubicBezTo>
                <a:lnTo>
                  <a:pt x="4089696" y="3882"/>
                </a:lnTo>
                <a:lnTo>
                  <a:pt x="6087665" y="10583"/>
                </a:lnTo>
                <a:lnTo>
                  <a:pt x="6087665" y="5154083"/>
                </a:lnTo>
                <a:lnTo>
                  <a:pt x="1111540" y="5160214"/>
                </a:lnTo>
                <a:lnTo>
                  <a:pt x="1913017" y="3772014"/>
                </a:lnTo>
                <a:cubicBezTo>
                  <a:pt x="1986908" y="3644032"/>
                  <a:pt x="1943058" y="3480381"/>
                  <a:pt x="1815075" y="3406490"/>
                </a:cubicBezTo>
                <a:lnTo>
                  <a:pt x="1815077" y="3406490"/>
                </a:lnTo>
                <a:cubicBezTo>
                  <a:pt x="1687095" y="3332600"/>
                  <a:pt x="1523444" y="3376450"/>
                  <a:pt x="1449553" y="3504432"/>
                </a:cubicBezTo>
                <a:lnTo>
                  <a:pt x="493146" y="5160976"/>
                </a:lnTo>
                <a:lnTo>
                  <a:pt x="0" y="5161583"/>
                </a:lnTo>
                <a:close/>
              </a:path>
            </a:pathLst>
          </a:cu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95357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112231" y="4886179"/>
            <a:ext cx="3211089" cy="573315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260530" y="4916919"/>
            <a:ext cx="3472277" cy="608662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2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331" y="3662719"/>
            <a:ext cx="5592519" cy="8017016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43762" y="3662722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259193" y="3662722"/>
            <a:ext cx="9290137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259193" y="7981148"/>
            <a:ext cx="9290137" cy="3698589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43762" y="7981146"/>
            <a:ext cx="5592519" cy="3698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3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215773" y="3662722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28331" y="3662722"/>
            <a:ext cx="9290137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21112" y="7981148"/>
            <a:ext cx="9587180" cy="3698589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905594" y="3662722"/>
            <a:ext cx="5643730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324" y="7981148"/>
            <a:ext cx="5269875" cy="3698589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905594" y="7981148"/>
            <a:ext cx="5643730" cy="3698589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9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339" y="3662721"/>
            <a:ext cx="5592519" cy="8017016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543770" y="3662730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3259201" y="3662730"/>
            <a:ext cx="9290137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3259201" y="7981156"/>
            <a:ext cx="9290137" cy="3698589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7543770" y="7981154"/>
            <a:ext cx="5592519" cy="36985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73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3116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52573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16768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80964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45159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009355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9773550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710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52573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16768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80964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45159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009355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9773550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895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732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086846" y="3985445"/>
            <a:ext cx="4056114" cy="4036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42960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199074" y="3985445"/>
            <a:ext cx="4056114" cy="4036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255186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311300" y="3985445"/>
            <a:ext cx="4056114" cy="4036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732" y="8022133"/>
            <a:ext cx="4056114" cy="403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86846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142958" y="8022133"/>
            <a:ext cx="4056114" cy="403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199072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255183" y="8022133"/>
            <a:ext cx="4056114" cy="4036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311297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59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728" y="3985445"/>
            <a:ext cx="12168334" cy="8073376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199074" y="3985445"/>
            <a:ext cx="4056114" cy="4036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255186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311300" y="3985445"/>
            <a:ext cx="4056114" cy="4036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199072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255183" y="8022133"/>
            <a:ext cx="4056114" cy="4036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311297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33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326" y="3585879"/>
            <a:ext cx="9940552" cy="6526312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8774" y="3585879"/>
            <a:ext cx="9940552" cy="6526312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94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585880"/>
            <a:ext cx="24377650" cy="6096005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4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215773" y="3662722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28331" y="3662719"/>
            <a:ext cx="9290137" cy="8017016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905594" y="3662722"/>
            <a:ext cx="5643730" cy="4221101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215773" y="7981148"/>
            <a:ext cx="11333557" cy="3698589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13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3287" y="4938264"/>
            <a:ext cx="8596470" cy="5325317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403611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6647" y="5045843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3295" y="8703443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969942" y="1403611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9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215781" y="3662730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28339" y="3662730"/>
            <a:ext cx="9290137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7221112" y="7981156"/>
            <a:ext cx="9587180" cy="3698589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905594" y="3662730"/>
            <a:ext cx="5643730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324" y="7981156"/>
            <a:ext cx="5269875" cy="3698589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6905594" y="7981156"/>
            <a:ext cx="5643730" cy="3698589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21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88978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215879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2778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73479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99914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051552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2719443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559347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16239820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85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73479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12515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051552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9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3956059"/>
            <a:ext cx="8265868" cy="5034261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111782" y="3956059"/>
            <a:ext cx="8265868" cy="5034261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65873" y="3956059"/>
            <a:ext cx="7845914" cy="50342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47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366069" y="5339191"/>
            <a:ext cx="5899802" cy="3435981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315747" y="5339191"/>
            <a:ext cx="5899802" cy="3435981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265424" y="5339191"/>
            <a:ext cx="5899802" cy="3435981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70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20872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44285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088182" y="3956059"/>
            <a:ext cx="5346693" cy="5348085"/>
          </a:xfrm>
          <a:prstGeom prst="round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0638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9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97670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567810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637954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35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9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427529" y="8136173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306622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06622" y="8136173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6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69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5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1622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855718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78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324" y="3956061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84974" y="3956061"/>
            <a:ext cx="6683368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168339" y="3956061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824993" y="3956061"/>
            <a:ext cx="6683368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327" y="8043965"/>
            <a:ext cx="6683368" cy="36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511692" y="8033819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168337" y="8043965"/>
            <a:ext cx="6683368" cy="36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851705" y="8033819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3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219776" y="4017533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076155" y="4017533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19776" y="7874917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076155" y="7874917"/>
            <a:ext cx="3656648" cy="36576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0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901416" y="0"/>
            <a:ext cx="12476241" cy="13716000"/>
          </a:xfrm>
          <a:custGeom>
            <a:avLst/>
            <a:gdLst/>
            <a:ahLst/>
            <a:cxnLst/>
            <a:rect l="l" t="t" r="r" b="b"/>
            <a:pathLst>
              <a:path w="6239745" h="6858000">
                <a:moveTo>
                  <a:pt x="575637" y="0"/>
                </a:moveTo>
                <a:lnTo>
                  <a:pt x="3229857" y="0"/>
                </a:lnTo>
                <a:lnTo>
                  <a:pt x="5664108" y="0"/>
                </a:lnTo>
                <a:lnTo>
                  <a:pt x="6239745" y="0"/>
                </a:lnTo>
                <a:lnTo>
                  <a:pt x="6239745" y="575637"/>
                </a:lnTo>
                <a:lnTo>
                  <a:pt x="6239745" y="1726494"/>
                </a:lnTo>
                <a:lnTo>
                  <a:pt x="6239745" y="2867839"/>
                </a:lnTo>
                <a:lnTo>
                  <a:pt x="6239745" y="4009185"/>
                </a:lnTo>
                <a:lnTo>
                  <a:pt x="6239745" y="5150530"/>
                </a:lnTo>
                <a:lnTo>
                  <a:pt x="6239745" y="6282364"/>
                </a:lnTo>
                <a:lnTo>
                  <a:pt x="6239745" y="6858000"/>
                </a:lnTo>
                <a:lnTo>
                  <a:pt x="5664117" y="6858000"/>
                </a:lnTo>
                <a:lnTo>
                  <a:pt x="3229857" y="6858000"/>
                </a:lnTo>
                <a:lnTo>
                  <a:pt x="575637" y="6858000"/>
                </a:lnTo>
                <a:cubicBezTo>
                  <a:pt x="297461" y="6858000"/>
                  <a:pt x="65371" y="6660683"/>
                  <a:pt x="11695" y="6398374"/>
                </a:cubicBezTo>
                <a:lnTo>
                  <a:pt x="0" y="6282364"/>
                </a:lnTo>
                <a:lnTo>
                  <a:pt x="11695" y="6166353"/>
                </a:lnTo>
                <a:cubicBezTo>
                  <a:pt x="57703" y="5941518"/>
                  <a:pt x="234791" y="5764430"/>
                  <a:pt x="459626" y="5718422"/>
                </a:cubicBezTo>
                <a:lnTo>
                  <a:pt x="479222" y="5716447"/>
                </a:lnTo>
                <a:lnTo>
                  <a:pt x="459626" y="5714471"/>
                </a:lnTo>
                <a:cubicBezTo>
                  <a:pt x="234791" y="5668463"/>
                  <a:pt x="57703" y="5491375"/>
                  <a:pt x="11695" y="5266540"/>
                </a:cubicBezTo>
                <a:lnTo>
                  <a:pt x="0" y="5150529"/>
                </a:lnTo>
                <a:lnTo>
                  <a:pt x="11695" y="5034519"/>
                </a:lnTo>
                <a:cubicBezTo>
                  <a:pt x="58662" y="4804999"/>
                  <a:pt x="242226" y="4625238"/>
                  <a:pt x="473740" y="4583884"/>
                </a:cubicBezTo>
                <a:lnTo>
                  <a:pt x="523120" y="4579527"/>
                </a:lnTo>
                <a:lnTo>
                  <a:pt x="459626" y="4573126"/>
                </a:lnTo>
                <a:cubicBezTo>
                  <a:pt x="234791" y="4527118"/>
                  <a:pt x="57703" y="4350030"/>
                  <a:pt x="11695" y="4125195"/>
                </a:cubicBezTo>
                <a:lnTo>
                  <a:pt x="0" y="4009184"/>
                </a:lnTo>
                <a:lnTo>
                  <a:pt x="11695" y="3893174"/>
                </a:lnTo>
                <a:cubicBezTo>
                  <a:pt x="58662" y="3663654"/>
                  <a:pt x="242226" y="3483893"/>
                  <a:pt x="473740" y="3442539"/>
                </a:cubicBezTo>
                <a:lnTo>
                  <a:pt x="523125" y="3438181"/>
                </a:lnTo>
                <a:lnTo>
                  <a:pt x="459626" y="3431780"/>
                </a:lnTo>
                <a:cubicBezTo>
                  <a:pt x="234791" y="3385772"/>
                  <a:pt x="57703" y="3208685"/>
                  <a:pt x="11695" y="2983849"/>
                </a:cubicBezTo>
                <a:lnTo>
                  <a:pt x="0" y="2867838"/>
                </a:lnTo>
                <a:lnTo>
                  <a:pt x="11695" y="2751828"/>
                </a:lnTo>
                <a:cubicBezTo>
                  <a:pt x="58662" y="2522308"/>
                  <a:pt x="242226" y="2342547"/>
                  <a:pt x="473740" y="2301193"/>
                </a:cubicBezTo>
                <a:lnTo>
                  <a:pt x="523120" y="2296836"/>
                </a:lnTo>
                <a:lnTo>
                  <a:pt x="459626" y="2290435"/>
                </a:lnTo>
                <a:cubicBezTo>
                  <a:pt x="234791" y="2244427"/>
                  <a:pt x="57703" y="2067340"/>
                  <a:pt x="11695" y="1842504"/>
                </a:cubicBezTo>
                <a:lnTo>
                  <a:pt x="0" y="1726493"/>
                </a:lnTo>
                <a:lnTo>
                  <a:pt x="11695" y="1610483"/>
                </a:lnTo>
                <a:cubicBezTo>
                  <a:pt x="58662" y="1380963"/>
                  <a:pt x="242226" y="1201202"/>
                  <a:pt x="473740" y="1159848"/>
                </a:cubicBezTo>
                <a:lnTo>
                  <a:pt x="573437" y="1151051"/>
                </a:lnTo>
                <a:lnTo>
                  <a:pt x="459626" y="1139578"/>
                </a:lnTo>
                <a:cubicBezTo>
                  <a:pt x="234791" y="1093570"/>
                  <a:pt x="57703" y="916483"/>
                  <a:pt x="11695" y="691647"/>
                </a:cubicBezTo>
                <a:lnTo>
                  <a:pt x="0" y="575636"/>
                </a:lnTo>
                <a:lnTo>
                  <a:pt x="11695" y="459626"/>
                </a:lnTo>
                <a:cubicBezTo>
                  <a:pt x="65371" y="197317"/>
                  <a:pt x="297461" y="0"/>
                  <a:pt x="575637" y="0"/>
                </a:cubicBezTo>
                <a:close/>
              </a:path>
            </a:pathLst>
          </a:cu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13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566473" y="0"/>
            <a:ext cx="10811181" cy="137160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3895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0800943" y="0"/>
            <a:ext cx="12199065" cy="13716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182848" tIns="91424" rIns="182848" bIns="91424" anchor="ctr">
            <a:noAutofit/>
          </a:bodyPr>
          <a:lstStyle>
            <a:lvl1pPr marL="0" indent="0" algn="ctr">
              <a:buNone/>
              <a:defRPr sz="37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1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" y="0"/>
            <a:ext cx="10811181" cy="137160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1999336" y="1237822"/>
            <a:ext cx="12921178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999336" y="2659037"/>
            <a:ext cx="12921178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04063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7650" cy="7668667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l">
              <a:defRPr sz="8800" baseline="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l">
              <a:buNone/>
              <a:defRPr sz="2400">
                <a:solidFill>
                  <a:srgbClr val="FFFFFF">
                    <a:alpha val="50000"/>
                  </a:srgb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68237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6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5" y="3749600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4" y="616719"/>
            <a:ext cx="20721003" cy="142121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848" tIns="91424" rIns="182848" bIns="91424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6577368" y="2898464"/>
            <a:ext cx="11222919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619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6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5" y="3749600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4" y="616719"/>
            <a:ext cx="20721003" cy="142121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848" tIns="91424" rIns="182848" bIns="91424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69452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52573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16768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80964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45159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009355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9773550" y="7765989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22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6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828324" y="616719"/>
            <a:ext cx="20721003" cy="142121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848" tIns="91424" rIns="182848" bIns="91424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6577368" y="2898464"/>
            <a:ext cx="11222919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303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6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480"/>
              <a:endParaRPr lang="ru-RU" sz="36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912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3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566473" y="0"/>
            <a:ext cx="10811181" cy="137160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12106884" cy="13716000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037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13497" y="3745812"/>
            <a:ext cx="4532401" cy="6127427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45894" y="3745803"/>
            <a:ext cx="5392787" cy="6127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4678" y="3745812"/>
            <a:ext cx="4532401" cy="6127427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57073" y="3745803"/>
            <a:ext cx="5392787" cy="6127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823869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13497" y="3745812"/>
            <a:ext cx="4532401" cy="6127427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45894" y="3745803"/>
            <a:ext cx="5392787" cy="61274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224678" y="3745812"/>
            <a:ext cx="4532401" cy="6127427"/>
          </a:xfrm>
          <a:prstGeom prst="rect">
            <a:avLst/>
          </a:prstGeom>
          <a:noFill/>
        </p:spPr>
        <p:txBody>
          <a:bodyPr lIns="182848" tIns="91424" rIns="182848" bIns="91424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57073" y="3745803"/>
            <a:ext cx="5392787" cy="61274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8" tIns="91424" rIns="182848" bIns="91424" rtlCol="0" anchor="ctr"/>
          <a:lstStyle/>
          <a:p>
            <a:pPr algn="ctr" defTabSz="182848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848" tIns="91424" rIns="182848" bIns="91424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428910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ar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206187" y="673189"/>
            <a:ext cx="21939885" cy="1296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 smtClean="0"/>
              <a:t>YOUR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1269112" y="1876907"/>
            <a:ext cx="21876963" cy="864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 smtClean="0"/>
              <a:t>NEW DESIGN PROPOSSAL</a:t>
            </a:r>
          </a:p>
        </p:txBody>
      </p:sp>
    </p:spTree>
    <p:extLst>
      <p:ext uri="{BB962C8B-B14F-4D97-AF65-F5344CB8AC3E}">
        <p14:creationId xmlns:p14="http://schemas.microsoft.com/office/powerpoint/2010/main" val="12439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206" y="2244725"/>
            <a:ext cx="18283238" cy="4775200"/>
          </a:xfrm>
          <a:prstGeom prst="rect">
            <a:avLst/>
          </a:prstGeom>
        </p:spPr>
        <p:txBody>
          <a:bodyPr lIns="243797" tIns="121899" rIns="243797" bIns="121899"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206" y="7204075"/>
            <a:ext cx="18283238" cy="3311525"/>
          </a:xfrm>
          <a:prstGeom prst="rect">
            <a:avLst/>
          </a:prstGeom>
        </p:spPr>
        <p:txBody>
          <a:bodyPr lIns="243797" tIns="121899" rIns="243797" bIns="121899"/>
          <a:lstStyle>
            <a:lvl1pPr marL="0" indent="0" algn="ctr">
              <a:buNone/>
              <a:defRPr sz="4800"/>
            </a:lvl1pPr>
            <a:lvl2pPr marL="914240" indent="0" algn="ctr">
              <a:buNone/>
              <a:defRPr sz="4000"/>
            </a:lvl2pPr>
            <a:lvl3pPr marL="1828480" indent="0" algn="ctr">
              <a:buNone/>
              <a:defRPr sz="3600"/>
            </a:lvl3pPr>
            <a:lvl4pPr marL="2742720" indent="0" algn="ctr">
              <a:buNone/>
              <a:defRPr sz="3200"/>
            </a:lvl4pPr>
            <a:lvl5pPr marL="3656960" indent="0" algn="ctr">
              <a:buNone/>
              <a:defRPr sz="3200"/>
            </a:lvl5pPr>
            <a:lvl6pPr marL="4571200" indent="0" algn="ctr">
              <a:buNone/>
              <a:defRPr sz="3200"/>
            </a:lvl6pPr>
            <a:lvl7pPr marL="5485440" indent="0" algn="ctr">
              <a:buNone/>
              <a:defRPr sz="3200"/>
            </a:lvl7pPr>
            <a:lvl8pPr marL="6399680" indent="0" algn="ctr">
              <a:buNone/>
              <a:defRPr sz="3200"/>
            </a:lvl8pPr>
            <a:lvl9pPr marL="7313920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1"/>
          </a:xfrm>
          <a:prstGeom prst="rect">
            <a:avLst/>
          </a:prstGeom>
        </p:spPr>
        <p:txBody>
          <a:bodyPr lIns="243797" tIns="121899" rIns="243797" bIns="121899"/>
          <a:lstStyle/>
          <a:p>
            <a:pPr defTabSz="1828480"/>
            <a:endParaRPr lang="ru-RU" sz="360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1"/>
          </a:xfrm>
          <a:prstGeom prst="rect">
            <a:avLst/>
          </a:prstGeom>
        </p:spPr>
        <p:txBody>
          <a:bodyPr lIns="243797" tIns="121899" rIns="243797" bIns="121899"/>
          <a:lstStyle/>
          <a:p>
            <a:pPr defTabSz="1828480"/>
            <a:endParaRPr lang="ru-RU" sz="360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1"/>
          </a:xfrm>
          <a:prstGeom prst="rect">
            <a:avLst/>
          </a:prstGeom>
        </p:spPr>
        <p:txBody>
          <a:bodyPr lIns="243797" tIns="121899" rIns="243797" bIns="121899"/>
          <a:lstStyle/>
          <a:p>
            <a:pPr defTabSz="1828480"/>
            <a:fld id="{4385E1F7-3768-47F0-873F-DFA7ECA7E16A}" type="slidenum">
              <a:rPr lang="ru-RU" sz="3600" smtClean="0">
                <a:solidFill>
                  <a:prstClr val="black"/>
                </a:solidFill>
              </a:rPr>
              <a:pPr defTabSz="1828480"/>
              <a:t>‹#›</a:t>
            </a:fld>
            <a:endParaRPr lang="ru-RU" sz="3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14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5964" y="730251"/>
            <a:ext cx="21025723" cy="2651126"/>
          </a:xfrm>
          <a:prstGeom prst="rect">
            <a:avLst/>
          </a:prstGeom>
        </p:spPr>
        <p:txBody>
          <a:bodyPr lIns="182843" tIns="91422" rIns="182843" bIns="91422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lIns="182843" tIns="91422" rIns="182843" bIns="91422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pPr defTabSz="1828434">
              <a:defRPr/>
            </a:pPr>
            <a:fld id="{1EED23C6-9D60-4D37-B605-A852F122F40F}" type="datetimeFigureOut">
              <a:rPr lang="ru-RU" sz="24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828434">
                <a:defRPr/>
              </a:pPr>
              <a:t>01.11.2022</a:t>
            </a:fld>
            <a:endParaRPr lang="ru-RU" sz="24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pPr algn="ctr" defTabSz="1828434">
              <a:defRPr/>
            </a:pPr>
            <a:endParaRPr lang="ru-RU" sz="24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0"/>
          </a:xfrm>
          <a:prstGeom prst="rect">
            <a:avLst/>
          </a:prstGeom>
        </p:spPr>
        <p:txBody>
          <a:bodyPr lIns="182843" tIns="91422" rIns="182843" bIns="91422"/>
          <a:lstStyle/>
          <a:p>
            <a:pPr algn="r" defTabSz="1828434">
              <a:defRPr/>
            </a:pPr>
            <a:fld id="{90053B3D-D96A-424E-BB09-C267DA6C3CB9}" type="slidenum">
              <a:rPr lang="ru-RU" sz="24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 defTabSz="1828434">
                <a:defRPr/>
              </a:pPr>
              <a:t>‹#›</a:t>
            </a:fld>
            <a:endParaRPr lang="ru-RU" sz="24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8451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952573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16768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8480964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12245159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6009355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9773550" y="3985445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952573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16768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8480964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12245159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16009355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19773550" y="7765989"/>
            <a:ext cx="3656648" cy="3657600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728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 rot="16200000">
            <a:off x="12127865" y="-12126657"/>
            <a:ext cx="121920" cy="24377658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08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08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6089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n-ea"/>
                <a:cs typeface="+mn-cs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33" y="2667287"/>
            <a:ext cx="14892089" cy="10639978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1351608" y="555285"/>
            <a:ext cx="20721003" cy="1421214"/>
          </a:xfrm>
          <a:prstGeom prst="rect">
            <a:avLst/>
          </a:prstGeom>
        </p:spPr>
        <p:txBody>
          <a:bodyPr lIns="160898" tIns="80448" rIns="160898" bIns="80448">
            <a:normAutofit/>
          </a:bodyPr>
          <a:lstStyle>
            <a:lvl1pPr algn="l">
              <a:defRPr sz="7800" b="0" baseline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yriad Pro" panose="020B0503030403020204" pitchFamily="34" charset="0"/>
              </a:defRPr>
            </a:lvl1pPr>
          </a:lstStyle>
          <a:p>
            <a:r>
              <a:rPr lang="en-US" noProof="0" dirty="0" smtClean="0"/>
              <a:t>	Title sample</a:t>
            </a:r>
            <a:endParaRPr lang="en-US" noProof="0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51562" y="2196971"/>
            <a:ext cx="20721003" cy="699510"/>
          </a:xfrm>
          <a:prstGeom prst="rect">
            <a:avLst/>
          </a:prstGeom>
        </p:spPr>
        <p:txBody>
          <a:bodyPr lIns="160898" tIns="80448" rIns="160898" bIns="80448">
            <a:noAutofit/>
          </a:bodyPr>
          <a:lstStyle>
            <a:lvl1pPr marL="0" indent="0" algn="l">
              <a:buNone/>
              <a:defRPr lang="en-US" sz="38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Open Sans Light" panose="020B0306030504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55280"/>
            <a:ext cx="699950" cy="142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531" tIns="107265" rIns="214531" bIns="107265" rtlCol="0" anchor="ctr"/>
          <a:lstStyle/>
          <a:p>
            <a:pPr marL="0" marR="0" lvl="0" indent="0" algn="ctr" defTabSz="16089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84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732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4086846" y="3985445"/>
            <a:ext cx="4056114" cy="40366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8142960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199074" y="3985445"/>
            <a:ext cx="4056114" cy="4036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255188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311305" y="3985445"/>
            <a:ext cx="4056114" cy="4036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732" y="8022133"/>
            <a:ext cx="4056114" cy="40366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4086846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8142960" y="8022133"/>
            <a:ext cx="4056114" cy="40366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199074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255183" y="8022133"/>
            <a:ext cx="4056114" cy="4036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311297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19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30728" y="3985445"/>
            <a:ext cx="12168334" cy="8073376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199074" y="3985445"/>
            <a:ext cx="4056114" cy="403668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6255188" y="3985445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0311305" y="3985445"/>
            <a:ext cx="4056114" cy="403668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12199074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16255183" y="8022133"/>
            <a:ext cx="4056114" cy="403668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20311297" y="8022133"/>
            <a:ext cx="4056114" cy="4036688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45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1828326" y="3585881"/>
            <a:ext cx="9940552" cy="6526312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2608774" y="3585881"/>
            <a:ext cx="9940552" cy="6526312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3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3585880"/>
            <a:ext cx="24377650" cy="6096005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8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907295" y="1760998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12447860" y="6171187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184041" y="1760998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215781" y="3662730"/>
            <a:ext cx="5592519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828339" y="3662721"/>
            <a:ext cx="9290137" cy="8017016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6905594" y="3662730"/>
            <a:ext cx="5643730" cy="4221101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11215781" y="7981156"/>
            <a:ext cx="11333557" cy="3698589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15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63287" y="4938264"/>
            <a:ext cx="8596470" cy="532531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6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1403611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3656647" y="5045843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313295" y="8703443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969942" y="1403611"/>
            <a:ext cx="3656648" cy="3657600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22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88978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215879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942778" y="4164749"/>
            <a:ext cx="5945897" cy="4241584"/>
          </a:xfrm>
          <a:prstGeom prst="downArrowCallout">
            <a:avLst>
              <a:gd name="adj1" fmla="val 5805"/>
              <a:gd name="adj2" fmla="val 9211"/>
              <a:gd name="adj3" fmla="val 13335"/>
              <a:gd name="adj4" fmla="val 82482"/>
            </a:avLst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6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73479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99914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051552" y="9052829"/>
            <a:ext cx="1582500" cy="1582912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1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Oval Callout 8"/>
          <p:cNvSpPr/>
          <p:nvPr/>
        </p:nvSpPr>
        <p:spPr>
          <a:xfrm>
            <a:off x="2719443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9559347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16239820" y="4294157"/>
            <a:ext cx="5554111" cy="3934224"/>
          </a:xfrm>
          <a:prstGeom prst="wedgeEllipseCallout">
            <a:avLst>
              <a:gd name="adj1" fmla="val -35387"/>
              <a:gd name="adj2" fmla="val 64453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42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573479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312515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6051552" y="9052829"/>
            <a:ext cx="1582500" cy="1582912"/>
          </a:xfrm>
          <a:prstGeom prst="round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9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3956059"/>
            <a:ext cx="8265868" cy="5034261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6111782" y="3956059"/>
            <a:ext cx="8265868" cy="5034261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265873" y="3956059"/>
            <a:ext cx="7845914" cy="503426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594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366069" y="5339199"/>
            <a:ext cx="5899802" cy="3435981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315747" y="5339199"/>
            <a:ext cx="5899802" cy="3435981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6265424" y="5339199"/>
            <a:ext cx="5899802" cy="3435981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988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31680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6286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24377650" cy="13716000"/>
          </a:xfrm>
          <a:prstGeom prst="rect">
            <a:avLst/>
          </a:prstGeom>
          <a:solidFill>
            <a:schemeClr val="bg1">
              <a:lumMod val="95000"/>
            </a:schemeClr>
          </a:solidFill>
          <a:effectLst/>
        </p:spPr>
        <p:txBody>
          <a:bodyPr>
            <a:normAutofit/>
          </a:bodyPr>
          <a:lstStyle>
            <a:lvl1pPr marL="0" indent="0">
              <a:buNone/>
              <a:defRPr sz="24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20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088182" y="3956059"/>
            <a:ext cx="5346693" cy="5348085"/>
          </a:xfrm>
          <a:prstGeom prst="round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10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9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497672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567810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637956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41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9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2427529" y="8136173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306622" y="3956061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306622" y="8136173"/>
            <a:ext cx="4271210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76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2427525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9141622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5855718" y="3956061"/>
            <a:ext cx="5607883" cy="3589664"/>
          </a:xfrm>
          <a:prstGeom prst="roundRect">
            <a:avLst>
              <a:gd name="adj" fmla="val 8034"/>
            </a:avLst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47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828324" y="3956061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5484974" y="3956061"/>
            <a:ext cx="6683368" cy="3657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168339" y="3956061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5824993" y="3956061"/>
            <a:ext cx="6683368" cy="3657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828327" y="8043965"/>
            <a:ext cx="6683368" cy="3657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511692" y="8033819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2168337" y="8043965"/>
            <a:ext cx="6683368" cy="3657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8851705" y="8033819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88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219776" y="4017533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2076155" y="4017533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8219776" y="7874917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076155" y="7874917"/>
            <a:ext cx="3656648" cy="36576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8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1901424" y="0"/>
            <a:ext cx="12476241" cy="13716000"/>
          </a:xfrm>
          <a:custGeom>
            <a:avLst/>
            <a:gdLst/>
            <a:ahLst/>
            <a:cxnLst/>
            <a:rect l="l" t="t" r="r" b="b"/>
            <a:pathLst>
              <a:path w="6239745" h="6858000">
                <a:moveTo>
                  <a:pt x="575637" y="0"/>
                </a:moveTo>
                <a:lnTo>
                  <a:pt x="3229857" y="0"/>
                </a:lnTo>
                <a:lnTo>
                  <a:pt x="5664108" y="0"/>
                </a:lnTo>
                <a:lnTo>
                  <a:pt x="6239745" y="0"/>
                </a:lnTo>
                <a:lnTo>
                  <a:pt x="6239745" y="575637"/>
                </a:lnTo>
                <a:lnTo>
                  <a:pt x="6239745" y="1726494"/>
                </a:lnTo>
                <a:lnTo>
                  <a:pt x="6239745" y="2867839"/>
                </a:lnTo>
                <a:lnTo>
                  <a:pt x="6239745" y="4009185"/>
                </a:lnTo>
                <a:lnTo>
                  <a:pt x="6239745" y="5150530"/>
                </a:lnTo>
                <a:lnTo>
                  <a:pt x="6239745" y="6282364"/>
                </a:lnTo>
                <a:lnTo>
                  <a:pt x="6239745" y="6858000"/>
                </a:lnTo>
                <a:lnTo>
                  <a:pt x="5664117" y="6858000"/>
                </a:lnTo>
                <a:lnTo>
                  <a:pt x="3229857" y="6858000"/>
                </a:lnTo>
                <a:lnTo>
                  <a:pt x="575637" y="6858000"/>
                </a:lnTo>
                <a:cubicBezTo>
                  <a:pt x="297461" y="6858000"/>
                  <a:pt x="65371" y="6660683"/>
                  <a:pt x="11695" y="6398374"/>
                </a:cubicBezTo>
                <a:lnTo>
                  <a:pt x="0" y="6282364"/>
                </a:lnTo>
                <a:lnTo>
                  <a:pt x="11695" y="6166353"/>
                </a:lnTo>
                <a:cubicBezTo>
                  <a:pt x="57703" y="5941518"/>
                  <a:pt x="234791" y="5764430"/>
                  <a:pt x="459626" y="5718422"/>
                </a:cubicBezTo>
                <a:lnTo>
                  <a:pt x="479222" y="5716447"/>
                </a:lnTo>
                <a:lnTo>
                  <a:pt x="459626" y="5714471"/>
                </a:lnTo>
                <a:cubicBezTo>
                  <a:pt x="234791" y="5668463"/>
                  <a:pt x="57703" y="5491375"/>
                  <a:pt x="11695" y="5266540"/>
                </a:cubicBezTo>
                <a:lnTo>
                  <a:pt x="0" y="5150529"/>
                </a:lnTo>
                <a:lnTo>
                  <a:pt x="11695" y="5034519"/>
                </a:lnTo>
                <a:cubicBezTo>
                  <a:pt x="58662" y="4804999"/>
                  <a:pt x="242226" y="4625238"/>
                  <a:pt x="473740" y="4583884"/>
                </a:cubicBezTo>
                <a:lnTo>
                  <a:pt x="523120" y="4579527"/>
                </a:lnTo>
                <a:lnTo>
                  <a:pt x="459626" y="4573126"/>
                </a:lnTo>
                <a:cubicBezTo>
                  <a:pt x="234791" y="4527118"/>
                  <a:pt x="57703" y="4350030"/>
                  <a:pt x="11695" y="4125195"/>
                </a:cubicBezTo>
                <a:lnTo>
                  <a:pt x="0" y="4009184"/>
                </a:lnTo>
                <a:lnTo>
                  <a:pt x="11695" y="3893174"/>
                </a:lnTo>
                <a:cubicBezTo>
                  <a:pt x="58662" y="3663654"/>
                  <a:pt x="242226" y="3483893"/>
                  <a:pt x="473740" y="3442539"/>
                </a:cubicBezTo>
                <a:lnTo>
                  <a:pt x="523125" y="3438181"/>
                </a:lnTo>
                <a:lnTo>
                  <a:pt x="459626" y="3431780"/>
                </a:lnTo>
                <a:cubicBezTo>
                  <a:pt x="234791" y="3385772"/>
                  <a:pt x="57703" y="3208685"/>
                  <a:pt x="11695" y="2983849"/>
                </a:cubicBezTo>
                <a:lnTo>
                  <a:pt x="0" y="2867838"/>
                </a:lnTo>
                <a:lnTo>
                  <a:pt x="11695" y="2751828"/>
                </a:lnTo>
                <a:cubicBezTo>
                  <a:pt x="58662" y="2522308"/>
                  <a:pt x="242226" y="2342547"/>
                  <a:pt x="473740" y="2301193"/>
                </a:cubicBezTo>
                <a:lnTo>
                  <a:pt x="523120" y="2296836"/>
                </a:lnTo>
                <a:lnTo>
                  <a:pt x="459626" y="2290435"/>
                </a:lnTo>
                <a:cubicBezTo>
                  <a:pt x="234791" y="2244427"/>
                  <a:pt x="57703" y="2067340"/>
                  <a:pt x="11695" y="1842504"/>
                </a:cubicBezTo>
                <a:lnTo>
                  <a:pt x="0" y="1726493"/>
                </a:lnTo>
                <a:lnTo>
                  <a:pt x="11695" y="1610483"/>
                </a:lnTo>
                <a:cubicBezTo>
                  <a:pt x="58662" y="1380963"/>
                  <a:pt x="242226" y="1201202"/>
                  <a:pt x="473740" y="1159848"/>
                </a:cubicBezTo>
                <a:lnTo>
                  <a:pt x="573437" y="1151051"/>
                </a:lnTo>
                <a:lnTo>
                  <a:pt x="459626" y="1139578"/>
                </a:lnTo>
                <a:cubicBezTo>
                  <a:pt x="234791" y="1093570"/>
                  <a:pt x="57703" y="916483"/>
                  <a:pt x="11695" y="691647"/>
                </a:cubicBezTo>
                <a:lnTo>
                  <a:pt x="0" y="575636"/>
                </a:lnTo>
                <a:lnTo>
                  <a:pt x="11695" y="459626"/>
                </a:lnTo>
                <a:cubicBezTo>
                  <a:pt x="65371" y="197317"/>
                  <a:pt x="297461" y="0"/>
                  <a:pt x="575637" y="0"/>
                </a:cubicBezTo>
                <a:close/>
              </a:path>
            </a:pathLst>
          </a:cu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9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566481" y="0"/>
            <a:ext cx="10811181" cy="137160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349084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10800951" y="0"/>
            <a:ext cx="12199065" cy="13716000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lIns="182752" tIns="91376" rIns="182752" bIns="91376" anchor="ctr">
            <a:noAutofit/>
          </a:bodyPr>
          <a:lstStyle>
            <a:lvl1pPr marL="0" indent="0" algn="ctr">
              <a:buNone/>
              <a:defRPr sz="3700" baseline="0">
                <a:latin typeface="+mj-lt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9820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" y="0"/>
            <a:ext cx="10811181" cy="137160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1999336" y="1237822"/>
            <a:ext cx="12921178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999336" y="2659037"/>
            <a:ext cx="12921178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3352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2" y="0"/>
            <a:ext cx="13297422" cy="13716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900" b="0" i="0">
                <a:ln>
                  <a:noFill/>
                </a:ln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48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377650" cy="7668667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 baseline="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rgbClr val="FFFFFF">
                    <a:alpha val="50000"/>
                  </a:srgb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62412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8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5" y="3749600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4" y="616727"/>
            <a:ext cx="20721003" cy="142121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752" tIns="91376" rIns="182752" bIns="91376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6577376" y="2898464"/>
            <a:ext cx="11222919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52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8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5" y="3749600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4" y="616727"/>
            <a:ext cx="20721003" cy="142121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752" tIns="91376" rIns="182752" bIns="91376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30569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8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20" name="Title 3"/>
          <p:cNvSpPr>
            <a:spLocks noGrp="1"/>
          </p:cNvSpPr>
          <p:nvPr>
            <p:ph type="title"/>
          </p:nvPr>
        </p:nvSpPr>
        <p:spPr>
          <a:xfrm>
            <a:off x="1828324" y="616727"/>
            <a:ext cx="20721003" cy="142121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1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1968926"/>
            <a:ext cx="20721003" cy="699509"/>
          </a:xfrm>
          <a:prstGeom prst="rect">
            <a:avLst/>
          </a:prstGeom>
        </p:spPr>
        <p:txBody>
          <a:bodyPr lIns="182752" tIns="91376" rIns="182752" bIns="91376">
            <a:noAutofit/>
          </a:bodyPr>
          <a:lstStyle>
            <a:lvl1pPr marL="0" indent="0" algn="ctr">
              <a:buNone/>
              <a:defRPr sz="43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6577376" y="2898464"/>
            <a:ext cx="11222919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99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1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-2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68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ru-RU" sz="37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573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923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566481" y="0"/>
            <a:ext cx="10811181" cy="137160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5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" y="0"/>
            <a:ext cx="12106884" cy="13716000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24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13505" y="3745820"/>
            <a:ext cx="4532401" cy="6127427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45894" y="3745803"/>
            <a:ext cx="5392787" cy="612742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2224686" y="3745820"/>
            <a:ext cx="4532401" cy="6127427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57073" y="3745803"/>
            <a:ext cx="5392787" cy="61274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199458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413505" y="3745820"/>
            <a:ext cx="4532401" cy="6127427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945894" y="3745803"/>
            <a:ext cx="5392787" cy="612742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2224686" y="3745820"/>
            <a:ext cx="4532401" cy="6127427"/>
          </a:xfrm>
          <a:prstGeom prst="rect">
            <a:avLst/>
          </a:pr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en-US" dirty="0" smtClean="0"/>
              <a:t>Image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6757073" y="3745803"/>
            <a:ext cx="5392787" cy="612742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52" tIns="91376" rIns="182752" bIns="91376" rtlCol="0" anchor="ctr"/>
          <a:lstStyle/>
          <a:p>
            <a:pPr algn="ctr" defTabSz="1827520"/>
            <a:endParaRPr lang="en-US" sz="4800">
              <a:solidFill>
                <a:prstClr val="white"/>
              </a:solidFill>
            </a:endParaRPr>
          </a:p>
        </p:txBody>
      </p:sp>
      <p:sp>
        <p:nvSpPr>
          <p:cNvPr id="11" name="Title 3"/>
          <p:cNvSpPr>
            <a:spLocks noGrp="1"/>
          </p:cNvSpPr>
          <p:nvPr>
            <p:ph type="title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140403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78876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Dark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1206187" y="673189"/>
            <a:ext cx="21939885" cy="1296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8000" b="1" baseline="0">
                <a:solidFill>
                  <a:schemeClr val="tx1">
                    <a:lumMod val="50000"/>
                    <a:lumOff val="50000"/>
                  </a:schemeClr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 smtClean="0"/>
              <a:t>YOUR TITLE</a:t>
            </a:r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61" hasCustomPrompt="1"/>
          </p:nvPr>
        </p:nvSpPr>
        <p:spPr>
          <a:xfrm>
            <a:off x="1269112" y="1876907"/>
            <a:ext cx="21876963" cy="864000"/>
          </a:xfrm>
          <a:prstGeom prst="rect">
            <a:avLst/>
          </a:prstGeom>
        </p:spPr>
        <p:txBody>
          <a:bodyPr vert="horz" lIns="0" tIns="0" rIns="0" bIns="0" anchor="ctr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4800" b="1" baseline="0">
                <a:solidFill>
                  <a:schemeClr val="accent2"/>
                </a:solidFill>
                <a:latin typeface="Lemon/Milk"/>
                <a:cs typeface="Lemon/Milk"/>
              </a:defRPr>
            </a:lvl1pPr>
          </a:lstStyle>
          <a:p>
            <a:pPr lvl="0"/>
            <a:r>
              <a:rPr lang="es-ES_tradnl" dirty="0" smtClean="0"/>
              <a:t>NEW DESIGN PROPOSSAL</a:t>
            </a:r>
          </a:p>
        </p:txBody>
      </p:sp>
    </p:spTree>
    <p:extLst>
      <p:ext uri="{BB962C8B-B14F-4D97-AF65-F5344CB8AC3E}">
        <p14:creationId xmlns:p14="http://schemas.microsoft.com/office/powerpoint/2010/main" val="237973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2" presetClass="entr" presetSubtype="8" fill="hold" nodeType="withEffect">
                  <p:stCondLst>
                    <p:cond delay="1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7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47206" y="2244725"/>
            <a:ext cx="18283238" cy="4775200"/>
          </a:xfrm>
          <a:prstGeom prst="rect">
            <a:avLst/>
          </a:prstGeom>
        </p:spPr>
        <p:txBody>
          <a:bodyPr lIns="243669" tIns="121835" rIns="243669" bIns="121835"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47206" y="7204075"/>
            <a:ext cx="18283238" cy="3311525"/>
          </a:xfrm>
          <a:prstGeom prst="rect">
            <a:avLst/>
          </a:prstGeom>
        </p:spPr>
        <p:txBody>
          <a:bodyPr lIns="243669" tIns="121835" rIns="243669" bIns="121835"/>
          <a:lstStyle>
            <a:lvl1pPr marL="0" indent="0" algn="ctr">
              <a:buNone/>
              <a:defRPr sz="4800"/>
            </a:lvl1pPr>
            <a:lvl2pPr marL="913760" indent="0" algn="ctr">
              <a:buNone/>
              <a:defRPr sz="4000"/>
            </a:lvl2pPr>
            <a:lvl3pPr marL="1827520" indent="0" algn="ctr">
              <a:buNone/>
              <a:defRPr sz="3700"/>
            </a:lvl3pPr>
            <a:lvl4pPr marL="2741280" indent="0" algn="ctr">
              <a:buNone/>
              <a:defRPr sz="3200"/>
            </a:lvl4pPr>
            <a:lvl5pPr marL="3655040" indent="0" algn="ctr">
              <a:buNone/>
              <a:defRPr sz="3200"/>
            </a:lvl5pPr>
            <a:lvl6pPr marL="4568800" indent="0" algn="ctr">
              <a:buNone/>
              <a:defRPr sz="3200"/>
            </a:lvl6pPr>
            <a:lvl7pPr marL="5482560" indent="0" algn="ctr">
              <a:buNone/>
              <a:defRPr sz="3200"/>
            </a:lvl7pPr>
            <a:lvl8pPr marL="6396320" indent="0" algn="ctr">
              <a:buNone/>
              <a:defRPr sz="3200"/>
            </a:lvl8pPr>
            <a:lvl9pPr marL="7310081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675964" y="12712701"/>
            <a:ext cx="5484971" cy="730251"/>
          </a:xfrm>
          <a:prstGeom prst="rect">
            <a:avLst/>
          </a:prstGeom>
        </p:spPr>
        <p:txBody>
          <a:bodyPr lIns="243669" tIns="121835" rIns="243669" bIns="121835"/>
          <a:lstStyle/>
          <a:p>
            <a:pPr defTabSz="1827520"/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8075097" y="12712701"/>
            <a:ext cx="8227457" cy="730251"/>
          </a:xfrm>
          <a:prstGeom prst="rect">
            <a:avLst/>
          </a:prstGeom>
        </p:spPr>
        <p:txBody>
          <a:bodyPr lIns="243669" tIns="121835" rIns="243669" bIns="121835"/>
          <a:lstStyle/>
          <a:p>
            <a:pPr defTabSz="1827520"/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7216715" y="12712701"/>
            <a:ext cx="5484971" cy="730251"/>
          </a:xfrm>
          <a:prstGeom prst="rect">
            <a:avLst/>
          </a:prstGeom>
        </p:spPr>
        <p:txBody>
          <a:bodyPr lIns="243669" tIns="121835" rIns="243669" bIns="121835"/>
          <a:lstStyle/>
          <a:p>
            <a:pPr defTabSz="1827520"/>
            <a:fld id="{4385E1F7-3768-47F0-873F-DFA7ECA7E16A}" type="slidenum">
              <a:rPr lang="ru-RU" smtClean="0">
                <a:solidFill>
                  <a:prstClr val="black"/>
                </a:solidFill>
              </a:rPr>
              <a:pPr defTabSz="1827520"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6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ener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067242" y="933454"/>
            <a:ext cx="22243166" cy="956309"/>
          </a:xfrm>
          <a:prstGeom prst="rect">
            <a:avLst/>
          </a:prstGeom>
        </p:spPr>
        <p:txBody>
          <a:bodyPr vert="horz" lIns="182744" tIns="91373" rIns="182744" bIns="91373" rtlCol="0" anchor="ctr">
            <a:noAutofit/>
          </a:bodyPr>
          <a:lstStyle/>
          <a:p>
            <a:r>
              <a:rPr lang="en-US" dirty="0"/>
              <a:t>Your Heading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Placeholder 2"/>
          <p:cNvSpPr>
            <a:spLocks noGrp="1"/>
          </p:cNvSpPr>
          <p:nvPr>
            <p:ph idx="1" hasCustomPrompt="1"/>
          </p:nvPr>
        </p:nvSpPr>
        <p:spPr>
          <a:xfrm>
            <a:off x="1067242" y="1944375"/>
            <a:ext cx="22243166" cy="453389"/>
          </a:xfrm>
          <a:prstGeom prst="rect">
            <a:avLst/>
          </a:prstGeom>
        </p:spPr>
        <p:txBody>
          <a:bodyPr vert="horz" lIns="182744" tIns="91373" rIns="182744" bIns="91373" rtlCol="0" anchor="ctr">
            <a:normAutofit/>
          </a:bodyPr>
          <a:lstStyle/>
          <a:p>
            <a:pPr lvl="0"/>
            <a:r>
              <a:rPr lang="en-US" dirty="0"/>
              <a:t>Type Your Minimal Subtitle</a:t>
            </a:r>
          </a:p>
        </p:txBody>
      </p:sp>
    </p:spTree>
    <p:extLst>
      <p:ext uri="{BB962C8B-B14F-4D97-AF65-F5344CB8AC3E}">
        <p14:creationId xmlns:p14="http://schemas.microsoft.com/office/powerpoint/2010/main" val="217117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15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="0" i="0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19018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95FA6BA-2E7E-43DE-AC90-EA3E40EC72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" y="0"/>
            <a:ext cx="24377647" cy="3543301"/>
          </a:xfrm>
          <a:custGeom>
            <a:avLst/>
            <a:gdLst>
              <a:gd name="connsiteX0" fmla="*/ 0 w 12191999"/>
              <a:gd name="connsiteY0" fmla="*/ 0 h 1771650"/>
              <a:gd name="connsiteX1" fmla="*/ 12191999 w 12191999"/>
              <a:gd name="connsiteY1" fmla="*/ 0 h 1771650"/>
              <a:gd name="connsiteX2" fmla="*/ 12191999 w 12191999"/>
              <a:gd name="connsiteY2" fmla="*/ 1771650 h 1771650"/>
              <a:gd name="connsiteX3" fmla="*/ 0 w 12191999"/>
              <a:gd name="connsiteY3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71650">
                <a:moveTo>
                  <a:pt x="0" y="0"/>
                </a:moveTo>
                <a:lnTo>
                  <a:pt x="12191999" y="0"/>
                </a:lnTo>
                <a:lnTo>
                  <a:pt x="12191999" y="1771650"/>
                </a:lnTo>
                <a:lnTo>
                  <a:pt x="0" y="1771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0E9DA88A-E660-4B3E-865F-4194449BB47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10363200"/>
            <a:ext cx="24317994" cy="3543301"/>
          </a:xfrm>
          <a:custGeom>
            <a:avLst/>
            <a:gdLst>
              <a:gd name="connsiteX0" fmla="*/ 0 w 12162164"/>
              <a:gd name="connsiteY0" fmla="*/ 0 h 1771650"/>
              <a:gd name="connsiteX1" fmla="*/ 12162164 w 12162164"/>
              <a:gd name="connsiteY1" fmla="*/ 0 h 1771650"/>
              <a:gd name="connsiteX2" fmla="*/ 12162164 w 12162164"/>
              <a:gd name="connsiteY2" fmla="*/ 1771650 h 1771650"/>
              <a:gd name="connsiteX3" fmla="*/ 0 w 12162164"/>
              <a:gd name="connsiteY3" fmla="*/ 177165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62164" h="1771650">
                <a:moveTo>
                  <a:pt x="0" y="0"/>
                </a:moveTo>
                <a:lnTo>
                  <a:pt x="12162164" y="0"/>
                </a:lnTo>
                <a:lnTo>
                  <a:pt x="12162164" y="1771650"/>
                </a:lnTo>
                <a:lnTo>
                  <a:pt x="0" y="177165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C585FD05-E640-4665-8314-6861F43D464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" y="3657604"/>
            <a:ext cx="12129171" cy="6553203"/>
          </a:xfrm>
          <a:custGeom>
            <a:avLst/>
            <a:gdLst>
              <a:gd name="connsiteX0" fmla="*/ 0 w 6066165"/>
              <a:gd name="connsiteY0" fmla="*/ 0 h 3257552"/>
              <a:gd name="connsiteX1" fmla="*/ 6066165 w 6066165"/>
              <a:gd name="connsiteY1" fmla="*/ 0 h 3257552"/>
              <a:gd name="connsiteX2" fmla="*/ 6066165 w 6066165"/>
              <a:gd name="connsiteY2" fmla="*/ 3257552 h 3257552"/>
              <a:gd name="connsiteX3" fmla="*/ 0 w 6066165"/>
              <a:gd name="connsiteY3" fmla="*/ 3257552 h 3257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66165" h="3257552">
                <a:moveTo>
                  <a:pt x="0" y="0"/>
                </a:moveTo>
                <a:lnTo>
                  <a:pt x="6066165" y="0"/>
                </a:lnTo>
                <a:lnTo>
                  <a:pt x="6066165" y="3257552"/>
                </a:lnTo>
                <a:lnTo>
                  <a:pt x="0" y="32575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="0" i="0" baseline="0">
                <a:solidFill>
                  <a:schemeClr val="accent1"/>
                </a:solidFill>
                <a:latin typeface="Montserrat" charset="0"/>
                <a:ea typeface="Montserrat" charset="0"/>
                <a:cs typeface="Montserrat" charset="0"/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0081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22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833641"/>
            <a:ext cx="24377650" cy="7882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58032" y="995428"/>
            <a:ext cx="8725042" cy="1272057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7400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096998" y="1076960"/>
            <a:ext cx="10827742" cy="1156208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44" tIns="91373" rIns="182744" bIns="91373" rtlCol="0" anchor="ctr"/>
          <a:lstStyle/>
          <a:p>
            <a:pPr algn="ctr" defTabSz="1827429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2203701" y="1076960"/>
            <a:ext cx="6648348" cy="61976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A3E2C11-15E8-4486-82B3-C5907D7E37D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9121223" y="4016227"/>
            <a:ext cx="3657930" cy="3232933"/>
          </a:xfrm>
          <a:custGeom>
            <a:avLst/>
            <a:gdLst>
              <a:gd name="connsiteX0" fmla="*/ 0 w 1829441"/>
              <a:gd name="connsiteY0" fmla="*/ 0 h 1616466"/>
              <a:gd name="connsiteX1" fmla="*/ 1829441 w 1829441"/>
              <a:gd name="connsiteY1" fmla="*/ 0 h 1616466"/>
              <a:gd name="connsiteX2" fmla="*/ 1829441 w 1829441"/>
              <a:gd name="connsiteY2" fmla="*/ 1616466 h 1616466"/>
              <a:gd name="connsiteX3" fmla="*/ 0 w 1829441"/>
              <a:gd name="connsiteY3" fmla="*/ 1616466 h 161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9441" h="1616466">
                <a:moveTo>
                  <a:pt x="0" y="0"/>
                </a:moveTo>
                <a:lnTo>
                  <a:pt x="1829441" y="0"/>
                </a:lnTo>
                <a:lnTo>
                  <a:pt x="1829441" y="1616466"/>
                </a:lnTo>
                <a:lnTo>
                  <a:pt x="0" y="1616466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71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DB2A55F-3D68-4F46-A241-E287CCF2C62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356315" y="2451327"/>
            <a:ext cx="8844597" cy="8813357"/>
          </a:xfrm>
          <a:custGeom>
            <a:avLst/>
            <a:gdLst>
              <a:gd name="connsiteX0" fmla="*/ 0 w 7566149"/>
              <a:gd name="connsiteY0" fmla="*/ 0 h 6288340"/>
              <a:gd name="connsiteX1" fmla="*/ 7566149 w 7566149"/>
              <a:gd name="connsiteY1" fmla="*/ 0 h 6288340"/>
              <a:gd name="connsiteX2" fmla="*/ 7566149 w 7566149"/>
              <a:gd name="connsiteY2" fmla="*/ 6288340 h 6288340"/>
              <a:gd name="connsiteX3" fmla="*/ 0 w 7566149"/>
              <a:gd name="connsiteY3" fmla="*/ 6288340 h 62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6149" h="6288340">
                <a:moveTo>
                  <a:pt x="0" y="0"/>
                </a:moveTo>
                <a:lnTo>
                  <a:pt x="7566149" y="0"/>
                </a:lnTo>
                <a:lnTo>
                  <a:pt x="7566149" y="6288340"/>
                </a:lnTo>
                <a:lnTo>
                  <a:pt x="0" y="62883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34355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ctr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230301" y="3893631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962431" y="3893631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12694564" y="3893631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7426694" y="3893631"/>
            <a:ext cx="3668172" cy="5434797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49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1A0B6AD-BEB8-4E88-A2F8-2089593E9BB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123" y="573265"/>
            <a:ext cx="15128358" cy="12576680"/>
          </a:xfrm>
          <a:custGeom>
            <a:avLst/>
            <a:gdLst>
              <a:gd name="connsiteX0" fmla="*/ 0 w 7566149"/>
              <a:gd name="connsiteY0" fmla="*/ 0 h 6288340"/>
              <a:gd name="connsiteX1" fmla="*/ 7566149 w 7566149"/>
              <a:gd name="connsiteY1" fmla="*/ 0 h 6288340"/>
              <a:gd name="connsiteX2" fmla="*/ 7566149 w 7566149"/>
              <a:gd name="connsiteY2" fmla="*/ 6288340 h 6288340"/>
              <a:gd name="connsiteX3" fmla="*/ 0 w 7566149"/>
              <a:gd name="connsiteY3" fmla="*/ 6288340 h 628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66149" h="6288340">
                <a:moveTo>
                  <a:pt x="0" y="0"/>
                </a:moveTo>
                <a:lnTo>
                  <a:pt x="7566149" y="0"/>
                </a:lnTo>
                <a:lnTo>
                  <a:pt x="7566149" y="6288340"/>
                </a:lnTo>
                <a:lnTo>
                  <a:pt x="0" y="628834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358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DA7E1EFF-41CB-4FA4-969F-D6F3CD809C3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444514" y="7286180"/>
            <a:ext cx="11131914" cy="571546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2081C9EF-C953-4E7D-9DEF-8A817CDDB9C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2357446" y="714364"/>
            <a:ext cx="11131914" cy="60699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F63C0641-330E-40A8-906F-14B262F98BC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0256" y="743393"/>
            <a:ext cx="10952278" cy="60699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7711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5833641"/>
            <a:ext cx="24377650" cy="7882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75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1445307" y="711204"/>
            <a:ext cx="11632202" cy="1300480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08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4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-40629" y="4003040"/>
            <a:ext cx="5017733" cy="57099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9380232" y="4003040"/>
            <a:ext cx="5017733" cy="570992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249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7780537" y="1084169"/>
            <a:ext cx="15529872" cy="1155487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4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4748481" y="1084170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748481" y="6380490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748481" y="11676807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6774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4748481" y="13411200"/>
            <a:ext cx="5505286" cy="32512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44" tIns="91373" rIns="182744" bIns="91373" rtlCol="0" anchor="ctr"/>
          <a:lstStyle/>
          <a:p>
            <a:pPr algn="ctr" defTabSz="1827429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0" hasCustomPrompt="1"/>
          </p:nvPr>
        </p:nvSpPr>
        <p:spPr>
          <a:xfrm>
            <a:off x="14748481" y="-2065433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4748481" y="3230890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4748481" y="8527210"/>
            <a:ext cx="5505286" cy="430063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52233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1096994" y="3631477"/>
            <a:ext cx="6648348" cy="69494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16662060" y="3631477"/>
            <a:ext cx="6648348" cy="69494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879527" y="3631477"/>
            <a:ext cx="6648348" cy="69494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1225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233707A3-7F12-4BCC-9612-F0CAA2EDCAE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01833" y="0"/>
            <a:ext cx="12177231" cy="12271504"/>
          </a:xfrm>
          <a:custGeom>
            <a:avLst/>
            <a:gdLst>
              <a:gd name="connsiteX0" fmla="*/ 0 w 6090202"/>
              <a:gd name="connsiteY0" fmla="*/ 0 h 6135752"/>
              <a:gd name="connsiteX1" fmla="*/ 6090202 w 6090202"/>
              <a:gd name="connsiteY1" fmla="*/ 0 h 6135752"/>
              <a:gd name="connsiteX2" fmla="*/ 6090202 w 6090202"/>
              <a:gd name="connsiteY2" fmla="*/ 6135752 h 6135752"/>
              <a:gd name="connsiteX3" fmla="*/ 0 w 6090202"/>
              <a:gd name="connsiteY3" fmla="*/ 6135752 h 61357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0202" h="6135752">
                <a:moveTo>
                  <a:pt x="0" y="0"/>
                </a:moveTo>
                <a:lnTo>
                  <a:pt x="6090202" y="0"/>
                </a:lnTo>
                <a:lnTo>
                  <a:pt x="6090202" y="6135752"/>
                </a:lnTo>
                <a:lnTo>
                  <a:pt x="0" y="6135752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7279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3"/>
            <a:ext cx="24377650" cy="6193333"/>
          </a:xfrm>
          <a:prstGeom prst="rect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862187" y="3579821"/>
            <a:ext cx="5022244" cy="5141819"/>
          </a:xfrm>
          <a:prstGeom prst="ellipse">
            <a:avLst/>
          </a:prstGeom>
          <a:solidFill>
            <a:srgbClr val="E5E6EA"/>
          </a:solidFill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24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95904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5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096998" y="3486340"/>
            <a:ext cx="6849173" cy="685095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779117" y="3486340"/>
            <a:ext cx="6849173" cy="685095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16461239" y="3486340"/>
            <a:ext cx="6849173" cy="6850957"/>
          </a:xfrm>
          <a:prstGeom prst="ellipse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68293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7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4561388" y="1076960"/>
            <a:ext cx="4335201" cy="314624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744" tIns="91373" rIns="182744" bIns="91373" rtlCol="0" anchor="ctr"/>
          <a:lstStyle/>
          <a:p>
            <a:pPr algn="ctr" defTabSz="1827429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14777380" y="1076963"/>
            <a:ext cx="8533031" cy="912284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8896593" y="-18852"/>
            <a:ext cx="5880791" cy="6429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8896593" y="6410227"/>
            <a:ext cx="5880791" cy="7324629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1096998" y="4223215"/>
            <a:ext cx="7799592" cy="607086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5993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8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9F2209F8-FE29-407C-9458-10B2A4934B0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854579" y="626842"/>
            <a:ext cx="7153758" cy="77941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1AB2F320-F7B1-49CB-9123-F543F841939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02759" y="777426"/>
            <a:ext cx="7220322" cy="779417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A633619C-70DE-41A0-9282-CE1FB3C2916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570312" y="5997127"/>
            <a:ext cx="7220322" cy="709204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4084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4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fld id="{A795EF19-24CB-CF4C-9028-3413C1601FF5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1096994" y="1076960"/>
            <a:ext cx="17468975" cy="1156208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>
              <a:buNone/>
              <a:defRPr sz="16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5771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5"/>
            <a:ext cx="18283238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5"/>
            <a:ext cx="18283238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3715" indent="0" algn="ctr">
              <a:buNone/>
              <a:defRPr sz="4000"/>
            </a:lvl2pPr>
            <a:lvl3pPr marL="1827429" indent="0" algn="ctr">
              <a:buNone/>
              <a:defRPr sz="3700"/>
            </a:lvl3pPr>
            <a:lvl4pPr marL="2741144" indent="0" algn="ctr">
              <a:buNone/>
              <a:defRPr sz="3200"/>
            </a:lvl4pPr>
            <a:lvl5pPr marL="3654856" indent="0" algn="ctr">
              <a:buNone/>
              <a:defRPr sz="3200"/>
            </a:lvl5pPr>
            <a:lvl6pPr marL="4568574" indent="0" algn="ctr">
              <a:buNone/>
              <a:defRPr sz="3200"/>
            </a:lvl6pPr>
            <a:lvl7pPr marL="5482288" indent="0" algn="ctr">
              <a:buNone/>
              <a:defRPr sz="3200"/>
            </a:lvl7pPr>
            <a:lvl8pPr marL="6396001" indent="0" algn="ctr">
              <a:buNone/>
              <a:defRPr sz="3200"/>
            </a:lvl8pPr>
            <a:lvl9pPr marL="7309715" indent="0" algn="ctr">
              <a:buNone/>
              <a:defRPr sz="3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5964" y="12712704"/>
            <a:ext cx="5484971" cy="730251"/>
          </a:xfrm>
          <a:prstGeom prst="rect">
            <a:avLst/>
          </a:prstGeom>
        </p:spPr>
        <p:txBody>
          <a:bodyPr lIns="182744" tIns="91373" rIns="182744" bIns="91373"/>
          <a:lstStyle/>
          <a:p>
            <a:pPr defTabSz="1827429"/>
            <a:fld id="{AF4B3539-22B4-4BEE-A428-1D063A6DAA56}" type="datetimeFigureOut">
              <a:rPr lang="en-US" smtClean="0">
                <a:solidFill>
                  <a:srgbClr val="000000"/>
                </a:solidFill>
              </a:rPr>
              <a:pPr defTabSz="1827429"/>
              <a:t>11/1/2022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5099" y="12712704"/>
            <a:ext cx="8227457" cy="730251"/>
          </a:xfrm>
          <a:prstGeom prst="rect">
            <a:avLst/>
          </a:prstGeom>
        </p:spPr>
        <p:txBody>
          <a:bodyPr lIns="182744" tIns="91373" rIns="182744" bIns="91373"/>
          <a:lstStyle/>
          <a:p>
            <a:pPr defTabSz="1827429"/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580540-118D-42A1-B594-D33A0BF0910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29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2" y="0"/>
            <a:ext cx="10811181" cy="13716000"/>
          </a:xfrm>
          <a:prstGeom prst="rect">
            <a:avLst/>
          </a:prstGeom>
          <a:noFill/>
        </p:spPr>
        <p:txBody>
          <a:bodyPr lIns="182739" tIns="91371" rIns="182739" bIns="91371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1999336" y="1237822"/>
            <a:ext cx="12921178" cy="1635123"/>
          </a:xfrm>
          <a:prstGeom prst="rect">
            <a:avLst/>
          </a:prstGeom>
        </p:spPr>
        <p:txBody>
          <a:bodyPr lIns="182739" tIns="91371" rIns="182739" bIns="91371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1999336" y="2659040"/>
            <a:ext cx="12921178" cy="397083"/>
          </a:xfrm>
          <a:prstGeom prst="rect">
            <a:avLst/>
          </a:prstGeom>
        </p:spPr>
        <p:txBody>
          <a:bodyPr lIns="182739" tIns="91371" rIns="182739" bIns="91371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32029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Big Background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2" y="0"/>
            <a:ext cx="13297422" cy="13716000"/>
          </a:xfrm>
          <a:custGeom>
            <a:avLst/>
            <a:gdLst>
              <a:gd name="connsiteX0" fmla="*/ 0 w 19393999"/>
              <a:gd name="connsiteY0" fmla="*/ 0 h 13715999"/>
              <a:gd name="connsiteX1" fmla="*/ 19393999 w 19393999"/>
              <a:gd name="connsiteY1" fmla="*/ 0 h 13715999"/>
              <a:gd name="connsiteX2" fmla="*/ 13782907 w 19393999"/>
              <a:gd name="connsiteY2" fmla="*/ 13715999 h 13715999"/>
              <a:gd name="connsiteX3" fmla="*/ 0 w 19393999"/>
              <a:gd name="connsiteY3" fmla="*/ 13715999 h 13715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93999" h="13715999">
                <a:moveTo>
                  <a:pt x="0" y="0"/>
                </a:moveTo>
                <a:lnTo>
                  <a:pt x="19393999" y="0"/>
                </a:lnTo>
                <a:lnTo>
                  <a:pt x="13782907" y="13715999"/>
                </a:lnTo>
                <a:lnTo>
                  <a:pt x="0" y="13715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900" b="0" i="0">
                <a:ln>
                  <a:noFill/>
                </a:ln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</a:lstStyle>
          <a:p>
            <a:endParaRPr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4"/>
          </p:nvPr>
        </p:nvSpPr>
        <p:spPr>
          <a:xfrm>
            <a:off x="6440397" y="6769101"/>
            <a:ext cx="1828324" cy="18288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88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IG PICTU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9907298" y="1761000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8"/>
          </p:nvPr>
        </p:nvSpPr>
        <p:spPr>
          <a:xfrm>
            <a:off x="12447863" y="6171187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9"/>
          </p:nvPr>
        </p:nvSpPr>
        <p:spPr>
          <a:xfrm>
            <a:off x="18184043" y="1761000"/>
            <a:ext cx="5963377" cy="6706613"/>
          </a:xfrm>
          <a:custGeom>
            <a:avLst/>
            <a:gdLst>
              <a:gd name="connsiteX0" fmla="*/ 2419818 w 5963377"/>
              <a:gd name="connsiteY0" fmla="*/ 0 h 6706612"/>
              <a:gd name="connsiteX1" fmla="*/ 5963377 w 5963377"/>
              <a:gd name="connsiteY1" fmla="*/ 0 h 6706612"/>
              <a:gd name="connsiteX2" fmla="*/ 3543559 w 5963377"/>
              <a:gd name="connsiteY2" fmla="*/ 6706612 h 6706612"/>
              <a:gd name="connsiteX3" fmla="*/ 0 w 5963377"/>
              <a:gd name="connsiteY3" fmla="*/ 6706612 h 6706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3377" h="6706612">
                <a:moveTo>
                  <a:pt x="2419818" y="0"/>
                </a:moveTo>
                <a:lnTo>
                  <a:pt x="5963377" y="0"/>
                </a:lnTo>
                <a:lnTo>
                  <a:pt x="3543559" y="6706612"/>
                </a:lnTo>
                <a:lnTo>
                  <a:pt x="0" y="670661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2700" b="0" i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latin typeface="Open Sans Light" charset="0"/>
                <a:ea typeface="Open Sans Light" charset="0"/>
                <a:cs typeface="Open Sans Light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7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96439" y="1157013"/>
            <a:ext cx="16691399" cy="1527051"/>
          </a:xfrm>
        </p:spPr>
        <p:txBody>
          <a:bodyPr>
            <a:normAutofit/>
          </a:bodyPr>
          <a:lstStyle>
            <a:lvl1pPr algn="l">
              <a:defRPr sz="96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96439" y="3193087"/>
            <a:ext cx="16691399" cy="9362829"/>
          </a:xfrm>
        </p:spPr>
        <p:txBody>
          <a:bodyPr/>
          <a:lstStyle>
            <a:lvl1pPr>
              <a:defRPr sz="7500">
                <a:solidFill>
                  <a:schemeClr val="bg1">
                    <a:lumMod val="50000"/>
                  </a:schemeClr>
                </a:solidFill>
              </a:defRPr>
            </a:lvl1pPr>
            <a:lvl2pPr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8883" y="12712704"/>
            <a:ext cx="5688118" cy="730251"/>
          </a:xfrm>
          <a:prstGeom prst="rect">
            <a:avLst/>
          </a:prstGeom>
        </p:spPr>
        <p:txBody>
          <a:bodyPr lIns="243651" tIns="121827" rIns="243651" bIns="121827"/>
          <a:lstStyle/>
          <a:p>
            <a:pPr defTabSz="1827429"/>
            <a:fld id="{53074F12-AA26-4AC8-9962-C36BB8F32554}" type="datetimeFigureOut">
              <a:rPr lang="en-US" smtClean="0">
                <a:solidFill>
                  <a:srgbClr val="000000"/>
                </a:solidFill>
              </a:rPr>
              <a:pPr defTabSz="1827429"/>
              <a:t>11/1/2022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29033" y="12712704"/>
            <a:ext cx="7719589" cy="730251"/>
          </a:xfrm>
          <a:prstGeom prst="rect">
            <a:avLst/>
          </a:prstGeom>
        </p:spPr>
        <p:txBody>
          <a:bodyPr lIns="243651" tIns="121827" rIns="243651" bIns="121827"/>
          <a:lstStyle/>
          <a:p>
            <a:pPr defTabSz="1827429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2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77650" cy="13716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7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63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13162731" y="479784"/>
            <a:ext cx="10597474" cy="12671781"/>
          </a:xfrm>
          <a:custGeom>
            <a:avLst/>
            <a:gdLst/>
            <a:ahLst/>
            <a:cxnLst/>
            <a:rect l="l" t="t" r="r" b="b"/>
            <a:pathLst>
              <a:path w="4335753" h="5183067">
                <a:moveTo>
                  <a:pt x="2624125" y="1178296"/>
                </a:moveTo>
                <a:cubicBezTo>
                  <a:pt x="2698245" y="1173058"/>
                  <a:pt x="2774671" y="1189136"/>
                  <a:pt x="2843864" y="1229085"/>
                </a:cubicBezTo>
                <a:cubicBezTo>
                  <a:pt x="3028381" y="1335615"/>
                  <a:pt x="3091600" y="1571555"/>
                  <a:pt x="2985070" y="1756071"/>
                </a:cubicBezTo>
                <a:lnTo>
                  <a:pt x="1117895" y="4990113"/>
                </a:lnTo>
                <a:cubicBezTo>
                  <a:pt x="1011365" y="5174629"/>
                  <a:pt x="775425" y="5237849"/>
                  <a:pt x="590909" y="5131318"/>
                </a:cubicBezTo>
                <a:cubicBezTo>
                  <a:pt x="406393" y="5024788"/>
                  <a:pt x="343173" y="4788848"/>
                  <a:pt x="449703" y="4604332"/>
                </a:cubicBezTo>
                <a:lnTo>
                  <a:pt x="2316878" y="1370290"/>
                </a:lnTo>
                <a:cubicBezTo>
                  <a:pt x="2383459" y="1254968"/>
                  <a:pt x="2500592" y="1187027"/>
                  <a:pt x="2624125" y="1178296"/>
                </a:cubicBezTo>
                <a:close/>
                <a:moveTo>
                  <a:pt x="3923060" y="861165"/>
                </a:moveTo>
                <a:cubicBezTo>
                  <a:pt x="3997180" y="855927"/>
                  <a:pt x="4073605" y="872005"/>
                  <a:pt x="4142799" y="911954"/>
                </a:cubicBezTo>
                <a:cubicBezTo>
                  <a:pt x="4327315" y="1018484"/>
                  <a:pt x="4390534" y="1254424"/>
                  <a:pt x="4284004" y="1438940"/>
                </a:cubicBezTo>
                <a:lnTo>
                  <a:pt x="2416832" y="4672979"/>
                </a:lnTo>
                <a:cubicBezTo>
                  <a:pt x="2310301" y="4857495"/>
                  <a:pt x="2074361" y="4920715"/>
                  <a:pt x="1889845" y="4814185"/>
                </a:cubicBezTo>
                <a:cubicBezTo>
                  <a:pt x="1705329" y="4707654"/>
                  <a:pt x="1642109" y="4471714"/>
                  <a:pt x="1748639" y="4287198"/>
                </a:cubicBezTo>
                <a:lnTo>
                  <a:pt x="3615812" y="1053159"/>
                </a:lnTo>
                <a:cubicBezTo>
                  <a:pt x="3682394" y="937837"/>
                  <a:pt x="3799525" y="869895"/>
                  <a:pt x="3923060" y="861165"/>
                </a:cubicBezTo>
                <a:close/>
                <a:moveTo>
                  <a:pt x="2226169" y="961"/>
                </a:moveTo>
                <a:cubicBezTo>
                  <a:pt x="2300289" y="-4277"/>
                  <a:pt x="2376714" y="11800"/>
                  <a:pt x="2445908" y="51750"/>
                </a:cubicBezTo>
                <a:cubicBezTo>
                  <a:pt x="2630424" y="158280"/>
                  <a:pt x="2693644" y="394220"/>
                  <a:pt x="2587114" y="578736"/>
                </a:cubicBezTo>
                <a:lnTo>
                  <a:pt x="719942" y="3812773"/>
                </a:lnTo>
                <a:cubicBezTo>
                  <a:pt x="613411" y="3997289"/>
                  <a:pt x="377471" y="4060509"/>
                  <a:pt x="192955" y="3953979"/>
                </a:cubicBezTo>
                <a:cubicBezTo>
                  <a:pt x="8439" y="3847448"/>
                  <a:pt x="-54781" y="3611508"/>
                  <a:pt x="51749" y="3426992"/>
                </a:cubicBezTo>
                <a:lnTo>
                  <a:pt x="1918921" y="192955"/>
                </a:lnTo>
                <a:cubicBezTo>
                  <a:pt x="1985503" y="77633"/>
                  <a:pt x="2102635" y="9691"/>
                  <a:pt x="2226169" y="961"/>
                </a:cubicBezTo>
                <a:close/>
              </a:path>
            </a:pathLst>
          </a:cu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3044049"/>
            <a:ext cx="12476617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bg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4380589"/>
            <a:ext cx="12476617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5203241" y="-3009776"/>
            <a:ext cx="6960712" cy="18419109"/>
            <a:chOff x="4347766" y="-2256740"/>
            <a:chExt cx="1816052" cy="4804336"/>
          </a:xfrm>
          <a:noFill/>
        </p:grpSpPr>
        <p:sp>
          <p:nvSpPr>
            <p:cNvPr id="20" name="Rounded Rectangle 19"/>
            <p:cNvSpPr/>
            <p:nvPr/>
          </p:nvSpPr>
          <p:spPr>
            <a:xfrm rot="12600000">
              <a:off x="4699527" y="-877025"/>
              <a:ext cx="507999" cy="2966732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 rot="12600000">
              <a:off x="5655819" y="-1073936"/>
              <a:ext cx="507999" cy="2966730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 rot="12600000">
              <a:off x="4347766" y="-1640302"/>
              <a:ext cx="507999" cy="296672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 rot="12600000">
              <a:off x="4595733" y="-2256740"/>
              <a:ext cx="295165" cy="1723770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en-US" sz="4800">
                <a:solidFill>
                  <a:prstClr val="white"/>
                </a:solidFill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 rot="12600000">
              <a:off x="5661664" y="823826"/>
              <a:ext cx="295165" cy="172377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520"/>
              <a:endParaRPr lang="en-US" sz="4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506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206" y="2244725"/>
            <a:ext cx="18283238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206" y="7204075"/>
            <a:ext cx="18283238" cy="3311525"/>
          </a:xfrm>
        </p:spPr>
        <p:txBody>
          <a:bodyPr/>
          <a:lstStyle>
            <a:lvl1pPr marL="0" indent="0" algn="ctr">
              <a:buNone/>
              <a:defRPr sz="4800"/>
            </a:lvl1pPr>
            <a:lvl2pPr marL="913693" indent="0" algn="ctr">
              <a:buNone/>
              <a:defRPr sz="4000"/>
            </a:lvl2pPr>
            <a:lvl3pPr marL="1827381" indent="0" algn="ctr">
              <a:buNone/>
              <a:defRPr sz="3700"/>
            </a:lvl3pPr>
            <a:lvl4pPr marL="2741078" indent="0" algn="ctr">
              <a:buNone/>
              <a:defRPr sz="3200"/>
            </a:lvl4pPr>
            <a:lvl5pPr marL="3654768" indent="0" algn="ctr">
              <a:buNone/>
              <a:defRPr sz="3200"/>
            </a:lvl5pPr>
            <a:lvl6pPr marL="4568459" indent="0" algn="ctr">
              <a:buNone/>
              <a:defRPr sz="3200"/>
            </a:lvl6pPr>
            <a:lvl7pPr marL="5482152" indent="0" algn="ctr">
              <a:buNone/>
              <a:defRPr sz="3200"/>
            </a:lvl7pPr>
            <a:lvl8pPr marL="6395841" indent="0" algn="ctr">
              <a:buNone/>
              <a:defRPr sz="3200"/>
            </a:lvl8pPr>
            <a:lvl9pPr marL="7309534" indent="0" algn="ctr">
              <a:buNone/>
              <a:defRPr sz="3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8391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9350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268" y="3419481"/>
            <a:ext cx="21025723" cy="5705475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268" y="9178931"/>
            <a:ext cx="21025723" cy="3000373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3693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7381" indent="0">
              <a:buNone/>
              <a:defRPr sz="3700">
                <a:solidFill>
                  <a:schemeClr val="tx1">
                    <a:tint val="75000"/>
                  </a:schemeClr>
                </a:solidFill>
              </a:defRPr>
            </a:lvl3pPr>
            <a:lvl4pPr marL="274107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4768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68459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2152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39584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095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285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5964" y="3651251"/>
            <a:ext cx="10360501" cy="87026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1185" y="3651251"/>
            <a:ext cx="10360501" cy="870267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86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39" y="730256"/>
            <a:ext cx="21025723" cy="26511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139" y="3362325"/>
            <a:ext cx="10312887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693" indent="0">
              <a:buNone/>
              <a:defRPr sz="4000" b="1"/>
            </a:lvl2pPr>
            <a:lvl3pPr marL="1827381" indent="0">
              <a:buNone/>
              <a:defRPr sz="3700" b="1"/>
            </a:lvl3pPr>
            <a:lvl4pPr marL="2741078" indent="0">
              <a:buNone/>
              <a:defRPr sz="3200" b="1"/>
            </a:lvl4pPr>
            <a:lvl5pPr marL="3654768" indent="0">
              <a:buNone/>
              <a:defRPr sz="3200" b="1"/>
            </a:lvl5pPr>
            <a:lvl6pPr marL="4568459" indent="0">
              <a:buNone/>
              <a:defRPr sz="3200" b="1"/>
            </a:lvl6pPr>
            <a:lvl7pPr marL="5482152" indent="0">
              <a:buNone/>
              <a:defRPr sz="3200" b="1"/>
            </a:lvl7pPr>
            <a:lvl8pPr marL="6395841" indent="0">
              <a:buNone/>
              <a:defRPr sz="3200" b="1"/>
            </a:lvl8pPr>
            <a:lvl9pPr marL="7309534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139" y="5010151"/>
            <a:ext cx="10312887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1187" y="3362325"/>
            <a:ext cx="103636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3693" indent="0">
              <a:buNone/>
              <a:defRPr sz="4000" b="1"/>
            </a:lvl2pPr>
            <a:lvl3pPr marL="1827381" indent="0">
              <a:buNone/>
              <a:defRPr sz="3700" b="1"/>
            </a:lvl3pPr>
            <a:lvl4pPr marL="2741078" indent="0">
              <a:buNone/>
              <a:defRPr sz="3200" b="1"/>
            </a:lvl4pPr>
            <a:lvl5pPr marL="3654768" indent="0">
              <a:buNone/>
              <a:defRPr sz="3200" b="1"/>
            </a:lvl5pPr>
            <a:lvl6pPr marL="4568459" indent="0">
              <a:buNone/>
              <a:defRPr sz="3200" b="1"/>
            </a:lvl6pPr>
            <a:lvl7pPr marL="5482152" indent="0">
              <a:buNone/>
              <a:defRPr sz="3200" b="1"/>
            </a:lvl7pPr>
            <a:lvl8pPr marL="6395841" indent="0">
              <a:buNone/>
              <a:defRPr sz="3200" b="1"/>
            </a:lvl8pPr>
            <a:lvl9pPr marL="7309534" indent="0">
              <a:buNone/>
              <a:defRPr sz="3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1187" y="5010151"/>
            <a:ext cx="10363676" cy="7369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9713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919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653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4" y="914400"/>
            <a:ext cx="7862427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3677" y="1974857"/>
            <a:ext cx="12341185" cy="9747251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4" y="4114801"/>
            <a:ext cx="7862427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3693" indent="0">
              <a:buNone/>
              <a:defRPr sz="2900"/>
            </a:lvl2pPr>
            <a:lvl3pPr marL="1827381" indent="0">
              <a:buNone/>
              <a:defRPr sz="2400"/>
            </a:lvl3pPr>
            <a:lvl4pPr marL="2741078" indent="0">
              <a:buNone/>
              <a:defRPr sz="2100"/>
            </a:lvl4pPr>
            <a:lvl5pPr marL="3654768" indent="0">
              <a:buNone/>
              <a:defRPr sz="2100"/>
            </a:lvl5pPr>
            <a:lvl6pPr marL="4568459" indent="0">
              <a:buNone/>
              <a:defRPr sz="2100"/>
            </a:lvl6pPr>
            <a:lvl7pPr marL="5482152" indent="0">
              <a:buNone/>
              <a:defRPr sz="2100"/>
            </a:lvl7pPr>
            <a:lvl8pPr marL="6395841" indent="0">
              <a:buNone/>
              <a:defRPr sz="2100"/>
            </a:lvl8pPr>
            <a:lvl9pPr marL="7309534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9219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144" y="914400"/>
            <a:ext cx="7862427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3677" y="1974857"/>
            <a:ext cx="12341185" cy="9747251"/>
          </a:xfrm>
        </p:spPr>
        <p:txBody>
          <a:bodyPr anchor="t"/>
          <a:lstStyle>
            <a:lvl1pPr marL="0" indent="0">
              <a:buNone/>
              <a:defRPr sz="6400"/>
            </a:lvl1pPr>
            <a:lvl2pPr marL="913693" indent="0">
              <a:buNone/>
              <a:defRPr sz="5600"/>
            </a:lvl2pPr>
            <a:lvl3pPr marL="1827381" indent="0">
              <a:buNone/>
              <a:defRPr sz="4800"/>
            </a:lvl3pPr>
            <a:lvl4pPr marL="2741078" indent="0">
              <a:buNone/>
              <a:defRPr sz="4000"/>
            </a:lvl4pPr>
            <a:lvl5pPr marL="3654768" indent="0">
              <a:buNone/>
              <a:defRPr sz="4000"/>
            </a:lvl5pPr>
            <a:lvl6pPr marL="4568459" indent="0">
              <a:buNone/>
              <a:defRPr sz="4000"/>
            </a:lvl6pPr>
            <a:lvl7pPr marL="5482152" indent="0">
              <a:buNone/>
              <a:defRPr sz="4000"/>
            </a:lvl7pPr>
            <a:lvl8pPr marL="6395841" indent="0">
              <a:buNone/>
              <a:defRPr sz="4000"/>
            </a:lvl8pPr>
            <a:lvl9pPr marL="7309534" indent="0">
              <a:buNone/>
              <a:defRPr sz="4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144" y="4114801"/>
            <a:ext cx="7862427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3693" indent="0">
              <a:buNone/>
              <a:defRPr sz="2900"/>
            </a:lvl2pPr>
            <a:lvl3pPr marL="1827381" indent="0">
              <a:buNone/>
              <a:defRPr sz="2400"/>
            </a:lvl3pPr>
            <a:lvl4pPr marL="2741078" indent="0">
              <a:buNone/>
              <a:defRPr sz="2100"/>
            </a:lvl4pPr>
            <a:lvl5pPr marL="3654768" indent="0">
              <a:buNone/>
              <a:defRPr sz="2100"/>
            </a:lvl5pPr>
            <a:lvl6pPr marL="4568459" indent="0">
              <a:buNone/>
              <a:defRPr sz="2100"/>
            </a:lvl6pPr>
            <a:lvl7pPr marL="5482152" indent="0">
              <a:buNone/>
              <a:defRPr sz="2100"/>
            </a:lvl7pPr>
            <a:lvl8pPr marL="6395841" indent="0">
              <a:buNone/>
              <a:defRPr sz="2100"/>
            </a:lvl8pPr>
            <a:lvl9pPr marL="7309534" indent="0">
              <a:buNone/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59249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2852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8418120" y="-28223"/>
            <a:ext cx="16229546" cy="13764221"/>
          </a:xfrm>
          <a:custGeom>
            <a:avLst/>
            <a:gdLst/>
            <a:ahLst/>
            <a:cxnLst/>
            <a:rect l="l" t="t" r="r" b="b"/>
            <a:pathLst>
              <a:path w="6087665" h="5161583">
                <a:moveTo>
                  <a:pt x="2932000" y="0"/>
                </a:moveTo>
                <a:lnTo>
                  <a:pt x="3457717" y="1763"/>
                </a:lnTo>
                <a:lnTo>
                  <a:pt x="2616927" y="1458054"/>
                </a:lnTo>
                <a:cubicBezTo>
                  <a:pt x="2541213" y="1589195"/>
                  <a:pt x="2586145" y="1756884"/>
                  <a:pt x="2717286" y="1832598"/>
                </a:cubicBezTo>
                <a:cubicBezTo>
                  <a:pt x="2848426" y="1908312"/>
                  <a:pt x="3016115" y="1863380"/>
                  <a:pt x="3091829" y="1732239"/>
                </a:cubicBezTo>
                <a:lnTo>
                  <a:pt x="4089696" y="3882"/>
                </a:lnTo>
                <a:lnTo>
                  <a:pt x="6087665" y="10583"/>
                </a:lnTo>
                <a:lnTo>
                  <a:pt x="6087665" y="5154083"/>
                </a:lnTo>
                <a:lnTo>
                  <a:pt x="1111540" y="5160214"/>
                </a:lnTo>
                <a:lnTo>
                  <a:pt x="1913017" y="3772014"/>
                </a:lnTo>
                <a:cubicBezTo>
                  <a:pt x="1986908" y="3644032"/>
                  <a:pt x="1943058" y="3480381"/>
                  <a:pt x="1815075" y="3406490"/>
                </a:cubicBezTo>
                <a:lnTo>
                  <a:pt x="1815077" y="3406490"/>
                </a:lnTo>
                <a:cubicBezTo>
                  <a:pt x="1687095" y="3332600"/>
                  <a:pt x="1523444" y="3376450"/>
                  <a:pt x="1449553" y="3504432"/>
                </a:cubicBezTo>
                <a:lnTo>
                  <a:pt x="493146" y="5160976"/>
                </a:lnTo>
                <a:lnTo>
                  <a:pt x="0" y="5161583"/>
                </a:lnTo>
                <a:close/>
              </a:path>
            </a:pathLst>
          </a:custGeom>
          <a:noFill/>
        </p:spPr>
        <p:txBody>
          <a:bodyPr lIns="182752" tIns="91376" rIns="182752" bIns="91376" anchor="ctr">
            <a:normAutofit/>
          </a:bodyPr>
          <a:lstStyle>
            <a:lvl1pPr marL="0" indent="0" algn="ctr">
              <a:buNone/>
              <a:defRPr sz="3700" baseline="0">
                <a:latin typeface="Lato Regular"/>
                <a:cs typeface="Lato Regular"/>
              </a:defRPr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1828324" y="1237822"/>
            <a:ext cx="20721003" cy="163512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algn="l">
              <a:defRPr sz="8800">
                <a:solidFill>
                  <a:schemeClr val="accent1"/>
                </a:solidFill>
                <a:latin typeface="Lemon/Milk"/>
                <a:cs typeface="Lemon/Milk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4" y="2659037"/>
            <a:ext cx="20721003" cy="397083"/>
          </a:xfrm>
          <a:prstGeom prst="rect">
            <a:avLst/>
          </a:prstGeom>
        </p:spPr>
        <p:txBody>
          <a:bodyPr lIns="182752" tIns="91376" rIns="182752" bIns="91376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alpha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smtClean="0"/>
              <a:t>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74902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5257" y="730252"/>
            <a:ext cx="5256431" cy="1162367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5965" y="730252"/>
            <a:ext cx="15464572" cy="1162367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3349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 rot="16200000">
            <a:off x="12127865" y="-12126656"/>
            <a:ext cx="121920" cy="24377658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34" y="2667288"/>
            <a:ext cx="14892089" cy="1063997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1351608" y="555292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l">
              <a:defRPr sz="7700" b="0" baseline="0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Myriad Pro" panose="020B0503030403020204" pitchFamily="34" charset="0"/>
              </a:defRPr>
            </a:lvl1pPr>
          </a:lstStyle>
          <a:p>
            <a:r>
              <a:rPr lang="en-US" noProof="0" dirty="0" smtClean="0"/>
              <a:t>	Title sample</a:t>
            </a:r>
            <a:endParaRPr lang="en-US" noProof="0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351562" y="2196976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l">
              <a:buNone/>
              <a:defRPr lang="en-US" sz="3700" b="1" kern="1200" dirty="0" smtClean="0">
                <a:solidFill>
                  <a:schemeClr val="tx2">
                    <a:lumMod val="75000"/>
                    <a:lumOff val="25000"/>
                  </a:schemeClr>
                </a:solidFill>
                <a:effectLst/>
                <a:latin typeface="+mj-lt"/>
                <a:ea typeface="Open Sans Light" panose="020B0306030504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0" y="555280"/>
            <a:ext cx="699951" cy="142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4410" tIns="107205" rIns="214410" bIns="107205" rtlCol="0" anchor="ctr"/>
          <a:lstStyle/>
          <a:p>
            <a:pPr algn="ctr" defTabSz="1608052">
              <a:defRPr/>
            </a:pPr>
            <a:endParaRPr lang="en-US" sz="3200">
              <a:solidFill>
                <a:prstClr val="white"/>
              </a:solidFill>
              <a:latin typeface="Roboto Condensed"/>
            </a:endParaRPr>
          </a:p>
        </p:txBody>
      </p:sp>
    </p:spTree>
    <p:extLst>
      <p:ext uri="{BB962C8B-B14F-4D97-AF65-F5344CB8AC3E}">
        <p14:creationId xmlns:p14="http://schemas.microsoft.com/office/powerpoint/2010/main" val="345808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3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08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6" y="616727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yriad Pro" panose="020B0503030403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6" y="1968934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ctr">
              <a:buNone/>
              <a:defRPr sz="3700" b="1"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  <p:cxnSp>
        <p:nvCxnSpPr>
          <p:cNvPr id="25" name="Прямая соединительная линия 24"/>
          <p:cNvCxnSpPr/>
          <p:nvPr userDrawn="1"/>
        </p:nvCxnSpPr>
        <p:spPr>
          <a:xfrm>
            <a:off x="6577369" y="2898464"/>
            <a:ext cx="1122292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6217"/>
            <a:ext cx="24377650" cy="1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942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 rot="16200000">
            <a:off x="12127877" y="-12139008"/>
            <a:ext cx="121917" cy="24377658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08"/>
            <a:ext cx="12127881" cy="8665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23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sp>
        <p:nvSpPr>
          <p:cNvPr id="20" name="Title 3"/>
          <p:cNvSpPr>
            <a:spLocks noGrp="1"/>
          </p:cNvSpPr>
          <p:nvPr>
            <p:ph type="title" hasCustomPrompt="1"/>
          </p:nvPr>
        </p:nvSpPr>
        <p:spPr>
          <a:xfrm>
            <a:off x="1828326" y="616727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en-US" dirty="0" smtClean="0"/>
              <a:t>title example here</a:t>
            </a:r>
            <a:endParaRPr lang="en-US" dirty="0"/>
          </a:p>
        </p:txBody>
      </p:sp>
      <p:pic>
        <p:nvPicPr>
          <p:cNvPr id="18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11"/>
            <a:ext cx="12127881" cy="8665029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55774" y="0"/>
            <a:ext cx="121886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5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18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11"/>
            <a:ext cx="12127881" cy="8665029"/>
          </a:xfrm>
          <a:prstGeom prst="rect">
            <a:avLst/>
          </a:prstGeom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4255774" y="0"/>
            <a:ext cx="121886" cy="137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973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3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4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5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721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Прямая соединительная линия 24"/>
          <p:cNvCxnSpPr/>
          <p:nvPr userDrawn="1"/>
        </p:nvCxnSpPr>
        <p:spPr>
          <a:xfrm>
            <a:off x="6577369" y="2898464"/>
            <a:ext cx="11222922" cy="0"/>
          </a:xfrm>
          <a:prstGeom prst="line">
            <a:avLst/>
          </a:prstGeom>
          <a:ln w="12700" cmpd="sng">
            <a:solidFill>
              <a:schemeClr val="tx1">
                <a:lumMod val="50000"/>
                <a:lumOff val="50000"/>
              </a:schemeClr>
            </a:solidFill>
            <a:prstDash val="sysDot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6217"/>
            <a:ext cx="24377650" cy="131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grpSp>
        <p:nvGrpSpPr>
          <p:cNvPr id="16" name="Группа 15"/>
          <p:cNvGrpSpPr/>
          <p:nvPr userDrawn="1"/>
        </p:nvGrpSpPr>
        <p:grpSpPr>
          <a:xfrm>
            <a:off x="24255774" y="0"/>
            <a:ext cx="121886" cy="13716000"/>
            <a:chOff x="-1" y="0"/>
            <a:chExt cx="45720" cy="6000750"/>
          </a:xfrm>
        </p:grpSpPr>
        <p:sp>
          <p:nvSpPr>
            <p:cNvPr id="17" name="Прямоугольник 16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8" name="Прямоугольник 17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tx2">
                <a:lumMod val="90000"/>
                <a:lumOff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9" name="Прямоугольник 18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08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/>
          </p:nvPr>
        </p:nvSpPr>
        <p:spPr>
          <a:xfrm>
            <a:off x="1828326" y="616727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6" y="1968934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ctr">
              <a:buNone/>
              <a:defRPr sz="3700" b="1">
                <a:solidFill>
                  <a:schemeClr val="tx1">
                    <a:lumMod val="85000"/>
                    <a:lumOff val="1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405307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/>
          <p:cNvGrpSpPr/>
          <p:nvPr userDrawn="1"/>
        </p:nvGrpSpPr>
        <p:grpSpPr>
          <a:xfrm>
            <a:off x="1" y="0"/>
            <a:ext cx="121886" cy="13716000"/>
            <a:chOff x="-1" y="0"/>
            <a:chExt cx="45720" cy="6000750"/>
          </a:xfrm>
        </p:grpSpPr>
        <p:sp>
          <p:nvSpPr>
            <p:cNvPr id="12" name="Прямоугольник 11"/>
            <p:cNvSpPr/>
            <p:nvPr userDrawn="1"/>
          </p:nvSpPr>
          <p:spPr>
            <a:xfrm>
              <a:off x="0" y="0"/>
              <a:ext cx="45719" cy="200025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3" name="Прямоугольник 12"/>
            <p:cNvSpPr/>
            <p:nvPr userDrawn="1"/>
          </p:nvSpPr>
          <p:spPr>
            <a:xfrm>
              <a:off x="0" y="2000250"/>
              <a:ext cx="45719" cy="2000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  <p:sp>
          <p:nvSpPr>
            <p:cNvPr id="14" name="Прямоугольник 13"/>
            <p:cNvSpPr/>
            <p:nvPr userDrawn="1"/>
          </p:nvSpPr>
          <p:spPr>
            <a:xfrm>
              <a:off x="-1" y="4000500"/>
              <a:ext cx="45719" cy="2000250"/>
            </a:xfrm>
            <a:prstGeom prst="rect">
              <a:avLst/>
            </a:prstGeom>
            <a:solidFill>
              <a:srgbClr val="156D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608052">
                <a:defRPr/>
              </a:pPr>
              <a:endParaRPr lang="ru-RU" sz="3200">
                <a:solidFill>
                  <a:prstClr val="white"/>
                </a:solidFill>
                <a:latin typeface="Roboto Condensed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44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887" y="3749608"/>
            <a:ext cx="12127881" cy="8665029"/>
          </a:xfrm>
          <a:prstGeom prst="rect">
            <a:avLst/>
          </a:prstGeom>
        </p:spPr>
      </p:pic>
      <p:sp>
        <p:nvSpPr>
          <p:cNvPr id="22" name="Title 3"/>
          <p:cNvSpPr>
            <a:spLocks noGrp="1"/>
          </p:cNvSpPr>
          <p:nvPr>
            <p:ph type="title" hasCustomPrompt="1"/>
          </p:nvPr>
        </p:nvSpPr>
        <p:spPr>
          <a:xfrm>
            <a:off x="1828326" y="616727"/>
            <a:ext cx="20721003" cy="1421213"/>
          </a:xfrm>
          <a:prstGeom prst="rect">
            <a:avLst/>
          </a:prstGeom>
        </p:spPr>
        <p:txBody>
          <a:bodyPr lIns="160807" tIns="80402" rIns="160807" bIns="80402">
            <a:normAutofit/>
          </a:bodyPr>
          <a:lstStyle>
            <a:lvl1pPr algn="ctr">
              <a:defRPr sz="7700" b="1"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yriad Pro" panose="020B0503030403020204" pitchFamily="34" charset="0"/>
              </a:defRPr>
            </a:lvl1pPr>
          </a:lstStyle>
          <a:p>
            <a:r>
              <a:rPr lang="en-US" dirty="0" smtClean="0"/>
              <a:t>Title Example</a:t>
            </a:r>
            <a:endParaRPr lang="en-US" dirty="0"/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1828326" y="1968934"/>
            <a:ext cx="20721003" cy="699509"/>
          </a:xfrm>
          <a:prstGeom prst="rect">
            <a:avLst/>
          </a:prstGeom>
        </p:spPr>
        <p:txBody>
          <a:bodyPr lIns="160807" tIns="80402" rIns="160807" bIns="80402">
            <a:noAutofit/>
          </a:bodyPr>
          <a:lstStyle>
            <a:lvl1pPr marL="0" indent="0" algn="ctr">
              <a:buNone/>
              <a:defRPr sz="3700" b="1">
                <a:solidFill>
                  <a:schemeClr val="tx2">
                    <a:lumMod val="75000"/>
                    <a:lumOff val="25000"/>
                    <a:alpha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Myriad Pro" panose="020B0503030403020204" pitchFamily="34" charset="0"/>
              </a:defRPr>
            </a:lvl1pPr>
          </a:lstStyle>
          <a:p>
            <a:pPr lvl="0"/>
            <a:r>
              <a:rPr lang="en-US" dirty="0" err="1" smtClean="0"/>
              <a:t>Subitle</a:t>
            </a:r>
            <a:r>
              <a:rPr lang="en-US" dirty="0" smtClean="0"/>
              <a:t> Example here</a:t>
            </a:r>
          </a:p>
        </p:txBody>
      </p:sp>
    </p:spTree>
    <p:extLst>
      <p:ext uri="{BB962C8B-B14F-4D97-AF65-F5344CB8AC3E}">
        <p14:creationId xmlns:p14="http://schemas.microsoft.com/office/powerpoint/2010/main" val="198133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50"/>
                        <p:tgtEl>
                          <p:spTgt spid="24"/>
                        </p:tgtEl>
                      </p:cBhvr>
                    </p:animEffect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250" fill="hold"/>
                        <p:tgtEl>
                          <p:spTgt spid="2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9" Type="http://schemas.openxmlformats.org/officeDocument/2006/relationships/slideLayout" Target="../slideLayouts/slideLayout43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34" Type="http://schemas.openxmlformats.org/officeDocument/2006/relationships/slideLayout" Target="../slideLayouts/slideLayout38.xml"/><Relationship Id="rId42" Type="http://schemas.openxmlformats.org/officeDocument/2006/relationships/slideLayout" Target="../slideLayouts/slideLayout46.xml"/><Relationship Id="rId47" Type="http://schemas.openxmlformats.org/officeDocument/2006/relationships/slideLayout" Target="../slideLayouts/slideLayout51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33" Type="http://schemas.openxmlformats.org/officeDocument/2006/relationships/slideLayout" Target="../slideLayouts/slideLayout37.xml"/><Relationship Id="rId38" Type="http://schemas.openxmlformats.org/officeDocument/2006/relationships/slideLayout" Target="../slideLayouts/slideLayout42.xml"/><Relationship Id="rId46" Type="http://schemas.openxmlformats.org/officeDocument/2006/relationships/slideLayout" Target="../slideLayouts/slideLayout50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45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32" Type="http://schemas.openxmlformats.org/officeDocument/2006/relationships/slideLayout" Target="../slideLayouts/slideLayout36.xml"/><Relationship Id="rId37" Type="http://schemas.openxmlformats.org/officeDocument/2006/relationships/slideLayout" Target="../slideLayouts/slideLayout41.xml"/><Relationship Id="rId40" Type="http://schemas.openxmlformats.org/officeDocument/2006/relationships/slideLayout" Target="../slideLayouts/slideLayout44.xml"/><Relationship Id="rId45" Type="http://schemas.openxmlformats.org/officeDocument/2006/relationships/slideLayout" Target="../slideLayouts/slideLayout49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36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31" Type="http://schemas.openxmlformats.org/officeDocument/2006/relationships/slideLayout" Target="../slideLayouts/slideLayout35.xml"/><Relationship Id="rId44" Type="http://schemas.openxmlformats.org/officeDocument/2006/relationships/slideLayout" Target="../slideLayouts/slideLayout48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4.xml"/><Relationship Id="rId35" Type="http://schemas.openxmlformats.org/officeDocument/2006/relationships/slideLayout" Target="../slideLayouts/slideLayout39.xml"/><Relationship Id="rId43" Type="http://schemas.openxmlformats.org/officeDocument/2006/relationships/slideLayout" Target="../slideLayouts/slideLayout47.xml"/><Relationship Id="rId48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1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2.xml"/><Relationship Id="rId21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17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1.xml"/><Relationship Id="rId16" Type="http://schemas.openxmlformats.org/officeDocument/2006/relationships/slideLayout" Target="../slideLayouts/slideLayout95.xml"/><Relationship Id="rId20" Type="http://schemas.openxmlformats.org/officeDocument/2006/relationships/slideLayout" Target="../slideLayouts/slideLayout99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slideLayout" Target="../slideLayouts/slideLayout94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9.xml"/><Relationship Id="rId19" Type="http://schemas.openxmlformats.org/officeDocument/2006/relationships/slideLayout" Target="../slideLayouts/slideLayout98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Relationship Id="rId22" Type="http://schemas.openxmlformats.org/officeDocument/2006/relationships/slideLayout" Target="../slideLayouts/slideLayout101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theme" Target="../theme/theme5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5"/>
          </a:xfrm>
          <a:prstGeom prst="rect">
            <a:avLst/>
          </a:prstGeom>
        </p:spPr>
        <p:txBody>
          <a:bodyPr vert="horz" lIns="182779" tIns="91389" rIns="182779" bIns="91389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1"/>
            <a:ext cx="21025723" cy="8702677"/>
          </a:xfrm>
          <a:prstGeom prst="rect">
            <a:avLst/>
          </a:prstGeom>
        </p:spPr>
        <p:txBody>
          <a:bodyPr vert="horz" lIns="182779" tIns="91389" rIns="182779" bIns="91389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7" r:id="rId2"/>
    <p:sldLayoutId id="2147484040" r:id="rId3"/>
    <p:sldLayoutId id="2147484140" r:id="rId4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7795" rtl="0" eaLnBrk="1" latinLnBrk="0" hangingPunct="1">
        <a:lnSpc>
          <a:spcPct val="90000"/>
        </a:lnSpc>
        <a:spcBef>
          <a:spcPct val="0"/>
        </a:spcBef>
        <a:buNone/>
        <a:defRPr lang="en-US" sz="6100" b="0" i="0" kern="1200">
          <a:solidFill>
            <a:schemeClr val="tx1"/>
          </a:solidFill>
          <a:latin typeface="Open Sans Regular" charset="0"/>
          <a:ea typeface="Open Sans Regular" charset="0"/>
          <a:cs typeface="Open Sans Regular" charset="0"/>
        </a:defRPr>
      </a:lvl1pPr>
    </p:titleStyle>
    <p:bodyStyle>
      <a:lvl1pPr marL="456949" indent="-456949" algn="l" defTabSz="1827795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b="0" i="0" kern="1200" dirty="0" smtClean="0">
          <a:solidFill>
            <a:schemeClr val="tx1"/>
          </a:solidFill>
          <a:effectLst/>
          <a:latin typeface="Montserrat Light" charset="0"/>
          <a:ea typeface="Montserrat Light" charset="0"/>
          <a:cs typeface="Montserrat Light" charset="0"/>
        </a:defRPr>
      </a:lvl1pPr>
      <a:lvl2pPr marL="1370845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b="0" i="0" kern="1200" dirty="0" smtClean="0">
          <a:solidFill>
            <a:schemeClr val="tx1"/>
          </a:solidFill>
          <a:effectLst/>
          <a:latin typeface="Montserrat Light" charset="0"/>
          <a:ea typeface="Montserrat Light" charset="0"/>
          <a:cs typeface="Montserrat Light" charset="0"/>
        </a:defRPr>
      </a:lvl2pPr>
      <a:lvl3pPr marL="2284744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700" b="0" i="0" kern="1200" dirty="0" smtClean="0">
          <a:solidFill>
            <a:schemeClr val="tx1"/>
          </a:solidFill>
          <a:effectLst/>
          <a:latin typeface="Montserrat Light" charset="0"/>
          <a:ea typeface="Montserrat Light" charset="0"/>
          <a:cs typeface="Montserrat Light" charset="0"/>
        </a:defRPr>
      </a:lvl3pPr>
      <a:lvl4pPr marL="3198640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 smtClean="0">
          <a:solidFill>
            <a:schemeClr val="tx1"/>
          </a:solidFill>
          <a:effectLst/>
          <a:latin typeface="Montserrat Light" charset="0"/>
          <a:ea typeface="Montserrat Light" charset="0"/>
          <a:cs typeface="Montserrat Light" charset="0"/>
        </a:defRPr>
      </a:lvl4pPr>
      <a:lvl5pPr marL="4112536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b="0" i="0" kern="1200" dirty="0">
          <a:solidFill>
            <a:schemeClr val="tx1"/>
          </a:solidFill>
          <a:effectLst/>
          <a:latin typeface="Montserrat Light" charset="0"/>
          <a:ea typeface="Montserrat Light" charset="0"/>
          <a:cs typeface="Montserrat Light" charset="0"/>
        </a:defRPr>
      </a:lvl5pPr>
      <a:lvl6pPr marL="5026435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40331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4230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68126" indent="-456949" algn="l" defTabSz="182779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896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795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691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5589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69486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3384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7280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11176" algn="l" defTabSz="1827795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>
          <a:xfrm>
            <a:off x="23410705" y="263106"/>
            <a:ext cx="748418" cy="656589"/>
          </a:xfrm>
          <a:prstGeom prst="rect">
            <a:avLst/>
          </a:prstGeom>
        </p:spPr>
        <p:txBody>
          <a:bodyPr vert="horz" wrap="none" lIns="243669" tIns="121835" rIns="243669" bIns="121835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dirty="0">
              <a:solidFill>
                <a:srgbClr val="46556A">
                  <a:alpha val="50000"/>
                </a:srgb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40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2" r:id="rId1"/>
    <p:sldLayoutId id="2147484043" r:id="rId2"/>
    <p:sldLayoutId id="2147484044" r:id="rId3"/>
    <p:sldLayoutId id="2147484045" r:id="rId4"/>
    <p:sldLayoutId id="2147484046" r:id="rId5"/>
    <p:sldLayoutId id="2147484047" r:id="rId6"/>
    <p:sldLayoutId id="2147484048" r:id="rId7"/>
    <p:sldLayoutId id="2147484049" r:id="rId8"/>
    <p:sldLayoutId id="2147484050" r:id="rId9"/>
    <p:sldLayoutId id="2147484051" r:id="rId10"/>
    <p:sldLayoutId id="2147484052" r:id="rId11"/>
    <p:sldLayoutId id="2147484053" r:id="rId12"/>
    <p:sldLayoutId id="2147484054" r:id="rId13"/>
    <p:sldLayoutId id="2147484055" r:id="rId14"/>
    <p:sldLayoutId id="2147484056" r:id="rId15"/>
    <p:sldLayoutId id="2147484057" r:id="rId16"/>
    <p:sldLayoutId id="2147484058" r:id="rId17"/>
    <p:sldLayoutId id="2147484059" r:id="rId18"/>
    <p:sldLayoutId id="2147484060" r:id="rId19"/>
    <p:sldLayoutId id="2147484061" r:id="rId20"/>
    <p:sldLayoutId id="2147484062" r:id="rId21"/>
    <p:sldLayoutId id="2147484063" r:id="rId22"/>
    <p:sldLayoutId id="2147484064" r:id="rId23"/>
    <p:sldLayoutId id="2147484065" r:id="rId24"/>
    <p:sldLayoutId id="2147484066" r:id="rId25"/>
    <p:sldLayoutId id="2147484067" r:id="rId26"/>
    <p:sldLayoutId id="2147484068" r:id="rId27"/>
    <p:sldLayoutId id="2147484069" r:id="rId28"/>
    <p:sldLayoutId id="2147484070" r:id="rId29"/>
    <p:sldLayoutId id="2147484071" r:id="rId30"/>
    <p:sldLayoutId id="2147484072" r:id="rId31"/>
    <p:sldLayoutId id="2147484073" r:id="rId32"/>
    <p:sldLayoutId id="2147484074" r:id="rId33"/>
    <p:sldLayoutId id="2147484075" r:id="rId34"/>
    <p:sldLayoutId id="2147484076" r:id="rId35"/>
    <p:sldLayoutId id="2147484077" r:id="rId36"/>
    <p:sldLayoutId id="2147484078" r:id="rId37"/>
    <p:sldLayoutId id="2147484079" r:id="rId38"/>
    <p:sldLayoutId id="2147484080" r:id="rId39"/>
    <p:sldLayoutId id="2147484081" r:id="rId40"/>
    <p:sldLayoutId id="2147484082" r:id="rId41"/>
    <p:sldLayoutId id="2147484083" r:id="rId42"/>
    <p:sldLayoutId id="2147484084" r:id="rId43"/>
    <p:sldLayoutId id="2147484085" r:id="rId44"/>
    <p:sldLayoutId id="2147484086" r:id="rId45"/>
    <p:sldLayoutId id="2147484087" r:id="rId46"/>
    <p:sldLayoutId id="2147484088" r:id="rId4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827429" rtl="0" eaLnBrk="1" latinLnBrk="0" hangingPunct="1">
        <a:lnSpc>
          <a:spcPct val="90000"/>
        </a:lnSpc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456859" indent="-456859" algn="l" defTabSz="182742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1370573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2284286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3198000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4111718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5025430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39144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2859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66574" indent="-456859" algn="l" defTabSz="182742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717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429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144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4859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68574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2286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6001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09718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7242" y="933454"/>
            <a:ext cx="22243166" cy="956309"/>
          </a:xfrm>
          <a:prstGeom prst="rect">
            <a:avLst/>
          </a:prstGeom>
        </p:spPr>
        <p:txBody>
          <a:bodyPr vert="horz" lIns="182744" tIns="91373" rIns="182744" bIns="91373" rtlCol="0" anchor="ctr">
            <a:noAutofit/>
          </a:bodyPr>
          <a:lstStyle/>
          <a:p>
            <a:r>
              <a:rPr lang="en-US" dirty="0"/>
              <a:t>Your Heading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077509" y="214984"/>
            <a:ext cx="903109" cy="496219"/>
          </a:xfrm>
          <a:prstGeom prst="rect">
            <a:avLst/>
          </a:prstGeom>
        </p:spPr>
        <p:txBody>
          <a:bodyPr vert="horz" lIns="182744" tIns="91373" rIns="182744" bIns="91373" rtlCol="0" anchor="ctr"/>
          <a:lstStyle>
            <a:lvl1pPr algn="ctr">
              <a:defRPr sz="2100" b="0" i="0">
                <a:solidFill>
                  <a:schemeClr val="tx1"/>
                </a:solidFill>
                <a:latin typeface="Abril Text" charset="0"/>
                <a:ea typeface="Abril Text" charset="0"/>
                <a:cs typeface="Abril Text" charset="0"/>
              </a:defRPr>
            </a:lvl1pPr>
          </a:lstStyle>
          <a:p>
            <a:pPr defTabSz="1827429"/>
            <a:fld id="{A795EF19-24CB-CF4C-9028-3413C1601FF5}" type="slidenum">
              <a:rPr lang="en-US" smtClean="0">
                <a:solidFill>
                  <a:srgbClr val="000000"/>
                </a:solidFill>
              </a:rPr>
              <a:pPr defTabSz="1827429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Text Placeholder 2"/>
          <p:cNvSpPr>
            <a:spLocks noGrp="1"/>
          </p:cNvSpPr>
          <p:nvPr>
            <p:ph type="body" idx="1"/>
          </p:nvPr>
        </p:nvSpPr>
        <p:spPr>
          <a:xfrm>
            <a:off x="1067242" y="1944375"/>
            <a:ext cx="22243166" cy="453389"/>
          </a:xfrm>
          <a:prstGeom prst="rect">
            <a:avLst/>
          </a:prstGeom>
        </p:spPr>
        <p:txBody>
          <a:bodyPr vert="horz" lIns="182744" tIns="91373" rIns="182744" bIns="91373" rtlCol="0" anchor="ctr">
            <a:noAutofit/>
          </a:bodyPr>
          <a:lstStyle/>
          <a:p>
            <a:pPr lvl="0"/>
            <a:r>
              <a:rPr lang="en-US" dirty="0"/>
              <a:t>Type Your Minimal Subtitle</a:t>
            </a:r>
          </a:p>
        </p:txBody>
      </p:sp>
    </p:spTree>
    <p:extLst>
      <p:ext uri="{BB962C8B-B14F-4D97-AF65-F5344CB8AC3E}">
        <p14:creationId xmlns:p14="http://schemas.microsoft.com/office/powerpoint/2010/main" val="258232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0" r:id="rId1"/>
    <p:sldLayoutId id="2147484091" r:id="rId2"/>
    <p:sldLayoutId id="2147484092" r:id="rId3"/>
    <p:sldLayoutId id="2147484093" r:id="rId4"/>
    <p:sldLayoutId id="2147484094" r:id="rId5"/>
    <p:sldLayoutId id="2147484095" r:id="rId6"/>
    <p:sldLayoutId id="2147484096" r:id="rId7"/>
    <p:sldLayoutId id="2147484097" r:id="rId8"/>
    <p:sldLayoutId id="2147484098" r:id="rId9"/>
    <p:sldLayoutId id="2147484099" r:id="rId10"/>
    <p:sldLayoutId id="2147484100" r:id="rId11"/>
    <p:sldLayoutId id="2147484101" r:id="rId12"/>
    <p:sldLayoutId id="2147484102" r:id="rId13"/>
    <p:sldLayoutId id="2147484103" r:id="rId14"/>
    <p:sldLayoutId id="2147484104" r:id="rId15"/>
    <p:sldLayoutId id="2147484105" r:id="rId16"/>
    <p:sldLayoutId id="2147484106" r:id="rId17"/>
    <p:sldLayoutId id="2147484107" r:id="rId18"/>
    <p:sldLayoutId id="2147484108" r:id="rId19"/>
    <p:sldLayoutId id="2147484109" r:id="rId20"/>
    <p:sldLayoutId id="2147484110" r:id="rId21"/>
    <p:sldLayoutId id="2147484111" r:id="rId22"/>
    <p:sldLayoutId id="2147484112" r:id="rId23"/>
    <p:sldLayoutId id="2147484113" r:id="rId24"/>
    <p:sldLayoutId id="2147484114" r:id="rId25"/>
    <p:sldLayoutId id="2147484115" r:id="rId26"/>
    <p:sldLayoutId id="2147484116" r:id="rId27"/>
    <p:sldLayoutId id="2147484117" r:id="rId28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hf hdr="0"/>
  <p:txStyles>
    <p:titleStyle>
      <a:lvl1pPr algn="ctr" defTabSz="1827429" rtl="0" eaLnBrk="1" latinLnBrk="0" hangingPunct="1">
        <a:lnSpc>
          <a:spcPct val="90000"/>
        </a:lnSpc>
        <a:spcBef>
          <a:spcPct val="0"/>
        </a:spcBef>
        <a:buNone/>
        <a:defRPr sz="6100" b="0" i="0" kern="1200" spc="0" baseline="0">
          <a:solidFill>
            <a:schemeClr val="tx1"/>
          </a:solidFill>
          <a:latin typeface="Abril Text" charset="0"/>
          <a:ea typeface="Abril Text" charset="0"/>
          <a:cs typeface="Abril Text" charset="0"/>
        </a:defRPr>
      </a:lvl1pPr>
    </p:titleStyle>
    <p:bodyStyle>
      <a:lvl1pPr marL="0" indent="0" algn="ctr" defTabSz="1827429" rtl="0" eaLnBrk="1" latinLnBrk="0" hangingPunct="1">
        <a:lnSpc>
          <a:spcPct val="90000"/>
        </a:lnSpc>
        <a:spcBef>
          <a:spcPts val="2000"/>
        </a:spcBef>
        <a:buFontTx/>
        <a:buNone/>
        <a:defRPr sz="2100" b="0" i="1" kern="1200" spc="0">
          <a:solidFill>
            <a:schemeClr val="tx1"/>
          </a:solidFill>
          <a:latin typeface="Abril Text" charset="0"/>
          <a:ea typeface="Abril Text" charset="0"/>
          <a:cs typeface="Abril Text" charset="0"/>
        </a:defRPr>
      </a:lvl1pPr>
      <a:lvl2pPr marL="913715" indent="0" algn="ctr" defTabSz="1827429" rtl="0" eaLnBrk="1" latinLnBrk="0" hangingPunct="1">
        <a:lnSpc>
          <a:spcPct val="90000"/>
        </a:lnSpc>
        <a:spcBef>
          <a:spcPts val="1000"/>
        </a:spcBef>
        <a:buFontTx/>
        <a:buNone/>
        <a:defRPr sz="19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2pPr>
      <a:lvl3pPr marL="1827429" indent="0" algn="ctr" defTabSz="1827429" rtl="0" eaLnBrk="1" latinLnBrk="0" hangingPunct="1">
        <a:lnSpc>
          <a:spcPct val="90000"/>
        </a:lnSpc>
        <a:spcBef>
          <a:spcPts val="1000"/>
        </a:spcBef>
        <a:buFontTx/>
        <a:buNone/>
        <a:defRPr sz="19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3pPr>
      <a:lvl4pPr marL="2741144" indent="0" algn="ctr" defTabSz="1827429" rtl="0" eaLnBrk="1" latinLnBrk="0" hangingPunct="1">
        <a:lnSpc>
          <a:spcPct val="90000"/>
        </a:lnSpc>
        <a:spcBef>
          <a:spcPts val="1000"/>
        </a:spcBef>
        <a:buFontTx/>
        <a:buNone/>
        <a:defRPr sz="19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4pPr>
      <a:lvl5pPr marL="3654856" indent="0" algn="ctr" defTabSz="1827429" rtl="0" eaLnBrk="1" latinLnBrk="0" hangingPunct="1">
        <a:lnSpc>
          <a:spcPct val="90000"/>
        </a:lnSpc>
        <a:spcBef>
          <a:spcPts val="1000"/>
        </a:spcBef>
        <a:buFontTx/>
        <a:buNone/>
        <a:defRPr sz="1900" b="0" i="0" kern="1200">
          <a:solidFill>
            <a:schemeClr val="tx1"/>
          </a:solidFill>
          <a:latin typeface="Montserrat" charset="0"/>
          <a:ea typeface="Montserrat" charset="0"/>
          <a:cs typeface="Montserrat" charset="0"/>
        </a:defRPr>
      </a:lvl5pPr>
      <a:lvl6pPr marL="5025430" indent="-456859" algn="l" defTabSz="182742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39144" indent="-456859" algn="l" defTabSz="182742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2857" indent="-456859" algn="l" defTabSz="182742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66574" indent="-456859" algn="l" defTabSz="182742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715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429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144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4856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68574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2288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6001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09715" algn="l" defTabSz="182742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6" y="730256"/>
            <a:ext cx="21025723" cy="2651125"/>
          </a:xfrm>
          <a:prstGeom prst="rect">
            <a:avLst/>
          </a:prstGeom>
        </p:spPr>
        <p:txBody>
          <a:bodyPr vert="horz" lIns="182739" tIns="91371" rIns="182739" bIns="91371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6" y="3651251"/>
            <a:ext cx="21025723" cy="8702677"/>
          </a:xfrm>
          <a:prstGeom prst="rect">
            <a:avLst/>
          </a:prstGeom>
        </p:spPr>
        <p:txBody>
          <a:bodyPr vert="horz" lIns="182739" tIns="91371" rIns="182739" bIns="91371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4"/>
            <a:ext cx="5484971" cy="730251"/>
          </a:xfrm>
          <a:prstGeom prst="rect">
            <a:avLst/>
          </a:prstGeom>
        </p:spPr>
        <p:txBody>
          <a:bodyPr vert="horz" lIns="182739" tIns="91371" rIns="182739" bIns="91371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7381">
              <a:defRPr/>
            </a:pPr>
            <a:fld id="{1EED23C6-9D60-4D37-B605-A852F122F40F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827381">
                <a:defRPr/>
              </a:pPr>
              <a:t>01.11.2022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9" y="12712704"/>
            <a:ext cx="8227457" cy="730251"/>
          </a:xfrm>
          <a:prstGeom prst="rect">
            <a:avLst/>
          </a:prstGeom>
        </p:spPr>
        <p:txBody>
          <a:bodyPr vert="horz" lIns="182739" tIns="91371" rIns="182739" bIns="91371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7381">
              <a:defRPr/>
            </a:pPr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4"/>
            <a:ext cx="5484971" cy="730251"/>
          </a:xfrm>
          <a:prstGeom prst="rect">
            <a:avLst/>
          </a:prstGeom>
        </p:spPr>
        <p:txBody>
          <a:bodyPr vert="horz" lIns="182739" tIns="91371" rIns="182739" bIns="91371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827381">
              <a:defRPr/>
            </a:pPr>
            <a:fld id="{90053B3D-D96A-424E-BB09-C267DA6C3CB9}" type="slidenum">
              <a:rPr lang="ru-RU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827381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72722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2" r:id="rId1"/>
    <p:sldLayoutId id="2147484143" r:id="rId2"/>
    <p:sldLayoutId id="2147484144" r:id="rId3"/>
    <p:sldLayoutId id="2147484145" r:id="rId4"/>
    <p:sldLayoutId id="2147484146" r:id="rId5"/>
    <p:sldLayoutId id="2147484147" r:id="rId6"/>
    <p:sldLayoutId id="2147484148" r:id="rId7"/>
    <p:sldLayoutId id="2147484149" r:id="rId8"/>
    <p:sldLayoutId id="2147484150" r:id="rId9"/>
    <p:sldLayoutId id="2147484151" r:id="rId10"/>
    <p:sldLayoutId id="2147484152" r:id="rId11"/>
    <p:sldLayoutId id="2147484153" r:id="rId12"/>
    <p:sldLayoutId id="2147484154" r:id="rId13"/>
    <p:sldLayoutId id="2147484155" r:id="rId14"/>
    <p:sldLayoutId id="2147484156" r:id="rId15"/>
    <p:sldLayoutId id="2147484157" r:id="rId16"/>
    <p:sldLayoutId id="2147484158" r:id="rId17"/>
    <p:sldLayoutId id="2147484159" r:id="rId18"/>
    <p:sldLayoutId id="2147484160" r:id="rId19"/>
    <p:sldLayoutId id="2147484161" r:id="rId20"/>
    <p:sldLayoutId id="2147484162" r:id="rId21"/>
    <p:sldLayoutId id="2147484163" r:id="rId2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827381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48" indent="-456848" algn="l" defTabSz="1827381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0539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4232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197920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4111614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5025304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38998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2689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66379" indent="-456848" algn="l" defTabSz="1827381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3693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7381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1078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4768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68459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2152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5841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09534" algn="l" defTabSz="1827381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/>
          </p:cNvSpPr>
          <p:nvPr/>
        </p:nvSpPr>
        <p:spPr>
          <a:xfrm>
            <a:off x="23410705" y="263098"/>
            <a:ext cx="748418" cy="656589"/>
          </a:xfrm>
          <a:prstGeom prst="rect">
            <a:avLst/>
          </a:prstGeom>
        </p:spPr>
        <p:txBody>
          <a:bodyPr vert="horz" wrap="none" lIns="243797" tIns="121899" rIns="243797" bIns="121899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400" dirty="0">
              <a:solidFill>
                <a:srgbClr val="46556A">
                  <a:alpha val="50000"/>
                </a:srgbClr>
              </a:solidFill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74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6" r:id="rId1"/>
    <p:sldLayoutId id="2147484167" r:id="rId2"/>
    <p:sldLayoutId id="2147484168" r:id="rId3"/>
    <p:sldLayoutId id="2147484169" r:id="rId4"/>
    <p:sldLayoutId id="2147484170" r:id="rId5"/>
    <p:sldLayoutId id="2147484171" r:id="rId6"/>
    <p:sldLayoutId id="2147484172" r:id="rId7"/>
    <p:sldLayoutId id="2147484173" r:id="rId8"/>
    <p:sldLayoutId id="2147484174" r:id="rId9"/>
    <p:sldLayoutId id="2147484175" r:id="rId10"/>
    <p:sldLayoutId id="2147484176" r:id="rId11"/>
    <p:sldLayoutId id="2147484177" r:id="rId12"/>
    <p:sldLayoutId id="2147484178" r:id="rId13"/>
    <p:sldLayoutId id="2147484179" r:id="rId14"/>
    <p:sldLayoutId id="2147484180" r:id="rId15"/>
    <p:sldLayoutId id="2147484181" r:id="rId16"/>
    <p:sldLayoutId id="2147484182" r:id="rId17"/>
    <p:sldLayoutId id="2147484183" r:id="rId18"/>
    <p:sldLayoutId id="2147484184" r:id="rId19"/>
    <p:sldLayoutId id="2147484185" r:id="rId20"/>
    <p:sldLayoutId id="2147484186" r:id="rId21"/>
    <p:sldLayoutId id="2147484187" r:id="rId22"/>
    <p:sldLayoutId id="2147484188" r:id="rId23"/>
    <p:sldLayoutId id="2147484189" r:id="rId24"/>
    <p:sldLayoutId id="2147484190" r:id="rId25"/>
    <p:sldLayoutId id="2147484191" r:id="rId26"/>
    <p:sldLayoutId id="2147484192" r:id="rId27"/>
    <p:sldLayoutId id="2147484193" r:id="rId28"/>
    <p:sldLayoutId id="2147484194" r:id="rId29"/>
    <p:sldLayoutId id="2147484195" r:id="rId30"/>
    <p:sldLayoutId id="2147484196" r:id="rId31"/>
    <p:sldLayoutId id="2147484197" r:id="rId32"/>
    <p:sldLayoutId id="2147484198" r:id="rId33"/>
    <p:sldLayoutId id="2147484199" r:id="rId34"/>
    <p:sldLayoutId id="2147484200" r:id="rId35"/>
    <p:sldLayoutId id="2147484201" r:id="rId36"/>
    <p:sldLayoutId id="2147484202" r:id="rId37"/>
    <p:sldLayoutId id="2147484203" r:id="rId38"/>
    <p:sldLayoutId id="2147484204" r:id="rId39"/>
    <p:sldLayoutId id="2147484205" r:id="rId40"/>
    <p:sldLayoutId id="2147484206" r:id="rId41"/>
    <p:sldLayoutId id="2147484207" r:id="rId42"/>
    <p:sldLayoutId id="2147484208" r:id="rId43"/>
    <p:sldLayoutId id="2147484209" r:id="rId44"/>
    <p:sldLayoutId id="2147484210" r:id="rId45"/>
    <p:sldLayoutId id="2147484211" r:id="rId46"/>
    <p:sldLayoutId id="2147484212" r:id="rId47"/>
    <p:sldLayoutId id="2147484213" r:id="rId48"/>
    <p:sldLayoutId id="2147484214" r:id="rId49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1828389" rtl="0" eaLnBrk="1" latinLnBrk="0" hangingPunct="1">
        <a:lnSpc>
          <a:spcPct val="90000"/>
        </a:lnSpc>
        <a:spcBef>
          <a:spcPct val="0"/>
        </a:spcBef>
        <a:buNone/>
        <a:defRPr sz="5600" kern="1200">
          <a:solidFill>
            <a:schemeClr val="tx1"/>
          </a:solidFill>
          <a:latin typeface="+mj-lt"/>
          <a:ea typeface="Open Sans Light" panose="020B0306030504020204" pitchFamily="34" charset="0"/>
          <a:cs typeface="Open Sans Light" panose="020B0306030504020204" pitchFamily="34" charset="0"/>
        </a:defRPr>
      </a:lvl1pPr>
    </p:titleStyle>
    <p:bodyStyle>
      <a:lvl1pPr marL="457099" indent="-457099" algn="l" defTabSz="182838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1pPr>
      <a:lvl2pPr marL="1371293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2pPr>
      <a:lvl3pPr marL="2285485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3pPr>
      <a:lvl4pPr marL="3199680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4pPr>
      <a:lvl5pPr marL="4113877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Open Sans Light" panose="020B0306030504020204" pitchFamily="34" charset="0"/>
          <a:cs typeface="Open Sans Light" panose="020B0306030504020204" pitchFamily="34" charset="0"/>
        </a:defRPr>
      </a:lvl5pPr>
      <a:lvl6pPr marL="5028069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264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459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653" indent="-457099" algn="l" defTabSz="18283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14197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389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584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779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5pPr>
      <a:lvl6pPr marL="4570973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165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360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557" algn="l" defTabSz="1828389" rtl="0" eaLnBrk="1" latinLnBrk="0" hangingPunct="1">
        <a:defRPr sz="3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microsoft.com/office/2007/relationships/hdphoto" Target="../media/hdphoto1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9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jpeg"/><Relationship Id="rId5" Type="http://schemas.microsoft.com/office/2007/relationships/hdphoto" Target="../media/hdphoto17.wdp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10" Type="http://schemas.openxmlformats.org/officeDocument/2006/relationships/image" Target="../media/image8.jpeg"/><Relationship Id="rId4" Type="http://schemas.openxmlformats.org/officeDocument/2006/relationships/image" Target="../media/image60.jpeg"/><Relationship Id="rId9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8.jpeg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14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8.jpeg"/><Relationship Id="rId5" Type="http://schemas.microsoft.com/office/2007/relationships/hdphoto" Target="../media/hdphoto19.wdp"/><Relationship Id="rId4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mailto:info@investcom.tj" TargetMode="External"/><Relationship Id="rId1" Type="http://schemas.openxmlformats.org/officeDocument/2006/relationships/slideLayout" Target="../slideLayouts/slideLayout150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microsoft.com/office/2007/relationships/hdphoto" Target="../media/hdphoto4.wdp"/><Relationship Id="rId18" Type="http://schemas.openxmlformats.org/officeDocument/2006/relationships/image" Target="../media/image18.jpeg"/><Relationship Id="rId3" Type="http://schemas.openxmlformats.org/officeDocument/2006/relationships/image" Target="../media/image8.jpeg"/><Relationship Id="rId21" Type="http://schemas.microsoft.com/office/2007/relationships/hdphoto" Target="../media/hdphoto8.wdp"/><Relationship Id="rId7" Type="http://schemas.openxmlformats.org/officeDocument/2006/relationships/image" Target="../media/image12.jpeg"/><Relationship Id="rId12" Type="http://schemas.openxmlformats.org/officeDocument/2006/relationships/image" Target="../media/image15.jpeg"/><Relationship Id="rId17" Type="http://schemas.microsoft.com/office/2007/relationships/hdphoto" Target="../media/hdphoto6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jpeg"/><Relationship Id="rId20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microsoft.com/office/2007/relationships/hdphoto" Target="../media/hdphoto3.wdp"/><Relationship Id="rId5" Type="http://schemas.openxmlformats.org/officeDocument/2006/relationships/image" Target="../media/image10.jpeg"/><Relationship Id="rId15" Type="http://schemas.microsoft.com/office/2007/relationships/hdphoto" Target="../media/hdphoto5.wdp"/><Relationship Id="rId10" Type="http://schemas.openxmlformats.org/officeDocument/2006/relationships/image" Target="../media/image14.jpeg"/><Relationship Id="rId19" Type="http://schemas.microsoft.com/office/2007/relationships/hdphoto" Target="../media/hdphoto7.wdp"/><Relationship Id="rId4" Type="http://schemas.openxmlformats.org/officeDocument/2006/relationships/image" Target="../media/image9.jpeg"/><Relationship Id="rId9" Type="http://schemas.microsoft.com/office/2007/relationships/hdphoto" Target="../media/hdphoto2.wdp"/><Relationship Id="rId1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7.png"/><Relationship Id="rId3" Type="http://schemas.openxmlformats.org/officeDocument/2006/relationships/image" Target="../media/image20.jpeg"/><Relationship Id="rId7" Type="http://schemas.openxmlformats.org/officeDocument/2006/relationships/image" Target="../media/image23.jpe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2.jpeg"/><Relationship Id="rId11" Type="http://schemas.microsoft.com/office/2007/relationships/hdphoto" Target="../media/hdphoto10.wdp"/><Relationship Id="rId5" Type="http://schemas.openxmlformats.org/officeDocument/2006/relationships/image" Target="../media/image21.jpeg"/><Relationship Id="rId10" Type="http://schemas.openxmlformats.org/officeDocument/2006/relationships/image" Target="../media/image25.png"/><Relationship Id="rId4" Type="http://schemas.microsoft.com/office/2007/relationships/hdphoto" Target="../media/hdphoto9.wdp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4.xml"/><Relationship Id="rId6" Type="http://schemas.microsoft.com/office/2007/relationships/hdphoto" Target="../media/hdphoto12.wdp"/><Relationship Id="rId5" Type="http://schemas.openxmlformats.org/officeDocument/2006/relationships/image" Target="../media/image29.jpeg"/><Relationship Id="rId4" Type="http://schemas.microsoft.com/office/2007/relationships/hdphoto" Target="../media/hdphoto1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8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6.png"/><Relationship Id="rId17" Type="http://schemas.microsoft.com/office/2007/relationships/hdphoto" Target="../media/hdphoto13.wdp"/><Relationship Id="rId2" Type="http://schemas.openxmlformats.org/officeDocument/2006/relationships/image" Target="../media/image37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41.png"/><Relationship Id="rId11" Type="http://schemas.openxmlformats.org/officeDocument/2006/relationships/image" Target="../media/image45.png"/><Relationship Id="rId5" Type="http://schemas.openxmlformats.org/officeDocument/2006/relationships/image" Target="../media/image40.png"/><Relationship Id="rId15" Type="http://schemas.openxmlformats.org/officeDocument/2006/relationships/image" Target="../media/image8.jpeg"/><Relationship Id="rId10" Type="http://schemas.openxmlformats.org/officeDocument/2006/relationships/hyperlink" Target="http://fez.tj/advantages/4-nalogovye-lgoty.html" TargetMode="External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24377647" cy="13716000"/>
          </a:xfrm>
        </p:spPr>
      </p:pic>
      <p:sp>
        <p:nvSpPr>
          <p:cNvPr id="8" name="TextBox 7"/>
          <p:cNvSpPr txBox="1"/>
          <p:nvPr/>
        </p:nvSpPr>
        <p:spPr>
          <a:xfrm>
            <a:off x="390508" y="2340889"/>
            <a:ext cx="10201297" cy="995144"/>
          </a:xfrm>
          <a:prstGeom prst="rect">
            <a:avLst/>
          </a:prstGeom>
          <a:noFill/>
        </p:spPr>
        <p:txBody>
          <a:bodyPr wrap="square" lIns="91408" tIns="45704" rIns="91408" bIns="45704" rtlCol="0">
            <a:spAutoFit/>
          </a:bodyPr>
          <a:lstStyle/>
          <a:p>
            <a:pPr algn="ctr"/>
            <a:r>
              <a:rPr lang="en-US" sz="2900" spc="600" dirty="0">
                <a:solidFill>
                  <a:srgbClr val="000000"/>
                </a:solidFill>
                <a:latin typeface="Montserrat Ultra Light" charset="0"/>
                <a:ea typeface="Montserrat Ultra Light" charset="0"/>
                <a:cs typeface="Montserrat Ultra Light" charset="0"/>
              </a:rPr>
              <a:t>STATE COMMITTEE ON INVESTENT AND STATE PROPERTY MANAGEMENT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80911" y="4513035"/>
            <a:ext cx="11996939" cy="4708981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pPr algn="ctr"/>
            <a:r>
              <a:rPr lang="en-US" sz="149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INVEST IN </a:t>
            </a:r>
          </a:p>
          <a:p>
            <a:pPr algn="ctr"/>
            <a:r>
              <a:rPr lang="en-US" sz="14900" b="1" spc="600" dirty="0">
                <a:solidFill>
                  <a:schemeClr val="bg1"/>
                </a:solidFill>
                <a:latin typeface="Montserrat" charset="0"/>
                <a:ea typeface="Montserrat" charset="0"/>
                <a:cs typeface="Montserrat" charset="0"/>
              </a:rPr>
              <a:t>TAJIKISTAN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"/>
          <a:stretch/>
        </p:blipFill>
        <p:spPr bwMode="auto">
          <a:xfrm>
            <a:off x="4452060" y="204327"/>
            <a:ext cx="2328852" cy="19841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891250" y="4"/>
            <a:ext cx="5486400" cy="1733549"/>
          </a:xfrm>
          <a:prstGeom prst="rect">
            <a:avLst/>
          </a:prstGeom>
          <a:solidFill>
            <a:schemeClr val="bg1">
              <a:lumMod val="75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LAND OF GREEN ECONOMY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41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25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build="p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000" contrast="-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43" t="300" r="42126" b="-1"/>
          <a:stretch/>
        </p:blipFill>
        <p:spPr>
          <a:xfrm>
            <a:off x="-22592" y="542924"/>
            <a:ext cx="8756689" cy="13173077"/>
          </a:xfrm>
          <a:prstGeom prst="flowChartInputOutput">
            <a:avLst/>
          </a:prstGeom>
          <a:ln>
            <a:solidFill>
              <a:schemeClr val="bg1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8136277" y="9260209"/>
            <a:ext cx="5721050" cy="3540654"/>
          </a:xfrm>
          <a:prstGeom prst="rect">
            <a:avLst/>
          </a:prstGeom>
        </p:spPr>
        <p:txBody>
          <a:bodyPr wrap="square" lIns="214531" tIns="107265" rIns="214531" bIns="107265">
            <a:spAutoFit/>
          </a:bodyPr>
          <a:lstStyle/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Algeria, Armenia, Austria, Azerbaijan, Belarus, Belgium; BLEU (Belgium-Luxembourg Economic Union), China, Czech Republic, France, Germany, India, Indonesia, Iran, Kazakhstan, Kuwait, Kyrgyzstan, Lithuania, Luxembourg, Moldova, Mongolia, Netherlands, Pakistan, Slovakia, Spain, Switzerland, Syria , Turkmenistan, Ukraine, </a:t>
            </a:r>
            <a:r>
              <a:rPr lang="en-US" sz="2400" b="1" dirty="0">
                <a:latin typeface="Sitka Banner" panose="02000505000000020004" pitchFamily="2" charset="0"/>
                <a:cs typeface="Segoe UI" panose="020B0502040204020203" pitchFamily="34" charset="0"/>
              </a:rPr>
              <a:t>United Arab Emirates</a:t>
            </a:r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, Vietnam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656793" y="9277963"/>
            <a:ext cx="5346871" cy="2801990"/>
          </a:xfrm>
          <a:prstGeom prst="rect">
            <a:avLst/>
          </a:prstGeom>
        </p:spPr>
        <p:txBody>
          <a:bodyPr wrap="square" lIns="214531" tIns="107265" rIns="214531" bIns="107265">
            <a:spAutoFit/>
          </a:bodyPr>
          <a:lstStyle/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Eurasian Investment Agreement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ECO Investment Agreement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EU-Tajikistan Partnership Agreement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USA-Central Asia TIFA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Convention on Investor Rights in the CIS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Energy Charter Treaty</a:t>
            </a:r>
          </a:p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OIC Investment Agreement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996284" y="9277963"/>
            <a:ext cx="5209163" cy="3540654"/>
          </a:xfrm>
          <a:prstGeom prst="rect">
            <a:avLst/>
          </a:prstGeom>
        </p:spPr>
        <p:txBody>
          <a:bodyPr wrap="square" lIns="214531" tIns="107265" rIns="214531" bIns="107265">
            <a:spAutoFit/>
          </a:bodyPr>
          <a:lstStyle/>
          <a:p>
            <a:pPr algn="ctr" defTabSz="1608976"/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Kyrgyzstan, Kazakhstan, Russia, Belarus, Armenia, Azerbaijan, Ukraine, Poland, Moldova, Czech Republic, Turkey, Iran, Germany, Indonesia, Pakistan, United Kingdom, Kuwait, Malaysia, Qatar, Austria, Thailand, Saudi Arabia, </a:t>
            </a:r>
            <a:r>
              <a:rPr lang="en-US" sz="2400" b="1" dirty="0">
                <a:latin typeface="Sitka Banner" panose="02000505000000020004" pitchFamily="2" charset="0"/>
                <a:cs typeface="Segoe UI" panose="020B0502040204020203" pitchFamily="34" charset="0"/>
              </a:rPr>
              <a:t>United Arab Emirate</a:t>
            </a:r>
            <a:r>
              <a:rPr lang="en-US" sz="2400" dirty="0">
                <a:latin typeface="Sitka Banner" panose="02000505000000020004" pitchFamily="2" charset="0"/>
                <a:cs typeface="Segoe UI" panose="020B0502040204020203" pitchFamily="34" charset="0"/>
              </a:rPr>
              <a:t>s, Vietnam, Republic of Korea, Romania, Bahrain, Finland, Switzerland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13426101" y="3067196"/>
            <a:ext cx="5619912" cy="1415772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n-US" sz="4000" dirty="0">
                <a:latin typeface="Sitka Banner" panose="02000505000000020004" pitchFamily="2" charset="0"/>
                <a:cs typeface="Segoe UI" panose="020B0502040204020203" pitchFamily="34" charset="0"/>
              </a:rPr>
              <a:t>Multilateral protection</a:t>
            </a:r>
          </a:p>
          <a:p>
            <a:pPr algn="ctr"/>
            <a:r>
              <a:rPr lang="en-US" sz="4000" dirty="0">
                <a:latin typeface="Sitka Banner" panose="02000505000000020004" pitchFamily="2" charset="0"/>
                <a:cs typeface="Segoe UI" panose="020B0502040204020203" pitchFamily="34" charset="0"/>
              </a:rPr>
              <a:t> of investments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46024" y="3067193"/>
            <a:ext cx="5898316" cy="203132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4000" dirty="0">
                <a:latin typeface="Sitka Banner" panose="02000505000000020004" pitchFamily="2" charset="0"/>
                <a:cs typeface="Segoe UI" panose="020B0502040204020203" pitchFamily="34" charset="0"/>
              </a:rPr>
              <a:t>Bilateral promotion and mutual protection of investments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9462861" y="5751502"/>
            <a:ext cx="2879250" cy="2880000"/>
            <a:chOff x="921569" y="3014064"/>
            <a:chExt cx="1800000" cy="1800000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" name="Овал 6"/>
            <p:cNvSpPr/>
            <p:nvPr/>
          </p:nvSpPr>
          <p:spPr>
            <a:xfrm>
              <a:off x="921569" y="3014064"/>
              <a:ext cx="1800000" cy="1800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chemeClr val="tx1"/>
                </a:solidFill>
                <a:latin typeface="Sitka Banner" panose="02000505000000020004" pitchFamily="2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261736" y="3269044"/>
              <a:ext cx="1110534" cy="122187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txBody>
            <a:bodyPr wrap="none" lIns="107287" tIns="53643" rIns="107287" bIns="53643">
              <a:spAutoFit/>
            </a:bodyPr>
            <a:lstStyle/>
            <a:p>
              <a:pPr algn="ctr" defTabSz="1608976"/>
              <a:r>
                <a:rPr lang="en-US" sz="12000" b="1" dirty="0" smtClean="0">
                  <a:ln w="0"/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itka Banner" panose="02000505000000020004" pitchFamily="2" charset="0"/>
                  <a:cs typeface="Segoe UI Semibold" panose="020B0702040204020203" pitchFamily="34" charset="0"/>
                </a:rPr>
                <a:t>39</a:t>
              </a:r>
              <a:endParaRPr lang="en-US" sz="12000" b="1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bold" panose="020B0702040204020203" pitchFamily="34" charset="0"/>
              </a:endParaRPr>
            </a:p>
          </p:txBody>
        </p:sp>
      </p:grpSp>
      <p:sp>
        <p:nvSpPr>
          <p:cNvPr id="19" name="Овал 18"/>
          <p:cNvSpPr/>
          <p:nvPr/>
        </p:nvSpPr>
        <p:spPr>
          <a:xfrm>
            <a:off x="14796432" y="5698800"/>
            <a:ext cx="2879250" cy="2880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sz="12000" b="1" dirty="0">
                <a:solidFill>
                  <a:schemeClr val="tx1"/>
                </a:solidFill>
                <a:latin typeface="Sitka Banner" panose="02000505000000020004" pitchFamily="2" charset="0"/>
              </a:rPr>
              <a:t>7</a:t>
            </a:r>
            <a:endParaRPr lang="ru-RU" sz="2800" b="1" dirty="0">
              <a:solidFill>
                <a:schemeClr val="tx1"/>
              </a:solidFill>
              <a:latin typeface="Sitka Banner" panose="02000505000000020004" pitchFamily="2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20161240" y="5776388"/>
            <a:ext cx="2879250" cy="28800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sz="12000" b="1" dirty="0" smtClean="0">
                <a:solidFill>
                  <a:schemeClr val="tx1"/>
                </a:solidFill>
                <a:latin typeface="Sitka Banner" panose="02000505000000020004" pitchFamily="2" charset="0"/>
              </a:rPr>
              <a:t>33</a:t>
            </a:r>
            <a:endParaRPr lang="ru-RU" sz="2800" b="1" dirty="0">
              <a:solidFill>
                <a:schemeClr val="tx1"/>
              </a:solidFill>
              <a:latin typeface="Sitka Banner" panose="02000505000000020004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9117264" y="3067194"/>
            <a:ext cx="4815278" cy="1415772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n-US" sz="4000" dirty="0">
                <a:latin typeface="Sitka Banner" panose="02000505000000020004" pitchFamily="2" charset="0"/>
                <a:cs typeface="Segoe UI" panose="020B0502040204020203" pitchFamily="34" charset="0"/>
              </a:rPr>
              <a:t>Avoidance of double taxation</a:t>
            </a:r>
            <a:endParaRPr lang="ru-RU" sz="4000" dirty="0">
              <a:latin typeface="Sitka Banner" panose="02000505000000020004" pitchFamily="2" charset="0"/>
              <a:cs typeface="Segoe UI" panose="020B0502040204020203" pitchFamily="34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19226234" y="9196750"/>
            <a:ext cx="46068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V="1">
            <a:off x="8136277" y="9196750"/>
            <a:ext cx="5542556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flipV="1">
            <a:off x="14007415" y="9196750"/>
            <a:ext cx="4750763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203606" y="3"/>
            <a:ext cx="0" cy="13715998"/>
          </a:xfrm>
          <a:prstGeom prst="line">
            <a:avLst/>
          </a:prstGeom>
          <a:ln w="254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 flipV="1">
            <a:off x="9462861" y="2115662"/>
            <a:ext cx="1302860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22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lvl="0" defTabSz="1827016"/>
              <a:r>
                <a:rPr lang="en-US" sz="48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International Investment Protection</a:t>
              </a:r>
              <a:endParaRPr lang="ru-RU" sz="4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4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58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Investment Opportunities of the Republic of Tajikistan</a:t>
            </a:r>
            <a:endParaRPr lang="ru-RU" dirty="0"/>
          </a:p>
        </p:txBody>
      </p:sp>
      <p:sp>
        <p:nvSpPr>
          <p:cNvPr id="20" name="Rectangle 51"/>
          <p:cNvSpPr/>
          <p:nvPr/>
        </p:nvSpPr>
        <p:spPr>
          <a:xfrm>
            <a:off x="14617206" y="6908600"/>
            <a:ext cx="654624" cy="697584"/>
          </a:xfrm>
          <a:prstGeom prst="rect">
            <a:avLst/>
          </a:prstGeom>
        </p:spPr>
        <p:txBody>
          <a:bodyPr wrap="none" lIns="243755" tIns="121877" rIns="243755" bIns="121877" anchor="ctr">
            <a:spAutoFit/>
          </a:bodyPr>
          <a:lstStyle/>
          <a:p>
            <a:pPr algn="ctr" defTabSz="1828160"/>
            <a:r>
              <a:rPr lang="en-US" sz="2900" dirty="0">
                <a:solidFill>
                  <a:srgbClr val="FEFEFE"/>
                </a:solidFill>
                <a:latin typeface="FontAwesome" pitchFamily="2" charset="0"/>
              </a:rPr>
              <a:t></a:t>
            </a:r>
          </a:p>
        </p:txBody>
      </p:sp>
      <p:sp>
        <p:nvSpPr>
          <p:cNvPr id="21" name="Rectangle 52"/>
          <p:cNvSpPr/>
          <p:nvPr/>
        </p:nvSpPr>
        <p:spPr>
          <a:xfrm>
            <a:off x="11789814" y="5258672"/>
            <a:ext cx="654624" cy="697584"/>
          </a:xfrm>
          <a:prstGeom prst="rect">
            <a:avLst/>
          </a:prstGeom>
        </p:spPr>
        <p:txBody>
          <a:bodyPr wrap="none" lIns="243755" tIns="121877" rIns="243755" bIns="121877" anchor="ctr">
            <a:spAutoFit/>
          </a:bodyPr>
          <a:lstStyle/>
          <a:p>
            <a:pPr algn="ctr" defTabSz="1828160"/>
            <a:r>
              <a:rPr lang="en-US" sz="2900" dirty="0">
                <a:solidFill>
                  <a:srgbClr val="FEFEFE"/>
                </a:solidFill>
                <a:latin typeface="FontAwesome" charset="0"/>
              </a:rPr>
              <a:t></a:t>
            </a:r>
            <a:endParaRPr lang="en-US" sz="2900" dirty="0">
              <a:solidFill>
                <a:srgbClr val="FEFEFE"/>
              </a:solidFill>
            </a:endParaRPr>
          </a:p>
        </p:txBody>
      </p:sp>
      <p:grpSp>
        <p:nvGrpSpPr>
          <p:cNvPr id="68" name="Группа 67"/>
          <p:cNvGrpSpPr/>
          <p:nvPr/>
        </p:nvGrpSpPr>
        <p:grpSpPr>
          <a:xfrm>
            <a:off x="8841292" y="3140615"/>
            <a:ext cx="6430538" cy="1024485"/>
            <a:chOff x="552386" y="1838577"/>
            <a:chExt cx="2412080" cy="384182"/>
          </a:xfrm>
          <a:solidFill>
            <a:schemeClr val="accent4"/>
          </a:solidFill>
        </p:grpSpPr>
        <p:sp>
          <p:nvSpPr>
            <p:cNvPr id="64" name="Chevron 17"/>
            <p:cNvSpPr/>
            <p:nvPr/>
          </p:nvSpPr>
          <p:spPr>
            <a:xfrm>
              <a:off x="937687" y="1846846"/>
              <a:ext cx="2026779" cy="367645"/>
            </a:xfrm>
            <a:prstGeom prst="chevron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black"/>
                </a:solidFill>
              </a:endParaRPr>
            </a:p>
          </p:txBody>
        </p:sp>
        <p:sp>
          <p:nvSpPr>
            <p:cNvPr id="65" name="Oval 18"/>
            <p:cNvSpPr/>
            <p:nvPr/>
          </p:nvSpPr>
          <p:spPr>
            <a:xfrm flipH="1">
              <a:off x="552386" y="1838577"/>
              <a:ext cx="384182" cy="384182"/>
            </a:xfrm>
            <a:prstGeom prst="ellipse">
              <a:avLst/>
            </a:prstGeom>
            <a:grp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white"/>
                </a:solidFill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1195058" y="11666224"/>
            <a:ext cx="6430538" cy="1024485"/>
            <a:chOff x="552386" y="1838577"/>
            <a:chExt cx="2412080" cy="384182"/>
          </a:xfrm>
        </p:grpSpPr>
        <p:sp>
          <p:nvSpPr>
            <p:cNvPr id="70" name="Chevron 17"/>
            <p:cNvSpPr/>
            <p:nvPr/>
          </p:nvSpPr>
          <p:spPr>
            <a:xfrm>
              <a:off x="937687" y="1846846"/>
              <a:ext cx="2026779" cy="367645"/>
            </a:xfrm>
            <a:prstGeom prst="chevron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black"/>
                </a:solidFill>
              </a:endParaRPr>
            </a:p>
          </p:txBody>
        </p:sp>
        <p:sp>
          <p:nvSpPr>
            <p:cNvPr id="71" name="Oval 18"/>
            <p:cNvSpPr/>
            <p:nvPr/>
          </p:nvSpPr>
          <p:spPr>
            <a:xfrm flipH="1">
              <a:off x="552386" y="1838577"/>
              <a:ext cx="384182" cy="384182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white"/>
                </a:solidFill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134542" y="1929678"/>
              <a:ext cx="1383968" cy="201978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 defTabSz="1828160"/>
              <a:r>
                <a:rPr lang="en-US" sz="2900" b="1" dirty="0" smtClean="0">
                  <a:solidFill>
                    <a:prstClr val="white"/>
                  </a:solidFill>
                  <a:latin typeface="Myriad Pro" panose="020B0503030403020204" pitchFamily="34" charset="0"/>
                  <a:ea typeface="Montserrat Light" charset="0"/>
                  <a:cs typeface="Montserrat Light" charset="0"/>
                </a:rPr>
                <a:t>TOURISM</a:t>
              </a:r>
              <a:endParaRPr lang="en-US" sz="2900" b="1" dirty="0">
                <a:solidFill>
                  <a:prstClr val="white"/>
                </a:solidFill>
                <a:latin typeface="Myriad Pro" panose="020B0503030403020204" pitchFamily="34" charset="0"/>
                <a:ea typeface="Montserrat Light" charset="0"/>
                <a:cs typeface="Montserrat Light" charset="0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376193" y="8200852"/>
            <a:ext cx="4422773" cy="1148989"/>
          </a:xfrm>
          <a:prstGeom prst="rect">
            <a:avLst/>
          </a:prstGeom>
          <a:noFill/>
        </p:spPr>
        <p:txBody>
          <a:bodyPr wrap="square" lIns="243755" tIns="121877" rIns="243755" bIns="121877" numCol="1" spcCol="0" rtlCol="0" anchor="ctr">
            <a:spAutoFit/>
          </a:bodyPr>
          <a:lstStyle/>
          <a:p>
            <a:pPr defTabSz="1828160"/>
            <a:r>
              <a:rPr lang="ru-RU" sz="2900" b="1" spc="-13" dirty="0">
                <a:solidFill>
                  <a:prstClr val="white"/>
                </a:solidFill>
                <a:latin typeface="Myriad Pro" panose="020B0503030403020204" pitchFamily="34" charset="0"/>
                <a:cs typeface="Century Gothic"/>
              </a:rPr>
              <a:t>СЕЛЬСКОЕ ХОЗЯЙСТВО</a:t>
            </a:r>
            <a:endParaRPr lang="en-US" sz="2900" b="1" dirty="0">
              <a:solidFill>
                <a:prstClr val="white"/>
              </a:solidFill>
              <a:latin typeface="Myriad Pro" panose="020B0503030403020204" pitchFamily="34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79" name="Группа 78"/>
          <p:cNvGrpSpPr/>
          <p:nvPr/>
        </p:nvGrpSpPr>
        <p:grpSpPr>
          <a:xfrm flipH="1">
            <a:off x="16298962" y="5995757"/>
            <a:ext cx="7020307" cy="1339595"/>
            <a:chOff x="461417" y="1838577"/>
            <a:chExt cx="2503049" cy="384182"/>
          </a:xfrm>
        </p:grpSpPr>
        <p:sp>
          <p:nvSpPr>
            <p:cNvPr id="80" name="Chevron 17"/>
            <p:cNvSpPr/>
            <p:nvPr/>
          </p:nvSpPr>
          <p:spPr>
            <a:xfrm>
              <a:off x="937687" y="1846846"/>
              <a:ext cx="2026779" cy="367645"/>
            </a:xfrm>
            <a:prstGeom prst="chevron">
              <a:avLst/>
            </a:prstGeom>
            <a:solidFill>
              <a:srgbClr val="179FCF"/>
            </a:solidFill>
            <a:ln w="12700">
              <a:solidFill>
                <a:srgbClr val="179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black"/>
                </a:solidFill>
              </a:endParaRPr>
            </a:p>
          </p:txBody>
        </p:sp>
        <p:sp>
          <p:nvSpPr>
            <p:cNvPr id="81" name="Oval 18"/>
            <p:cNvSpPr/>
            <p:nvPr/>
          </p:nvSpPr>
          <p:spPr>
            <a:xfrm flipH="1">
              <a:off x="461417" y="1838577"/>
              <a:ext cx="484489" cy="384182"/>
            </a:xfrm>
            <a:prstGeom prst="ellipse">
              <a:avLst/>
            </a:prstGeom>
            <a:solidFill>
              <a:srgbClr val="179FCF"/>
            </a:solidFill>
            <a:ln w="12700">
              <a:solidFill>
                <a:srgbClr val="179F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white"/>
                </a:solidFill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1134542" y="1957848"/>
              <a:ext cx="1383968" cy="145641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ctr" defTabSz="1828160"/>
              <a:r>
                <a:rPr lang="en-US" sz="2700" b="1" dirty="0" smtClean="0">
                  <a:solidFill>
                    <a:prstClr val="white"/>
                  </a:solidFill>
                  <a:latin typeface="Myriad Pro" panose="020B0503030403020204" pitchFamily="34" charset="0"/>
                  <a:ea typeface="Montserrat Light" charset="0"/>
                  <a:cs typeface="Montserrat Light" charset="0"/>
                </a:rPr>
                <a:t>WATER RECOURSE</a:t>
              </a:r>
              <a:endParaRPr lang="en-US" sz="2700" b="1" dirty="0">
                <a:solidFill>
                  <a:prstClr val="white"/>
                </a:solidFill>
                <a:latin typeface="Myriad Pro" panose="020B0503030403020204" pitchFamily="34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83" name="Группа 82"/>
          <p:cNvGrpSpPr/>
          <p:nvPr/>
        </p:nvGrpSpPr>
        <p:grpSpPr>
          <a:xfrm flipH="1">
            <a:off x="15933110" y="9526348"/>
            <a:ext cx="8566689" cy="1454765"/>
            <a:chOff x="485535" y="1838577"/>
            <a:chExt cx="2574683" cy="384182"/>
          </a:xfrm>
        </p:grpSpPr>
        <p:sp>
          <p:nvSpPr>
            <p:cNvPr id="84" name="Chevron 17"/>
            <p:cNvSpPr/>
            <p:nvPr/>
          </p:nvSpPr>
          <p:spPr>
            <a:xfrm>
              <a:off x="937687" y="1846846"/>
              <a:ext cx="2026779" cy="367645"/>
            </a:xfrm>
            <a:prstGeom prst="chevron">
              <a:avLst/>
            </a:prstGeom>
            <a:solidFill>
              <a:srgbClr val="0F6585"/>
            </a:solidFill>
            <a:ln w="12700">
              <a:solidFill>
                <a:srgbClr val="0A4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black"/>
                </a:solidFill>
              </a:endParaRPr>
            </a:p>
          </p:txBody>
        </p:sp>
        <p:sp>
          <p:nvSpPr>
            <p:cNvPr id="85" name="Oval 18"/>
            <p:cNvSpPr/>
            <p:nvPr/>
          </p:nvSpPr>
          <p:spPr>
            <a:xfrm flipH="1">
              <a:off x="485535" y="1838577"/>
              <a:ext cx="518108" cy="384182"/>
            </a:xfrm>
            <a:prstGeom prst="ellipse">
              <a:avLst/>
            </a:prstGeom>
            <a:solidFill>
              <a:srgbClr val="0F6585"/>
            </a:solidFill>
            <a:ln w="12700">
              <a:solidFill>
                <a:srgbClr val="0A435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white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333102" y="1971612"/>
              <a:ext cx="1727116" cy="134111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pPr algn="r" defTabSz="1828160"/>
              <a:r>
                <a:rPr lang="en-US" sz="2700" b="1" spc="-13" dirty="0" smtClean="0">
                  <a:solidFill>
                    <a:prstClr val="white"/>
                  </a:solidFill>
                  <a:latin typeface="Myriad Pro" panose="020B0503030403020204" pitchFamily="34" charset="0"/>
                  <a:cs typeface="Century Gothic"/>
                </a:rPr>
                <a:t>CONSTRUCTION</a:t>
              </a:r>
              <a:endParaRPr lang="en-US" sz="2700" b="1" dirty="0">
                <a:solidFill>
                  <a:prstClr val="white"/>
                </a:solidFill>
                <a:latin typeface="Myriad Pro" panose="020B0503030403020204" pitchFamily="34" charset="0"/>
                <a:ea typeface="Montserrat Light" charset="0"/>
                <a:cs typeface="Montserrat Light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8755716" y="5145303"/>
            <a:ext cx="6827182" cy="6828963"/>
            <a:chOff x="3284249" y="1929487"/>
            <a:chExt cx="2560860" cy="2560861"/>
          </a:xfrm>
        </p:grpSpPr>
        <p:grpSp>
          <p:nvGrpSpPr>
            <p:cNvPr id="53" name="Группа 52"/>
            <p:cNvGrpSpPr/>
            <p:nvPr/>
          </p:nvGrpSpPr>
          <p:grpSpPr>
            <a:xfrm>
              <a:off x="3284249" y="1929487"/>
              <a:ext cx="2560860" cy="2560861"/>
              <a:chOff x="3284249" y="1929487"/>
              <a:chExt cx="2560860" cy="2560861"/>
            </a:xfrm>
          </p:grpSpPr>
          <p:sp>
            <p:nvSpPr>
              <p:cNvPr id="4" name="Oval 79"/>
              <p:cNvSpPr/>
              <p:nvPr/>
            </p:nvSpPr>
            <p:spPr>
              <a:xfrm>
                <a:off x="3284249" y="1929487"/>
                <a:ext cx="2560860" cy="2560861"/>
              </a:xfrm>
              <a:prstGeom prst="ellipse">
                <a:avLst/>
              </a:prstGeom>
              <a:noFill/>
              <a:ln w="50800">
                <a:solidFill>
                  <a:srgbClr val="0A4359">
                    <a:alpha val="15000"/>
                  </a:srgbClr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160"/>
                <a:endParaRPr lang="en-US" sz="2900">
                  <a:solidFill>
                    <a:prstClr val="white"/>
                  </a:solidFill>
                </a:endParaRPr>
              </a:p>
            </p:txBody>
          </p:sp>
          <p:sp>
            <p:nvSpPr>
              <p:cNvPr id="5" name="Oval 27"/>
              <p:cNvSpPr/>
              <p:nvPr/>
            </p:nvSpPr>
            <p:spPr>
              <a:xfrm>
                <a:off x="3450398" y="2095634"/>
                <a:ext cx="2228565" cy="2228565"/>
              </a:xfrm>
              <a:prstGeom prst="ellipse">
                <a:avLst/>
              </a:prstGeom>
              <a:noFill/>
              <a:ln w="25400">
                <a:solidFill>
                  <a:srgbClr val="0A4359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828160"/>
                <a:endParaRPr lang="en-US" sz="290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3" name="Shape 8"/>
            <p:cNvSpPr/>
            <p:nvPr/>
          </p:nvSpPr>
          <p:spPr>
            <a:xfrm>
              <a:off x="3575287" y="2210610"/>
              <a:ext cx="1995624" cy="2011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802"/>
                  </a:moveTo>
                  <a:cubicBezTo>
                    <a:pt x="21600" y="16765"/>
                    <a:pt x="16765" y="21600"/>
                    <a:pt x="10802" y="21600"/>
                  </a:cubicBezTo>
                  <a:cubicBezTo>
                    <a:pt x="4837" y="21600"/>
                    <a:pt x="0" y="16765"/>
                    <a:pt x="0" y="10802"/>
                  </a:cubicBezTo>
                  <a:cubicBezTo>
                    <a:pt x="0" y="4836"/>
                    <a:pt x="4837" y="0"/>
                    <a:pt x="10802" y="0"/>
                  </a:cubicBezTo>
                  <a:cubicBezTo>
                    <a:pt x="16765" y="0"/>
                    <a:pt x="21600" y="4836"/>
                    <a:pt x="21600" y="10802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defTabSz="182816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29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2092" y="2201327"/>
              <a:ext cx="1753671" cy="17710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5" name="Oval 79"/>
          <p:cNvSpPr/>
          <p:nvPr/>
        </p:nvSpPr>
        <p:spPr>
          <a:xfrm>
            <a:off x="8033686" y="4441563"/>
            <a:ext cx="8265276" cy="8267429"/>
          </a:xfrm>
          <a:prstGeom prst="ellipse">
            <a:avLst/>
          </a:prstGeom>
          <a:noFill/>
          <a:ln w="50800">
            <a:solidFill>
              <a:srgbClr val="0A4359">
                <a:alpha val="15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55" tIns="121877" rIns="243755" bIns="121877" rtlCol="0" anchor="ctr"/>
          <a:lstStyle/>
          <a:p>
            <a:pPr algn="ctr" defTabSz="1828160"/>
            <a:endParaRPr lang="en-US" sz="2900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50500" y="3348410"/>
            <a:ext cx="3689620" cy="692410"/>
          </a:xfrm>
          <a:prstGeom prst="rect">
            <a:avLst/>
          </a:prstGeom>
          <a:noFill/>
        </p:spPr>
        <p:txBody>
          <a:bodyPr wrap="square" lIns="243755" tIns="121877" rIns="243755" bIns="121877" numCol="1" spcCol="0" rtlCol="0" anchor="ctr">
            <a:spAutoFit/>
          </a:bodyPr>
          <a:lstStyle/>
          <a:p>
            <a:pPr algn="ctr" defTabSz="1828160"/>
            <a:r>
              <a:rPr lang="en-US" sz="2900" b="1" spc="-13" dirty="0" smtClean="0">
                <a:solidFill>
                  <a:prstClr val="white"/>
                </a:solidFill>
                <a:latin typeface="Myriad Pro" panose="020B0503030403020204" pitchFamily="34" charset="0"/>
                <a:cs typeface="Century Gothic"/>
              </a:rPr>
              <a:t>AGRICULTURE</a:t>
            </a:r>
            <a:endParaRPr lang="en-US" sz="2900" b="1" dirty="0">
              <a:solidFill>
                <a:prstClr val="white"/>
              </a:solidFill>
              <a:latin typeface="Myriad Pro" panose="020B0503030403020204" pitchFamily="34" charset="0"/>
              <a:ea typeface="Montserrat Light" charset="0"/>
              <a:cs typeface="Montserrat Light" charset="0"/>
            </a:endParaRPr>
          </a:p>
        </p:txBody>
      </p:sp>
      <p:grpSp>
        <p:nvGrpSpPr>
          <p:cNvPr id="36" name="Группа 67"/>
          <p:cNvGrpSpPr/>
          <p:nvPr/>
        </p:nvGrpSpPr>
        <p:grpSpPr>
          <a:xfrm>
            <a:off x="1388767" y="7216962"/>
            <a:ext cx="6406225" cy="1359677"/>
            <a:chOff x="552385" y="1838577"/>
            <a:chExt cx="2412081" cy="384182"/>
          </a:xfrm>
        </p:grpSpPr>
        <p:sp>
          <p:nvSpPr>
            <p:cNvPr id="37" name="Chevron 17"/>
            <p:cNvSpPr/>
            <p:nvPr/>
          </p:nvSpPr>
          <p:spPr>
            <a:xfrm>
              <a:off x="937687" y="1846846"/>
              <a:ext cx="2026779" cy="367645"/>
            </a:xfrm>
            <a:prstGeom prst="chevron">
              <a:avLst/>
            </a:prstGeom>
            <a:solidFill>
              <a:schemeClr val="tx2">
                <a:lumMod val="75000"/>
                <a:lumOff val="25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r>
                <a:rPr lang="en-US" sz="3200" b="1" spc="-13" dirty="0" smtClean="0">
                  <a:solidFill>
                    <a:prstClr val="white"/>
                  </a:solidFill>
                  <a:latin typeface="Myriad Pro" panose="020B0503030403020204" pitchFamily="34" charset="0"/>
                  <a:cs typeface="Century Gothic"/>
                </a:rPr>
                <a:t>MINING</a:t>
              </a:r>
              <a:endParaRPr lang="en-US" sz="3200" b="1" spc="-13" dirty="0">
                <a:solidFill>
                  <a:prstClr val="white"/>
                </a:solidFill>
                <a:latin typeface="Myriad Pro" panose="020B0503030403020204" pitchFamily="34" charset="0"/>
                <a:cs typeface="Century Gothic"/>
              </a:endParaRPr>
            </a:p>
          </p:txBody>
        </p:sp>
        <p:sp>
          <p:nvSpPr>
            <p:cNvPr id="38" name="Oval 18"/>
            <p:cNvSpPr/>
            <p:nvPr/>
          </p:nvSpPr>
          <p:spPr>
            <a:xfrm flipH="1">
              <a:off x="552385" y="1838577"/>
              <a:ext cx="435500" cy="384182"/>
            </a:xfrm>
            <a:prstGeom prst="ellipse">
              <a:avLst/>
            </a:prstGeom>
            <a:solidFill>
              <a:schemeClr val="tx2">
                <a:lumMod val="75000"/>
                <a:lumOff val="25000"/>
              </a:schemeClr>
            </a:solidFill>
            <a:ln w="12700">
              <a:solidFill>
                <a:schemeClr val="tx2">
                  <a:lumMod val="90000"/>
                  <a:lumOff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8160"/>
              <a:endParaRPr lang="en-US" sz="2900">
                <a:solidFill>
                  <a:prstClr val="white"/>
                </a:solidFill>
              </a:endParaRPr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44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THE SECTORS FOR COORPORATION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45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4513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2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 flipV="1">
            <a:off x="1870088" y="5"/>
            <a:ext cx="7241672" cy="13715996"/>
          </a:xfrm>
          <a:prstGeom prst="rect">
            <a:avLst/>
          </a:prstGeom>
          <a:gradFill flip="none" rotWithShape="1">
            <a:gsLst>
              <a:gs pos="22000">
                <a:srgbClr val="EBF2F2">
                  <a:lumMod val="0"/>
                  <a:lumOff val="100000"/>
                </a:srgbClr>
              </a:gs>
              <a:gs pos="78000">
                <a:schemeClr val="accent6">
                  <a:alpha val="29000"/>
                  <a:lumMod val="1000"/>
                </a:schemeClr>
              </a:gs>
            </a:gsLst>
            <a:lin ang="10800000" scaled="1"/>
            <a:tileRect/>
          </a:gradFill>
          <a:ln>
            <a:noFill/>
          </a:ln>
          <a:effectLst>
            <a:glow rad="1905000">
              <a:schemeClr val="accent1">
                <a:alpha val="0"/>
              </a:schemeClr>
            </a:glow>
            <a:softEdge rad="215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7000"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308" t="5841" r="38563" b="5613"/>
          <a:stretch/>
        </p:blipFill>
        <p:spPr>
          <a:xfrm>
            <a:off x="0" y="1"/>
            <a:ext cx="7198125" cy="13715998"/>
          </a:xfrm>
          <a:ln>
            <a:noFill/>
          </a:ln>
        </p:spPr>
      </p:pic>
      <p:sp>
        <p:nvSpPr>
          <p:cNvPr id="9" name="Rectangle 7"/>
          <p:cNvSpPr/>
          <p:nvPr/>
        </p:nvSpPr>
        <p:spPr>
          <a:xfrm>
            <a:off x="7907342" y="2601285"/>
            <a:ext cx="9141619" cy="1601662"/>
          </a:xfrm>
          <a:prstGeom prst="rect">
            <a:avLst/>
          </a:prstGeom>
          <a:noFill/>
        </p:spPr>
        <p:txBody>
          <a:bodyPr wrap="square" lIns="214531" tIns="107265" rIns="214531" bIns="107265">
            <a:spAutoFit/>
          </a:bodyPr>
          <a:lstStyle/>
          <a:p>
            <a:pPr>
              <a:spcBef>
                <a:spcPts val="1200"/>
              </a:spcBef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Abundance of underground water sources</a:t>
            </a:r>
          </a:p>
          <a:p>
            <a:pPr>
              <a:spcBef>
                <a:spcPts val="1200"/>
              </a:spcBef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        .fresh .mineral .healing .thermal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465491" y="7481964"/>
            <a:ext cx="9104620" cy="800220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marL="29848" marR="6683">
              <a:spcBef>
                <a:spcPts val="1200"/>
              </a:spcBef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Of all fresh water recourses in Central Asia</a:t>
            </a:r>
            <a:endParaRPr lang="ru-RU" sz="4000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8611864" y="5633502"/>
            <a:ext cx="3656648" cy="3657600"/>
          </a:xfrm>
          <a:prstGeom prst="ellips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8140313" y="6464232"/>
            <a:ext cx="4683178" cy="184666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ru-RU" sz="10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6</a:t>
            </a:r>
            <a:r>
              <a:rPr lang="en-US" sz="10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8</a:t>
            </a:r>
            <a:r>
              <a:rPr lang="ru-RU" sz="10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%</a:t>
            </a: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7203606" y="3"/>
            <a:ext cx="0" cy="13715998"/>
          </a:xfrm>
          <a:prstGeom prst="line">
            <a:avLst/>
          </a:prstGeom>
          <a:ln w="25400">
            <a:solidFill>
              <a:srgbClr val="2B2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2063086" y="8292035"/>
            <a:ext cx="10433174" cy="18858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8260422" y="2116128"/>
            <a:ext cx="863775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654" y="9484242"/>
            <a:ext cx="4799352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7622499" y="12613022"/>
            <a:ext cx="3684588" cy="754016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r>
              <a:rPr lang="en-US" dirty="0" err="1" smtClean="0"/>
              <a:t>Sarez</a:t>
            </a:r>
            <a:r>
              <a:rPr lang="en-US" dirty="0" smtClean="0"/>
              <a:t>	17 km</a:t>
            </a:r>
            <a:r>
              <a:rPr lang="en-US" baseline="30000" dirty="0" smtClean="0"/>
              <a:t>3</a:t>
            </a:r>
            <a:endParaRPr lang="ru-RU" baseline="300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2830" y="9400258"/>
            <a:ext cx="4648101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13244055" y="12613022"/>
            <a:ext cx="4341820" cy="754016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r>
              <a:rPr lang="en-US" dirty="0" smtClean="0"/>
              <a:t>Karakul	27 </a:t>
            </a:r>
            <a:r>
              <a:rPr lang="en-US" dirty="0"/>
              <a:t>km</a:t>
            </a:r>
            <a:r>
              <a:rPr lang="en-US" baseline="30000" dirty="0"/>
              <a:t>3</a:t>
            </a:r>
            <a:r>
              <a:rPr lang="en-US" dirty="0" smtClean="0"/>
              <a:t>     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4757" y="9403330"/>
            <a:ext cx="4670717" cy="3108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8942134" y="12652744"/>
            <a:ext cx="5452380" cy="754016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r>
              <a:rPr lang="en-US" dirty="0" err="1" smtClean="0"/>
              <a:t>Iskanderkul</a:t>
            </a:r>
            <a:r>
              <a:rPr lang="en-US" dirty="0" smtClean="0"/>
              <a:t>       </a:t>
            </a:r>
            <a:r>
              <a:rPr lang="en-US" dirty="0"/>
              <a:t>3,4 km</a:t>
            </a:r>
            <a:r>
              <a:rPr lang="en-US" baseline="30000" dirty="0"/>
              <a:t>3</a:t>
            </a:r>
            <a:r>
              <a:rPr lang="en-US" dirty="0"/>
              <a:t> </a:t>
            </a:r>
          </a:p>
        </p:txBody>
      </p:sp>
      <p:sp>
        <p:nvSpPr>
          <p:cNvPr id="20" name="Oval 19"/>
          <p:cNvSpPr/>
          <p:nvPr/>
        </p:nvSpPr>
        <p:spPr>
          <a:xfrm>
            <a:off x="16251853" y="4444782"/>
            <a:ext cx="2376821" cy="237744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b="1" dirty="0" smtClean="0"/>
              <a:t>1300 lakes</a:t>
            </a:r>
            <a:endParaRPr lang="en-US" b="1" dirty="0"/>
          </a:p>
        </p:txBody>
      </p:sp>
      <p:sp>
        <p:nvSpPr>
          <p:cNvPr id="25" name="Oval 24"/>
          <p:cNvSpPr/>
          <p:nvPr/>
        </p:nvSpPr>
        <p:spPr>
          <a:xfrm>
            <a:off x="18423275" y="1389635"/>
            <a:ext cx="3146836" cy="320665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b="1" dirty="0" smtClean="0"/>
              <a:t>5 large glaciers</a:t>
            </a:r>
            <a:endParaRPr lang="en-US" b="1" dirty="0"/>
          </a:p>
        </p:txBody>
      </p:sp>
      <p:sp>
        <p:nvSpPr>
          <p:cNvPr id="26" name="Oval 25"/>
          <p:cNvSpPr/>
          <p:nvPr/>
        </p:nvSpPr>
        <p:spPr>
          <a:xfrm>
            <a:off x="20381700" y="4596285"/>
            <a:ext cx="3223773" cy="3157037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r>
              <a:rPr lang="en-US" b="1" dirty="0" smtClean="0"/>
              <a:t>Length of rivers 28500 </a:t>
            </a:r>
            <a:r>
              <a:rPr lang="en-US" b="1" dirty="0"/>
              <a:t>km.</a:t>
            </a:r>
          </a:p>
        </p:txBody>
      </p:sp>
      <p:grpSp>
        <p:nvGrpSpPr>
          <p:cNvPr id="23" name="Группа 22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24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WATER RECOURSES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18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264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1"/>
          <a:stretch/>
        </p:blipFill>
        <p:spPr>
          <a:xfrm>
            <a:off x="0" y="2"/>
            <a:ext cx="6884699" cy="13716000"/>
          </a:xfrm>
          <a:ln>
            <a:noFill/>
          </a:ln>
        </p:spPr>
      </p:pic>
      <p:sp>
        <p:nvSpPr>
          <p:cNvPr id="5" name="Полилиния 4"/>
          <p:cNvSpPr/>
          <p:nvPr/>
        </p:nvSpPr>
        <p:spPr>
          <a:xfrm>
            <a:off x="13373902" y="8353852"/>
            <a:ext cx="4318875" cy="4320000"/>
          </a:xfrm>
          <a:custGeom>
            <a:avLst/>
            <a:gdLst>
              <a:gd name="connsiteX0" fmla="*/ 0 w 1135550"/>
              <a:gd name="connsiteY0" fmla="*/ 567775 h 1135550"/>
              <a:gd name="connsiteX1" fmla="*/ 567775 w 1135550"/>
              <a:gd name="connsiteY1" fmla="*/ 0 h 1135550"/>
              <a:gd name="connsiteX2" fmla="*/ 1135550 w 1135550"/>
              <a:gd name="connsiteY2" fmla="*/ 567775 h 1135550"/>
              <a:gd name="connsiteX3" fmla="*/ 567775 w 1135550"/>
              <a:gd name="connsiteY3" fmla="*/ 1135550 h 1135550"/>
              <a:gd name="connsiteX4" fmla="*/ 0 w 1135550"/>
              <a:gd name="connsiteY4" fmla="*/ 567775 h 113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550" h="1135550">
                <a:moveTo>
                  <a:pt x="0" y="567775"/>
                </a:moveTo>
                <a:cubicBezTo>
                  <a:pt x="0" y="254202"/>
                  <a:pt x="254202" y="0"/>
                  <a:pt x="567775" y="0"/>
                </a:cubicBezTo>
                <a:cubicBezTo>
                  <a:pt x="881348" y="0"/>
                  <a:pt x="1135550" y="254202"/>
                  <a:pt x="1135550" y="567775"/>
                </a:cubicBezTo>
                <a:cubicBezTo>
                  <a:pt x="1135550" y="881348"/>
                  <a:pt x="881348" y="1135550"/>
                  <a:pt x="567775" y="1135550"/>
                </a:cubicBezTo>
                <a:cubicBezTo>
                  <a:pt x="254202" y="1135550"/>
                  <a:pt x="0" y="881348"/>
                  <a:pt x="0" y="567775"/>
                </a:cubicBezTo>
                <a:close/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3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383" tIns="355383" rIns="355383" bIns="355383" numCol="1" spcCol="2539" anchor="ctr" anchorCtr="0">
            <a:noAutofit/>
          </a:bodyPr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60,000 tons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silver reserves</a:t>
            </a:r>
            <a:endParaRPr lang="en-US" sz="28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18438319" y="8353852"/>
            <a:ext cx="4318875" cy="4320000"/>
          </a:xfrm>
          <a:custGeom>
            <a:avLst/>
            <a:gdLst>
              <a:gd name="connsiteX0" fmla="*/ 0 w 1135550"/>
              <a:gd name="connsiteY0" fmla="*/ 567775 h 1135550"/>
              <a:gd name="connsiteX1" fmla="*/ 567775 w 1135550"/>
              <a:gd name="connsiteY1" fmla="*/ 0 h 1135550"/>
              <a:gd name="connsiteX2" fmla="*/ 1135550 w 1135550"/>
              <a:gd name="connsiteY2" fmla="*/ 567775 h 1135550"/>
              <a:gd name="connsiteX3" fmla="*/ 567775 w 1135550"/>
              <a:gd name="connsiteY3" fmla="*/ 1135550 h 1135550"/>
              <a:gd name="connsiteX4" fmla="*/ 0 w 1135550"/>
              <a:gd name="connsiteY4" fmla="*/ 567775 h 113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550" h="1135550">
                <a:moveTo>
                  <a:pt x="0" y="567775"/>
                </a:moveTo>
                <a:cubicBezTo>
                  <a:pt x="0" y="254202"/>
                  <a:pt x="254202" y="0"/>
                  <a:pt x="567775" y="0"/>
                </a:cubicBezTo>
                <a:cubicBezTo>
                  <a:pt x="881348" y="0"/>
                  <a:pt x="1135550" y="254202"/>
                  <a:pt x="1135550" y="567775"/>
                </a:cubicBezTo>
                <a:cubicBezTo>
                  <a:pt x="1135550" y="881348"/>
                  <a:pt x="881348" y="1135550"/>
                  <a:pt x="567775" y="1135550"/>
                </a:cubicBezTo>
                <a:cubicBezTo>
                  <a:pt x="254202" y="1135550"/>
                  <a:pt x="0" y="881348"/>
                  <a:pt x="0" y="567775"/>
                </a:cubicBezTo>
                <a:close/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3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383" tIns="355383" rIns="355383" bIns="355383" numCol="1" spcCol="2539" anchor="ctr" anchorCtr="0">
            <a:noAutofit/>
          </a:bodyPr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400</a:t>
            </a:r>
            <a:r>
              <a:rPr lang="ru-RU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endParaRPr lang="en-US" sz="6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tons</a:t>
            </a:r>
            <a:endParaRPr lang="ru-RU" sz="6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 defTabSz="1599880">
              <a:lnSpc>
                <a:spcPct val="90000"/>
              </a:lnSpc>
              <a:spcBef>
                <a:spcPct val="0"/>
              </a:spcBef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gold 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reserves</a:t>
            </a:r>
          </a:p>
        </p:txBody>
      </p:sp>
      <p:sp>
        <p:nvSpPr>
          <p:cNvPr id="16" name="Полилиния 15"/>
          <p:cNvSpPr/>
          <p:nvPr/>
        </p:nvSpPr>
        <p:spPr>
          <a:xfrm>
            <a:off x="8309486" y="8353852"/>
            <a:ext cx="4318875" cy="4320000"/>
          </a:xfrm>
          <a:custGeom>
            <a:avLst/>
            <a:gdLst>
              <a:gd name="connsiteX0" fmla="*/ 0 w 1135550"/>
              <a:gd name="connsiteY0" fmla="*/ 567775 h 1135550"/>
              <a:gd name="connsiteX1" fmla="*/ 567775 w 1135550"/>
              <a:gd name="connsiteY1" fmla="*/ 0 h 1135550"/>
              <a:gd name="connsiteX2" fmla="*/ 1135550 w 1135550"/>
              <a:gd name="connsiteY2" fmla="*/ 567775 h 1135550"/>
              <a:gd name="connsiteX3" fmla="*/ 567775 w 1135550"/>
              <a:gd name="connsiteY3" fmla="*/ 1135550 h 1135550"/>
              <a:gd name="connsiteX4" fmla="*/ 0 w 1135550"/>
              <a:gd name="connsiteY4" fmla="*/ 567775 h 113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550" h="1135550">
                <a:moveTo>
                  <a:pt x="0" y="567775"/>
                </a:moveTo>
                <a:cubicBezTo>
                  <a:pt x="0" y="254202"/>
                  <a:pt x="254202" y="0"/>
                  <a:pt x="567775" y="0"/>
                </a:cubicBezTo>
                <a:cubicBezTo>
                  <a:pt x="881348" y="0"/>
                  <a:pt x="1135550" y="254202"/>
                  <a:pt x="1135550" y="567775"/>
                </a:cubicBezTo>
                <a:cubicBezTo>
                  <a:pt x="1135550" y="881348"/>
                  <a:pt x="881348" y="1135550"/>
                  <a:pt x="567775" y="1135550"/>
                </a:cubicBezTo>
                <a:cubicBezTo>
                  <a:pt x="254202" y="1135550"/>
                  <a:pt x="0" y="881348"/>
                  <a:pt x="0" y="567775"/>
                </a:cubicBezTo>
                <a:close/>
              </a:path>
            </a:pathLst>
          </a:cu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3">
            <a:schemeClr val="accent5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355383" tIns="355383" rIns="355383" bIns="355383" numCol="1" spcCol="2539" anchor="ctr" anchorCtr="0">
            <a:noAutofit/>
          </a:bodyPr>
          <a:lstStyle/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6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" panose="020B0502040204020203" pitchFamily="34" charset="0"/>
              </a:rPr>
              <a:t>5 billion tons</a:t>
            </a:r>
          </a:p>
          <a:p>
            <a:pPr algn="ctr" defTabSz="1599880">
              <a:lnSpc>
                <a:spcPct val="90000"/>
              </a:lnSpc>
              <a:spcBef>
                <a:spcPct val="0"/>
              </a:spcBef>
              <a:spcAft>
                <a:spcPts val="1200"/>
              </a:spcAft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" panose="020B0502040204020203" pitchFamily="34" charset="0"/>
              </a:rPr>
              <a:t>coal reserves</a:t>
            </a:r>
            <a:endParaRPr lang="en-US" sz="28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30949" y="2474812"/>
            <a:ext cx="16655296" cy="380104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The volume of proven silver reserves is 60 thousand tons, being the second largest in the world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28 explored gold deposits with a deposit volume of more than 400 tons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36 explored coal deposits, whose reserves are estimated at 5 billion tons</a:t>
            </a:r>
          </a:p>
          <a:p>
            <a:pPr marL="857079" marR="11918" lvl="1" indent="-685663">
              <a:spcBef>
                <a:spcPts val="1408"/>
              </a:spcBef>
              <a:buFont typeface="Wingdings" panose="05000000000000000000" pitchFamily="2" charset="2"/>
              <a:buChar char="Ø"/>
              <a:tabLst>
                <a:tab pos="581020" algn="l"/>
              </a:tabLst>
            </a:pP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Expected oil reserves - more than 7.9 </a:t>
            </a:r>
            <a:r>
              <a:rPr lang="en-US" sz="4000" dirty="0" err="1">
                <a:latin typeface="Sitka Banner" panose="02000505000000020004" pitchFamily="2" charset="0"/>
                <a:cs typeface="Segoe UI Semilight" panose="020B0402040204020203" pitchFamily="34" charset="0"/>
              </a:rPr>
              <a:t>mln</a:t>
            </a:r>
            <a:r>
              <a:rPr lang="en-US" sz="4000" dirty="0">
                <a:latin typeface="Sitka Banner" panose="02000505000000020004" pitchFamily="2" charset="0"/>
                <a:cs typeface="Segoe UI Semilight" panose="020B0402040204020203" pitchFamily="34" charset="0"/>
              </a:rPr>
              <a:t> tons, gas - 5.6 billion cubic meters</a:t>
            </a:r>
            <a:endParaRPr lang="ru-RU" sz="4000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6884699" y="3"/>
            <a:ext cx="0" cy="13715998"/>
          </a:xfrm>
          <a:prstGeom prst="line">
            <a:avLst/>
          </a:prstGeom>
          <a:ln w="25400">
            <a:solidFill>
              <a:srgbClr val="2B2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8719549" y="7827742"/>
            <a:ext cx="1371242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8809198" y="1998978"/>
            <a:ext cx="949328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 flipV="1">
            <a:off x="-25393" y="-136"/>
            <a:ext cx="7241672" cy="13715996"/>
          </a:xfrm>
          <a:prstGeom prst="rect">
            <a:avLst/>
          </a:prstGeom>
          <a:gradFill flip="none" rotWithShape="1">
            <a:gsLst>
              <a:gs pos="22000">
                <a:srgbClr val="EBF2F2">
                  <a:lumMod val="0"/>
                  <a:lumOff val="100000"/>
                </a:srgbClr>
              </a:gs>
              <a:gs pos="78000">
                <a:schemeClr val="accent6">
                  <a:alpha val="29000"/>
                  <a:lumMod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grpSp>
        <p:nvGrpSpPr>
          <p:cNvPr id="13" name="Группа 12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15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MINING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034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03137" y="8084631"/>
            <a:ext cx="4285134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Объект 15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0000"/>
                    </a14:imgEffect>
                    <a14:imgEffect>
                      <a14:brightnessContrast bright="-7000" contras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84" r="17676"/>
          <a:stretch/>
        </p:blipFill>
        <p:spPr>
          <a:xfrm>
            <a:off x="-4" y="-1"/>
            <a:ext cx="7198125" cy="13716002"/>
          </a:xfrm>
          <a:ln>
            <a:noFill/>
          </a:ln>
        </p:spPr>
      </p:pic>
      <p:sp>
        <p:nvSpPr>
          <p:cNvPr id="13" name="object 11"/>
          <p:cNvSpPr txBox="1"/>
          <p:nvPr/>
        </p:nvSpPr>
        <p:spPr>
          <a:xfrm>
            <a:off x="7847815" y="5580378"/>
            <a:ext cx="11055322" cy="3737780"/>
          </a:xfrm>
          <a:prstGeom prst="rect">
            <a:avLst/>
          </a:prstGeom>
          <a:noFill/>
        </p:spPr>
        <p:txBody>
          <a:bodyPr vert="horz" wrap="square" lIns="0" tIns="272631" rIns="0" bIns="0" rtlCol="0">
            <a:spAutoFit/>
          </a:bodyPr>
          <a:lstStyle/>
          <a:p>
            <a:pPr marL="723755" lvl="1" indent="-399970">
              <a:spcAft>
                <a:spcPts val="1200"/>
              </a:spcAft>
              <a:buFont typeface="Wingdings" panose="05000000000000000000" pitchFamily="2" charset="2"/>
              <a:buChar char="§"/>
            </a:pPr>
            <a:endParaRPr lang="ru-RU" dirty="0" smtClean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723755" lvl="1" indent="-39997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Cotton 350 000 tons </a:t>
            </a:r>
            <a:endParaRPr lang="ru-RU" dirty="0" smtClean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723755" lvl="1" indent="-39997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err="1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Vegetables</a:t>
            </a:r>
            <a:r>
              <a:rPr lang="fr-FR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r>
              <a:rPr lang="fr-FR" dirty="0">
                <a:latin typeface="Sitka Banner" panose="02000505000000020004" pitchFamily="2" charset="0"/>
                <a:cs typeface="Segoe UI Semilight" panose="020B0402040204020203" pitchFamily="34" charset="0"/>
              </a:rPr>
              <a:t>1 748 276 </a:t>
            </a:r>
            <a:r>
              <a:rPr lang="fr-FR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tons</a:t>
            </a:r>
            <a:endParaRPr lang="fr-FR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723755" lvl="1" indent="-39997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>
                <a:latin typeface="Sitka Banner" panose="02000505000000020004" pitchFamily="2" charset="0"/>
                <a:cs typeface="Segoe UI Semilight" panose="020B0402040204020203" pitchFamily="34" charset="0"/>
              </a:rPr>
              <a:t>Fruits 364,799 </a:t>
            </a:r>
            <a:r>
              <a:rPr lang="fr-FR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tons</a:t>
            </a:r>
            <a:endParaRPr lang="fr-FR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723755" lvl="1" indent="-39997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fr-FR" dirty="0" err="1">
                <a:latin typeface="Sitka Banner" panose="02000505000000020004" pitchFamily="2" charset="0"/>
                <a:cs typeface="Segoe UI Semilight" panose="020B0402040204020203" pitchFamily="34" charset="0"/>
              </a:rPr>
              <a:t>Grapes</a:t>
            </a:r>
            <a:r>
              <a:rPr lang="fr-FR" dirty="0">
                <a:latin typeface="Sitka Banner" panose="02000505000000020004" pitchFamily="2" charset="0"/>
                <a:cs typeface="Segoe UI Semilight" panose="020B0402040204020203" pitchFamily="34" charset="0"/>
              </a:rPr>
              <a:t> 214 776 </a:t>
            </a:r>
            <a:r>
              <a:rPr lang="fr-FR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tons</a:t>
            </a:r>
            <a:endParaRPr lang="en-US" spc="-12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3" name="Полилиния 22"/>
          <p:cNvSpPr/>
          <p:nvPr/>
        </p:nvSpPr>
        <p:spPr>
          <a:xfrm>
            <a:off x="8210857" y="2059906"/>
            <a:ext cx="2925318" cy="2926080"/>
          </a:xfrm>
          <a:custGeom>
            <a:avLst/>
            <a:gdLst>
              <a:gd name="connsiteX0" fmla="*/ 0 w 577786"/>
              <a:gd name="connsiteY0" fmla="*/ 288893 h 577786"/>
              <a:gd name="connsiteX1" fmla="*/ 288893 w 577786"/>
              <a:gd name="connsiteY1" fmla="*/ 0 h 577786"/>
              <a:gd name="connsiteX2" fmla="*/ 577786 w 577786"/>
              <a:gd name="connsiteY2" fmla="*/ 288893 h 577786"/>
              <a:gd name="connsiteX3" fmla="*/ 288893 w 577786"/>
              <a:gd name="connsiteY3" fmla="*/ 577786 h 577786"/>
              <a:gd name="connsiteX4" fmla="*/ 0 w 577786"/>
              <a:gd name="connsiteY4" fmla="*/ 288893 h 57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786" h="577786">
                <a:moveTo>
                  <a:pt x="0" y="288893"/>
                </a:moveTo>
                <a:cubicBezTo>
                  <a:pt x="0" y="129342"/>
                  <a:pt x="129342" y="0"/>
                  <a:pt x="288893" y="0"/>
                </a:cubicBezTo>
                <a:cubicBezTo>
                  <a:pt x="448444" y="0"/>
                  <a:pt x="577786" y="129342"/>
                  <a:pt x="577786" y="288893"/>
                </a:cubicBezTo>
                <a:cubicBezTo>
                  <a:pt x="577786" y="448444"/>
                  <a:pt x="448444" y="577786"/>
                  <a:pt x="288893" y="577786"/>
                </a:cubicBezTo>
                <a:cubicBezTo>
                  <a:pt x="129342" y="577786"/>
                  <a:pt x="0" y="448444"/>
                  <a:pt x="0" y="288893"/>
                </a:cubicBezTo>
                <a:close/>
              </a:path>
            </a:pathLst>
          </a:custGeom>
          <a:solidFill>
            <a:srgbClr val="92D050">
              <a:alpha val="96863"/>
            </a:srgbClr>
          </a:solidFill>
          <a:ln w="12700">
            <a:noFill/>
          </a:ln>
        </p:spPr>
        <p:style>
          <a:lnRef idx="3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782" tIns="190782" rIns="190782" bIns="190782" numCol="1" spcCol="2539" anchor="ctr" anchorCtr="0">
            <a:noAutofit/>
          </a:bodyPr>
          <a:lstStyle/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70%</a:t>
            </a:r>
            <a:r>
              <a:rPr lang="ru-RU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endParaRPr lang="en-US" sz="5600" b="1" dirty="0">
              <a:solidFill>
                <a:srgbClr val="FF0000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Of all jobs in the country</a:t>
            </a:r>
          </a:p>
        </p:txBody>
      </p:sp>
      <p:sp>
        <p:nvSpPr>
          <p:cNvPr id="25" name="Полилиния 24"/>
          <p:cNvSpPr/>
          <p:nvPr/>
        </p:nvSpPr>
        <p:spPr>
          <a:xfrm>
            <a:off x="11713143" y="2025542"/>
            <a:ext cx="2925318" cy="2926080"/>
          </a:xfrm>
          <a:custGeom>
            <a:avLst/>
            <a:gdLst>
              <a:gd name="connsiteX0" fmla="*/ 0 w 577786"/>
              <a:gd name="connsiteY0" fmla="*/ 288893 h 577786"/>
              <a:gd name="connsiteX1" fmla="*/ 288893 w 577786"/>
              <a:gd name="connsiteY1" fmla="*/ 0 h 577786"/>
              <a:gd name="connsiteX2" fmla="*/ 577786 w 577786"/>
              <a:gd name="connsiteY2" fmla="*/ 288893 h 577786"/>
              <a:gd name="connsiteX3" fmla="*/ 288893 w 577786"/>
              <a:gd name="connsiteY3" fmla="*/ 577786 h 577786"/>
              <a:gd name="connsiteX4" fmla="*/ 0 w 577786"/>
              <a:gd name="connsiteY4" fmla="*/ 288893 h 57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786" h="577786">
                <a:moveTo>
                  <a:pt x="0" y="288893"/>
                </a:moveTo>
                <a:cubicBezTo>
                  <a:pt x="0" y="129342"/>
                  <a:pt x="129342" y="0"/>
                  <a:pt x="288893" y="0"/>
                </a:cubicBezTo>
                <a:cubicBezTo>
                  <a:pt x="448444" y="0"/>
                  <a:pt x="577786" y="129342"/>
                  <a:pt x="577786" y="288893"/>
                </a:cubicBezTo>
                <a:cubicBezTo>
                  <a:pt x="577786" y="448444"/>
                  <a:pt x="448444" y="577786"/>
                  <a:pt x="288893" y="577786"/>
                </a:cubicBezTo>
                <a:cubicBezTo>
                  <a:pt x="129342" y="577786"/>
                  <a:pt x="0" y="448444"/>
                  <a:pt x="0" y="288893"/>
                </a:cubicBezTo>
                <a:close/>
              </a:path>
            </a:pathLst>
          </a:custGeom>
          <a:solidFill>
            <a:srgbClr val="92D050">
              <a:alpha val="96863"/>
            </a:srgbClr>
          </a:solidFill>
          <a:ln w="12700">
            <a:noFill/>
          </a:ln>
        </p:spPr>
        <p:style>
          <a:lnRef idx="3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782" tIns="190782" rIns="190782" bIns="190782" numCol="1" spcCol="2539" anchor="ctr" anchorCtr="0">
            <a:noAutofit/>
          </a:bodyPr>
          <a:lstStyle/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25%</a:t>
            </a:r>
            <a:r>
              <a:rPr lang="ru-RU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endParaRPr lang="en-US" sz="5600" b="1" dirty="0">
              <a:solidFill>
                <a:srgbClr val="FF0000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b="1" dirty="0" smtClean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Of countries export</a:t>
            </a:r>
            <a:endParaRPr lang="en-US" b="1" dirty="0">
              <a:solidFill>
                <a:srgbClr val="FF0000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7" name="Полилиния 26"/>
          <p:cNvSpPr/>
          <p:nvPr/>
        </p:nvSpPr>
        <p:spPr>
          <a:xfrm>
            <a:off x="15063910" y="2025542"/>
            <a:ext cx="2925318" cy="2926080"/>
          </a:xfrm>
          <a:custGeom>
            <a:avLst/>
            <a:gdLst>
              <a:gd name="connsiteX0" fmla="*/ 0 w 577786"/>
              <a:gd name="connsiteY0" fmla="*/ 288893 h 577786"/>
              <a:gd name="connsiteX1" fmla="*/ 288893 w 577786"/>
              <a:gd name="connsiteY1" fmla="*/ 0 h 577786"/>
              <a:gd name="connsiteX2" fmla="*/ 577786 w 577786"/>
              <a:gd name="connsiteY2" fmla="*/ 288893 h 577786"/>
              <a:gd name="connsiteX3" fmla="*/ 288893 w 577786"/>
              <a:gd name="connsiteY3" fmla="*/ 577786 h 577786"/>
              <a:gd name="connsiteX4" fmla="*/ 0 w 577786"/>
              <a:gd name="connsiteY4" fmla="*/ 288893 h 57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7786" h="577786">
                <a:moveTo>
                  <a:pt x="0" y="288893"/>
                </a:moveTo>
                <a:cubicBezTo>
                  <a:pt x="0" y="129342"/>
                  <a:pt x="129342" y="0"/>
                  <a:pt x="288893" y="0"/>
                </a:cubicBezTo>
                <a:cubicBezTo>
                  <a:pt x="448444" y="0"/>
                  <a:pt x="577786" y="129342"/>
                  <a:pt x="577786" y="288893"/>
                </a:cubicBezTo>
                <a:cubicBezTo>
                  <a:pt x="577786" y="448444"/>
                  <a:pt x="448444" y="577786"/>
                  <a:pt x="288893" y="577786"/>
                </a:cubicBezTo>
                <a:cubicBezTo>
                  <a:pt x="129342" y="577786"/>
                  <a:pt x="0" y="448444"/>
                  <a:pt x="0" y="288893"/>
                </a:cubicBezTo>
                <a:close/>
              </a:path>
            </a:pathLst>
          </a:custGeom>
          <a:solidFill>
            <a:srgbClr val="92D050">
              <a:alpha val="96863"/>
            </a:srgbClr>
          </a:solidFill>
          <a:ln w="12700">
            <a:noFill/>
          </a:ln>
        </p:spPr>
        <p:style>
          <a:lnRef idx="3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1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0782" tIns="190782" rIns="190782" bIns="190782" numCol="1" spcCol="2539" anchor="ctr" anchorCtr="0">
            <a:noAutofit/>
          </a:bodyPr>
          <a:lstStyle/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35%</a:t>
            </a:r>
            <a:r>
              <a:rPr lang="ru-RU" sz="56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endParaRPr lang="en-US" sz="5600" b="1" dirty="0">
              <a:solidFill>
                <a:srgbClr val="FF0000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 defTabSz="1510998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FF0000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Of countries tax income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10857" y="9752030"/>
            <a:ext cx="4649225" cy="754016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r>
              <a:rPr lang="en-US" b="1" dirty="0">
                <a:latin typeface="Sitka Banner" panose="02000505000000020004" pitchFamily="2" charset="0"/>
                <a:cs typeface="Segoe UI Semilight" panose="020B0402040204020203" pitchFamily="34" charset="0"/>
              </a:rPr>
              <a:t>Livestock </a:t>
            </a:r>
            <a:r>
              <a:rPr lang="en-US" b="1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2016</a:t>
            </a:r>
            <a:endParaRPr lang="ru-RU" b="1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31" name="Овал 30"/>
          <p:cNvSpPr>
            <a:spLocks noChangeAspect="1"/>
          </p:cNvSpPr>
          <p:nvPr/>
        </p:nvSpPr>
        <p:spPr>
          <a:xfrm>
            <a:off x="8513306" y="10723946"/>
            <a:ext cx="2742486" cy="2743200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meat</a:t>
            </a:r>
            <a:endParaRPr lang="ru-RU" sz="3200" b="1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233</a:t>
            </a:r>
            <a:r>
              <a:rPr lang="en-US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.000 t</a:t>
            </a:r>
            <a:endParaRPr lang="ru-RU" sz="32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11323972" y="10721486"/>
            <a:ext cx="2742486" cy="2743200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milk</a:t>
            </a:r>
            <a:endParaRPr lang="ru-RU" sz="3200" b="1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917.</a:t>
            </a:r>
            <a:r>
              <a:rPr lang="en-US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000</a:t>
            </a:r>
            <a:r>
              <a:rPr lang="ru-RU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t</a:t>
            </a:r>
            <a:endParaRPr lang="ru-RU" sz="32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14148286" y="10721486"/>
            <a:ext cx="2742486" cy="2743200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>
              <a:spcAft>
                <a:spcPts val="1200"/>
              </a:spcAft>
            </a:pPr>
            <a:r>
              <a:rPr lang="en-US" sz="4000" b="1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wool</a:t>
            </a:r>
            <a:endParaRPr lang="ru-RU" sz="3200" b="1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algn="ctr"/>
            <a:r>
              <a:rPr lang="ru-RU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7,3</a:t>
            </a:r>
            <a:r>
              <a:rPr lang="en-US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00</a:t>
            </a:r>
            <a:r>
              <a:rPr lang="ru-RU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r>
              <a:rPr lang="en-US" sz="32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t</a:t>
            </a:r>
            <a:endParaRPr lang="ru-RU" sz="32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8210857" y="5580378"/>
            <a:ext cx="1890507" cy="754016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r>
              <a:rPr lang="en-US" b="1" dirty="0" smtClean="0">
                <a:latin typeface="Sitka Banner" panose="02000505000000020004" pitchFamily="2" charset="0"/>
                <a:cs typeface="Segoe UI Semilight" panose="020B0402040204020203" pitchFamily="34" charset="0"/>
              </a:rPr>
              <a:t>Harvest</a:t>
            </a:r>
            <a:endParaRPr lang="ru-RU" dirty="0"/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7847815" y="9474200"/>
            <a:ext cx="108673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23526068" y="9448800"/>
            <a:ext cx="8637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847814" y="5580378"/>
            <a:ext cx="1652303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10904856" y="1575812"/>
            <a:ext cx="548497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 flipV="1">
            <a:off x="-25393" y="-136"/>
            <a:ext cx="7241672" cy="13715996"/>
          </a:xfrm>
          <a:prstGeom prst="rect">
            <a:avLst/>
          </a:prstGeom>
          <a:gradFill flip="none" rotWithShape="1">
            <a:gsLst>
              <a:gs pos="22000">
                <a:srgbClr val="EBF2F2">
                  <a:lumMod val="0"/>
                  <a:lumOff val="100000"/>
                </a:srgbClr>
              </a:gs>
              <a:gs pos="78000">
                <a:schemeClr val="accent6">
                  <a:alpha val="29000"/>
                  <a:lumMod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grpSp>
        <p:nvGrpSpPr>
          <p:cNvPr id="17" name="Группа 16"/>
          <p:cNvGrpSpPr/>
          <p:nvPr/>
        </p:nvGrpSpPr>
        <p:grpSpPr>
          <a:xfrm>
            <a:off x="18598415" y="7707758"/>
            <a:ext cx="5038688" cy="5040000"/>
            <a:chOff x="8818343" y="3688311"/>
            <a:chExt cx="2492739" cy="2497024"/>
          </a:xfrm>
        </p:grpSpPr>
        <p:sp>
          <p:nvSpPr>
            <p:cNvPr id="5" name="Овал 4"/>
            <p:cNvSpPr/>
            <p:nvPr/>
          </p:nvSpPr>
          <p:spPr>
            <a:xfrm>
              <a:off x="8818343" y="3688311"/>
              <a:ext cx="2492739" cy="249702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" name="Прямоугольник 1"/>
            <p:cNvSpPr/>
            <p:nvPr/>
          </p:nvSpPr>
          <p:spPr>
            <a:xfrm>
              <a:off x="8860847" y="4120721"/>
              <a:ext cx="2407731" cy="166717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9796" algn="ctr">
                <a:spcBef>
                  <a:spcPts val="1408"/>
                </a:spcBef>
                <a:spcAft>
                  <a:spcPts val="1408"/>
                </a:spcAft>
                <a:tabLst>
                  <a:tab pos="579530" algn="l"/>
                  <a:tab pos="581020" algn="l"/>
                </a:tabLst>
              </a:pPr>
              <a:r>
                <a:rPr lang="en-US" sz="6400" b="1" dirty="0">
                  <a:latin typeface="Sitka Banner" panose="02000505000000020004" pitchFamily="2" charset="0"/>
                  <a:cs typeface="Segoe UI Semilight" panose="020B0402040204020203" pitchFamily="34" charset="0"/>
                </a:rPr>
                <a:t>Cotton</a:t>
              </a:r>
              <a:endParaRPr lang="en-US" sz="4000" b="1" dirty="0">
                <a:latin typeface="Sitka Banner" panose="02000505000000020004" pitchFamily="2" charset="0"/>
                <a:cs typeface="Segoe UI Semilight" panose="020B0402040204020203" pitchFamily="34" charset="0"/>
              </a:endParaRPr>
            </a:p>
            <a:p>
              <a:pPr marL="29796" algn="ctr">
                <a:spcBef>
                  <a:spcPts val="1408"/>
                </a:spcBef>
                <a:spcAft>
                  <a:spcPts val="1408"/>
                </a:spcAft>
                <a:tabLst>
                  <a:tab pos="579530" algn="l"/>
                  <a:tab pos="581020" algn="l"/>
                </a:tabLst>
              </a:pPr>
              <a:r>
                <a:rPr lang="en-US" sz="4000" b="1" dirty="0">
                  <a:latin typeface="Sitka Banner" panose="02000505000000020004" pitchFamily="2" charset="0"/>
                  <a:cs typeface="Segoe UI Semilight" panose="020B0402040204020203" pitchFamily="34" charset="0"/>
                </a:rPr>
                <a:t>  share in exports</a:t>
              </a:r>
            </a:p>
            <a:p>
              <a:pPr marL="29796" algn="ctr">
                <a:spcBef>
                  <a:spcPts val="1408"/>
                </a:spcBef>
                <a:spcAft>
                  <a:spcPts val="1408"/>
                </a:spcAft>
                <a:tabLst>
                  <a:tab pos="579530" algn="l"/>
                  <a:tab pos="581020" algn="l"/>
                </a:tabLst>
              </a:pPr>
              <a:r>
                <a:rPr lang="en-US" sz="5600" b="1" dirty="0">
                  <a:latin typeface="Sitka Banner" panose="02000505000000020004" pitchFamily="2" charset="0"/>
                  <a:cs typeface="Segoe UI Semilight" panose="020B0402040204020203" pitchFamily="34" charset="0"/>
                </a:rPr>
                <a:t>90%</a:t>
              </a:r>
              <a:endParaRPr lang="ru-RU" sz="4000" b="1" dirty="0">
                <a:latin typeface="Sitka Banner" panose="02000505000000020004" pitchFamily="2" charset="0"/>
                <a:cs typeface="Segoe UI Semilight" panose="020B0402040204020203" pitchFamily="34" charset="0"/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-5597" y="0"/>
            <a:ext cx="24414718" cy="1085851"/>
            <a:chOff x="-37068" y="-1"/>
            <a:chExt cx="24414717" cy="1085851"/>
          </a:xfrm>
        </p:grpSpPr>
        <p:sp>
          <p:nvSpPr>
            <p:cNvPr id="26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AGRICULTURE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9" name="Picture 1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8511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6" t="11748" r="43636" b="9630"/>
          <a:stretch/>
        </p:blipFill>
        <p:spPr>
          <a:xfrm>
            <a:off x="8722629" y="9843510"/>
            <a:ext cx="3341432" cy="35975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0" name="object 11"/>
          <p:cNvSpPr txBox="1"/>
          <p:nvPr/>
        </p:nvSpPr>
        <p:spPr>
          <a:xfrm>
            <a:off x="11453918" y="1751334"/>
            <a:ext cx="10311298" cy="5448736"/>
          </a:xfrm>
          <a:prstGeom prst="rect">
            <a:avLst/>
          </a:prstGeom>
          <a:noFill/>
        </p:spPr>
        <p:txBody>
          <a:bodyPr vert="horz" wrap="square" lIns="0" tIns="153449" rIns="0" bIns="0" rtlCol="0">
            <a:spAutoFit/>
          </a:bodyPr>
          <a:lstStyle/>
          <a:p>
            <a:pPr marL="895171" lvl="1" indent="-399970">
              <a:buFont typeface="Arial" panose="020B0604020202020204" pitchFamily="34" charset="0"/>
              <a:buChar char="•"/>
            </a:pPr>
            <a:endParaRPr lang="ru-RU" sz="2800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495201" lvl="1"/>
            <a:endParaRPr lang="en-US" sz="2800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Electronic Visa System</a:t>
            </a: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3 international airports and 2 national airlines</a:t>
            </a: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3 international five-star hotels</a:t>
            </a: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158 hotels, 67 resorts</a:t>
            </a: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86 sources of medicinal mineral waters</a:t>
            </a:r>
            <a:endParaRPr lang="ru-RU" sz="2800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895171" lvl="1" indent="-399970">
              <a:buFont typeface="Arial" panose="020B0604020202020204" pitchFamily="34" charset="0"/>
              <a:buChar char="•"/>
            </a:pPr>
            <a:endParaRPr lang="ru-RU" sz="2800" dirty="0">
              <a:latin typeface="Sitka Banner" panose="02000505000000020004" pitchFamily="2" charset="0"/>
              <a:ea typeface="Calibri"/>
              <a:cs typeface="Segoe UI Semilight" panose="020B0402040204020203" pitchFamily="34" charset="0"/>
            </a:endParaRPr>
          </a:p>
          <a:p>
            <a:pPr marL="895171" lvl="1" indent="-399970">
              <a:buFont typeface="Arial" panose="020B0604020202020204" pitchFamily="34" charset="0"/>
              <a:buChar char="•"/>
            </a:pPr>
            <a:endParaRPr lang="ru-RU" sz="2800" dirty="0">
              <a:latin typeface="Sitka Banner" panose="02000505000000020004" pitchFamily="2" charset="0"/>
              <a:ea typeface="Calibri"/>
              <a:cs typeface="Segoe UI Semilight" panose="020B0402040204020203" pitchFamily="34" charset="0"/>
            </a:endParaRPr>
          </a:p>
          <a:p>
            <a:pPr marL="895171" lvl="1" indent="-399970">
              <a:buFont typeface="Arial" panose="020B0604020202020204" pitchFamily="34" charset="0"/>
              <a:buChar char="•"/>
            </a:pPr>
            <a:r>
              <a:rPr lang="en-US" sz="200" dirty="0">
                <a:latin typeface="Sitka Banner" panose="02000505000000020004" pitchFamily="2" charset="0"/>
                <a:ea typeface="Calibri"/>
                <a:cs typeface="Segoe UI Semilight" panose="020B0402040204020203" pitchFamily="34" charset="0"/>
              </a:rPr>
              <a:t>	</a:t>
            </a:r>
            <a:r>
              <a:rPr lang="en-US" sz="800" dirty="0">
                <a:latin typeface="Sitka Banner" panose="02000505000000020004" pitchFamily="2" charset="0"/>
                <a:ea typeface="Calibri"/>
                <a:cs typeface="Segoe UI Semilight" panose="020B0402040204020203" pitchFamily="34" charset="0"/>
              </a:rPr>
              <a:t>	</a:t>
            </a:r>
          </a:p>
          <a:p>
            <a:pPr marL="495201" lvl="1"/>
            <a:r>
              <a:rPr lang="en-US" sz="2800" b="1" dirty="0">
                <a:latin typeface="Sitka Banner" panose="02000505000000020004" pitchFamily="2" charset="0"/>
                <a:cs typeface="Segoe UI Semilight" panose="020B0402040204020203" pitchFamily="34" charset="0"/>
              </a:rPr>
              <a:t>Privileges for investors</a:t>
            </a: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: The import of materials and equipment for </a:t>
            </a:r>
            <a:r>
              <a:rPr lang="ru-RU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	</a:t>
            </a: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the construction of tourist facilities is exempt from VAT and </a:t>
            </a:r>
            <a:r>
              <a:rPr lang="ru-RU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	</a:t>
            </a: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customs duties</a:t>
            </a:r>
            <a:endParaRPr lang="en-US" sz="1000" spc="-12" dirty="0"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665370" y="8580440"/>
            <a:ext cx="3417552" cy="1046440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Mountain and Sport Tourism</a:t>
            </a:r>
            <a:endParaRPr lang="ru-RU" sz="2800" dirty="0">
              <a:latin typeface="Sitka Banner" panose="02000505000000020004" pitchFamily="2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2943488" y="8756839"/>
            <a:ext cx="2138491" cy="615554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pPr algn="ctr"/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Eco-Tourism</a:t>
            </a:r>
            <a:endParaRPr lang="ru-RU" sz="2800" dirty="0">
              <a:latin typeface="Sitka Banner" panose="02000505000000020004" pitchFamily="2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5921254" y="8541396"/>
            <a:ext cx="3599376" cy="1046440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algn="ctr"/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Historical and Cultural Tourism</a:t>
            </a:r>
            <a:endParaRPr lang="ru-RU" sz="2800" dirty="0">
              <a:latin typeface="Sitka Banner" panose="02000505000000020004" pitchFamily="2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420277" y="8738153"/>
            <a:ext cx="3074399" cy="615554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pPr marL="895171" lvl="1" indent="-399970" algn="ctr">
              <a:tabLst>
                <a:tab pos="349180" algn="l"/>
              </a:tabLst>
            </a:pPr>
            <a:r>
              <a:rPr lang="en-US" sz="2800" dirty="0">
                <a:latin typeface="Sitka Banner" panose="02000505000000020004" pitchFamily="2" charset="0"/>
                <a:cs typeface="Segoe UI Semilight" panose="020B0402040204020203" pitchFamily="34" charset="0"/>
              </a:rPr>
              <a:t>Medical tourism</a:t>
            </a:r>
          </a:p>
        </p:txBody>
      </p:sp>
      <p:cxnSp>
        <p:nvCxnSpPr>
          <p:cNvPr id="41" name="Прямая соединительная линия 40"/>
          <p:cNvCxnSpPr/>
          <p:nvPr/>
        </p:nvCxnSpPr>
        <p:spPr>
          <a:xfrm flipV="1">
            <a:off x="8589313" y="8354816"/>
            <a:ext cx="14468231" cy="3928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 flipH="1" flipV="1">
            <a:off x="12215630" y="8438736"/>
            <a:ext cx="0" cy="525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flipH="1" flipV="1">
            <a:off x="15776029" y="8419092"/>
            <a:ext cx="0" cy="525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 flipH="1" flipV="1">
            <a:off x="19379690" y="8419092"/>
            <a:ext cx="0" cy="525600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5" r="17156"/>
          <a:stretch/>
        </p:blipFill>
        <p:spPr>
          <a:xfrm>
            <a:off x="12448037" y="9846050"/>
            <a:ext cx="3176033" cy="35608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56" t="9349" r="3266"/>
          <a:stretch/>
        </p:blipFill>
        <p:spPr>
          <a:xfrm>
            <a:off x="15997821" y="9836729"/>
            <a:ext cx="3210864" cy="357012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14640"/>
          <a:stretch/>
        </p:blipFill>
        <p:spPr>
          <a:xfrm>
            <a:off x="19840518" y="9807659"/>
            <a:ext cx="3217026" cy="3628258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4" name="Прямая соединительная линия 23"/>
          <p:cNvCxnSpPr/>
          <p:nvPr/>
        </p:nvCxnSpPr>
        <p:spPr>
          <a:xfrm flipV="1">
            <a:off x="11603490" y="1575812"/>
            <a:ext cx="4678781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154616" y="5495818"/>
            <a:ext cx="1744634" cy="754016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</a:t>
            </a:r>
            <a:r>
              <a:rPr lang="ru-RU" dirty="0" smtClean="0">
                <a:solidFill>
                  <a:schemeClr val="bg1"/>
                </a:solidFill>
              </a:rPr>
              <a:t>2016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4" r="37015"/>
          <a:stretch/>
        </p:blipFill>
        <p:spPr bwMode="auto">
          <a:xfrm>
            <a:off x="-47404" y="12866"/>
            <a:ext cx="6728449" cy="1370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 flipV="1">
            <a:off x="-47405" y="9554"/>
            <a:ext cx="7241672" cy="13715996"/>
          </a:xfrm>
          <a:prstGeom prst="rect">
            <a:avLst/>
          </a:prstGeom>
          <a:gradFill flip="none" rotWithShape="1">
            <a:gsLst>
              <a:gs pos="22000">
                <a:srgbClr val="EBF2F2">
                  <a:lumMod val="0"/>
                  <a:lumOff val="100000"/>
                </a:srgbClr>
              </a:gs>
              <a:gs pos="78000">
                <a:schemeClr val="accent6">
                  <a:alpha val="29000"/>
                  <a:lumMod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89778" l="5363" r="962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97" y="1708150"/>
            <a:ext cx="3896879" cy="2766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" name="Группа 24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27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TOURISM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7590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7951083" y="4191345"/>
            <a:ext cx="16221059" cy="455509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marL="914217" indent="-914217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Extraction and processing of natural stone</a:t>
            </a:r>
          </a:p>
          <a:p>
            <a:pPr marL="914217" indent="-914217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Cement Production</a:t>
            </a:r>
          </a:p>
          <a:p>
            <a:pPr marL="914217" indent="-914217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Production of marble</a:t>
            </a:r>
            <a:r>
              <a:rPr lang="ru-RU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 </a:t>
            </a: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tiles</a:t>
            </a:r>
            <a:endParaRPr lang="ru-RU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  <a:p>
            <a:pPr marL="914217" indent="-914217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5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tka Banner" panose="02000505000000020004" pitchFamily="2" charset="0"/>
                <a:cs typeface="Segoe UI Semilight" panose="020B0402040204020203" pitchFamily="34" charset="0"/>
              </a:rPr>
              <a:t>Production of basalt fiber</a:t>
            </a:r>
            <a:endParaRPr lang="ru-RU" sz="5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7203606" y="3"/>
            <a:ext cx="0" cy="13715998"/>
          </a:xfrm>
          <a:prstGeom prst="line">
            <a:avLst/>
          </a:prstGeom>
          <a:ln w="25400">
            <a:solidFill>
              <a:srgbClr val="2B2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0" r="50211"/>
          <a:stretch/>
        </p:blipFill>
        <p:spPr bwMode="auto">
          <a:xfrm>
            <a:off x="0" y="5951"/>
            <a:ext cx="7198125" cy="1371617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10" name="Прямая соединительная линия 14"/>
          <p:cNvCxnSpPr/>
          <p:nvPr/>
        </p:nvCxnSpPr>
        <p:spPr>
          <a:xfrm>
            <a:off x="9203203" y="2108828"/>
            <a:ext cx="1060427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 flipV="1">
            <a:off x="25394" y="6132"/>
            <a:ext cx="7241672" cy="13715996"/>
          </a:xfrm>
          <a:prstGeom prst="rect">
            <a:avLst/>
          </a:prstGeom>
          <a:gradFill flip="none" rotWithShape="1">
            <a:gsLst>
              <a:gs pos="22000">
                <a:srgbClr val="EBF2F2">
                  <a:lumMod val="0"/>
                  <a:lumOff val="100000"/>
                </a:srgbClr>
              </a:gs>
              <a:gs pos="78000">
                <a:schemeClr val="accent6">
                  <a:alpha val="29000"/>
                  <a:lumMod val="1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063" y="9768522"/>
            <a:ext cx="3656648" cy="36576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083" y="9839686"/>
            <a:ext cx="3656648" cy="36576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7042" y="9808974"/>
            <a:ext cx="3656648" cy="36576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Группа 12"/>
          <p:cNvGrpSpPr/>
          <p:nvPr/>
        </p:nvGrpSpPr>
        <p:grpSpPr>
          <a:xfrm>
            <a:off x="-37068" y="-31531"/>
            <a:ext cx="24414718" cy="1085851"/>
            <a:chOff x="-37068" y="-1"/>
            <a:chExt cx="24414717" cy="1085851"/>
          </a:xfrm>
        </p:grpSpPr>
        <p:sp>
          <p:nvSpPr>
            <p:cNvPr id="15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CONSTRUCTION MATERIALS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9775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Chart 2"/>
          <p:cNvGraphicFramePr>
            <a:graphicFrameLocks/>
          </p:cNvGraphicFramePr>
          <p:nvPr/>
        </p:nvGraphicFramePr>
        <p:xfrm>
          <a:off x="14220296" y="2990850"/>
          <a:ext cx="14677377" cy="11395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Диаграмма" r:id="rId4" imgW="7346317" imgH="5700254" progId="Excel.Chart.8">
                  <p:embed/>
                </p:oleObj>
              </mc:Choice>
              <mc:Fallback>
                <p:oleObj name="Диаграмма" r:id="rId4" imgW="7346317" imgH="570025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20296" y="2990850"/>
                        <a:ext cx="14677377" cy="113950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06322" y="7289801"/>
            <a:ext cx="6345171" cy="2511426"/>
          </a:xfrm>
          <a:prstGeom prst="rect">
            <a:avLst/>
          </a:prstGeom>
        </p:spPr>
        <p:txBody>
          <a:bodyPr lIns="182843" tIns="91422" rIns="182843" bIns="91422">
            <a:spAutoFit/>
          </a:bodyPr>
          <a:lstStyle/>
          <a:p>
            <a:pPr algn="ctr">
              <a:lnSpc>
                <a:spcPct val="90000"/>
              </a:lnSpc>
              <a:spcBef>
                <a:spcPts val="2000"/>
              </a:spcBef>
              <a:defRPr/>
            </a:pPr>
            <a:r>
              <a:rPr lang="en-US" sz="5600" dirty="0">
                <a:solidFill>
                  <a:schemeClr val="accent2">
                    <a:lumMod val="75000"/>
                  </a:schemeClr>
                </a:solidFill>
              </a:rPr>
              <a:t>international companies in Tajikistan</a:t>
            </a:r>
          </a:p>
        </p:txBody>
      </p:sp>
      <p:pic>
        <p:nvPicPr>
          <p:cNvPr id="19460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534" y="2228851"/>
            <a:ext cx="53960" cy="989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128" y="3498850"/>
            <a:ext cx="3688389" cy="3673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078" y="2978151"/>
            <a:ext cx="15928001" cy="839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075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8"/>
          <p:cNvSpPr/>
          <p:nvPr/>
        </p:nvSpPr>
        <p:spPr>
          <a:xfrm>
            <a:off x="7864038" y="2865933"/>
            <a:ext cx="7371994" cy="10649070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In the list of Top 10 reformers in the World Bank's Doing Business ranking for 2010, 2011, 2015,</a:t>
            </a:r>
          </a:p>
          <a:p>
            <a:pPr marL="685663" indent="-685663">
              <a:buSzPct val="120000"/>
              <a:buBlip>
                <a:blip r:embed="rId3"/>
              </a:buBlip>
            </a:pPr>
            <a:endParaRPr lang="en-US" sz="4000" dirty="0">
              <a:latin typeface="Sitka Banner" panose="02000505000000020004" pitchFamily="2" charset="0"/>
            </a:endParaRPr>
          </a:p>
          <a:p>
            <a:pPr marL="685663" indent="-685663">
              <a:buSzPct val="120000"/>
              <a:buBlip>
                <a:blip r:embed="rId3"/>
              </a:buBlip>
            </a:pPr>
            <a:endParaRPr lang="en-US" sz="4000" dirty="0">
              <a:latin typeface="Sitka Banner" panose="02000505000000020004" pitchFamily="2" charset="0"/>
            </a:endParaRPr>
          </a:p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The pace of poverty reduction in Tajikistan over the past 15 years is among the top 10 in the world. (from 83% to 31%)</a:t>
            </a:r>
          </a:p>
          <a:p>
            <a:pPr marL="685663" indent="-685663">
              <a:buSzPct val="120000"/>
              <a:buBlip>
                <a:blip r:embed="rId3"/>
              </a:buBlip>
            </a:pPr>
            <a:endParaRPr lang="ru-RU" sz="4000" dirty="0">
              <a:latin typeface="Sitka Banner" panose="02000505000000020004" pitchFamily="2" charset="0"/>
            </a:endParaRPr>
          </a:p>
          <a:p>
            <a:pPr marL="685663" indent="-685663">
              <a:buSzPct val="120000"/>
              <a:buBlip>
                <a:blip r:embed="rId3"/>
              </a:buBlip>
            </a:pPr>
            <a:endParaRPr lang="ru-RU" sz="4000" dirty="0">
              <a:latin typeface="Sitka Banner" panose="02000505000000020004" pitchFamily="2" charset="0"/>
            </a:endParaRPr>
          </a:p>
          <a:p>
            <a:pPr marL="685663" indent="-685663">
              <a:buClr>
                <a:schemeClr val="accent4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4th place among the safest countries in the world in 2015 by the rating of the American Institute of Public Opinion Gallup.</a:t>
            </a:r>
            <a:endParaRPr lang="ru-RU" sz="4000" dirty="0">
              <a:latin typeface="Sitka Banner" panose="02000505000000020004" pitchFamily="2" charset="0"/>
            </a:endParaRPr>
          </a:p>
        </p:txBody>
      </p:sp>
      <p:sp>
        <p:nvSpPr>
          <p:cNvPr id="15" name="Rectangle 8"/>
          <p:cNvSpPr/>
          <p:nvPr/>
        </p:nvSpPr>
        <p:spPr>
          <a:xfrm>
            <a:off x="15661443" y="2842667"/>
            <a:ext cx="7371994" cy="9417962"/>
          </a:xfrm>
          <a:prstGeom prst="rect">
            <a:avLst/>
          </a:prstGeom>
        </p:spPr>
        <p:txBody>
          <a:bodyPr wrap="square" lIns="182843" tIns="91422" rIns="182843" bIns="91422">
            <a:spAutoFit/>
          </a:bodyPr>
          <a:lstStyle/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6th place in the world for the use of "green energy" (99.56% of electricity) according to the World Bank report.</a:t>
            </a:r>
          </a:p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endParaRPr lang="ru-RU" sz="4000" dirty="0">
              <a:latin typeface="Sitka Banner" panose="02000505000000020004" pitchFamily="2" charset="0"/>
            </a:endParaRPr>
          </a:p>
          <a:p>
            <a:pPr marL="571500" indent="-571500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endParaRPr lang="en-US" sz="4000" dirty="0">
              <a:latin typeface="Sitka Banner" panose="02000505000000020004" pitchFamily="2" charset="0"/>
            </a:endParaRPr>
          </a:p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4 place in the ranking of countries with a simplified visa </a:t>
            </a:r>
            <a:r>
              <a:rPr lang="en-US" sz="4000" dirty="0" smtClean="0">
                <a:latin typeface="Sitka Banner" panose="02000505000000020004" pitchFamily="2" charset="0"/>
              </a:rPr>
              <a:t>procedure, </a:t>
            </a:r>
            <a:r>
              <a:rPr lang="en-US" sz="4000" dirty="0">
                <a:latin typeface="Sitka Banner" panose="02000505000000020004" pitchFamily="2" charset="0"/>
              </a:rPr>
              <a:t>according to the British magazine Wanderlust travel.</a:t>
            </a:r>
          </a:p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endParaRPr lang="en-US" sz="4000" dirty="0">
              <a:latin typeface="Sitka Banner" panose="02000505000000020004" pitchFamily="2" charset="0"/>
            </a:endParaRPr>
          </a:p>
          <a:p>
            <a:pPr marL="685663" indent="-685663">
              <a:buClr>
                <a:srgbClr val="92D050"/>
              </a:buClr>
              <a:buSzPct val="120000"/>
              <a:buFont typeface="Wingdings" pitchFamily="2" charset="2"/>
              <a:buChar char="þ"/>
            </a:pPr>
            <a:r>
              <a:rPr lang="en-US" sz="4000" dirty="0">
                <a:latin typeface="Sitka Banner" panose="02000505000000020004" pitchFamily="2" charset="0"/>
              </a:rPr>
              <a:t>In the list of Top 10 most attractive tourist destinations in 2014 ("Globe Spots").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8000"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16" t="371" r="36966"/>
          <a:stretch/>
        </p:blipFill>
        <p:spPr>
          <a:xfrm>
            <a:off x="0" y="-1"/>
            <a:ext cx="7198125" cy="13716002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7203606" y="3"/>
            <a:ext cx="0" cy="13715998"/>
          </a:xfrm>
          <a:prstGeom prst="line">
            <a:avLst/>
          </a:prstGeom>
          <a:ln w="25400">
            <a:solidFill>
              <a:srgbClr val="2B26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7629109" y="2200632"/>
            <a:ext cx="1547596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Группа 7"/>
          <p:cNvGrpSpPr/>
          <p:nvPr/>
        </p:nvGrpSpPr>
        <p:grpSpPr>
          <a:xfrm>
            <a:off x="-37068" y="-31531"/>
            <a:ext cx="24414718" cy="1085851"/>
            <a:chOff x="-37068" y="-1"/>
            <a:chExt cx="24414717" cy="1085851"/>
          </a:xfrm>
        </p:grpSpPr>
        <p:sp>
          <p:nvSpPr>
            <p:cNvPr id="9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TAJIKISTAN IN TE WORLD RATINGS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13" name="Picture 18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8598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068186" y="2511990"/>
            <a:ext cx="16279493" cy="4064380"/>
          </a:xfrm>
        </p:spPr>
        <p:txBody>
          <a:bodyPr/>
          <a:lstStyle/>
          <a:p>
            <a:pPr algn="ctr"/>
            <a:r>
              <a:rPr lang="en-US" sz="6000" b="0" dirty="0">
                <a:solidFill>
                  <a:schemeClr val="tx1"/>
                </a:solidFill>
                <a:latin typeface="Sitka Heading" panose="02000505000000020004" pitchFamily="2" charset="0"/>
                <a:cs typeface="Segoe UI" panose="020B0502040204020203" pitchFamily="34" charset="0"/>
              </a:rPr>
              <a:t>STATE COMMITTEE ON INVESTMENT AND STATE PROPERTY MANAGEMENT OF THE REPUBLIC OF TAJIKISTAN</a:t>
            </a:r>
          </a:p>
        </p:txBody>
      </p:sp>
      <p:sp>
        <p:nvSpPr>
          <p:cNvPr id="20" name="Freeform 11"/>
          <p:cNvSpPr/>
          <p:nvPr/>
        </p:nvSpPr>
        <p:spPr>
          <a:xfrm>
            <a:off x="16805973" y="7314313"/>
            <a:ext cx="6182556" cy="2620142"/>
          </a:xfrm>
          <a:custGeom>
            <a:avLst/>
            <a:gdLst>
              <a:gd name="connsiteX0" fmla="*/ 0 w 1538354"/>
              <a:gd name="connsiteY0" fmla="*/ 0 h 982553"/>
              <a:gd name="connsiteX1" fmla="*/ 1538354 w 1538354"/>
              <a:gd name="connsiteY1" fmla="*/ 0 h 982553"/>
              <a:gd name="connsiteX2" fmla="*/ 1538354 w 1538354"/>
              <a:gd name="connsiteY2" fmla="*/ 982553 h 982553"/>
              <a:gd name="connsiteX3" fmla="*/ 0 w 1538354"/>
              <a:gd name="connsiteY3" fmla="*/ 982553 h 982553"/>
              <a:gd name="connsiteX4" fmla="*/ 0 w 1538354"/>
              <a:gd name="connsiteY4" fmla="*/ 0 h 9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38354" h="982553">
                <a:moveTo>
                  <a:pt x="0" y="0"/>
                </a:moveTo>
                <a:lnTo>
                  <a:pt x="1538354" y="0"/>
                </a:lnTo>
                <a:lnTo>
                  <a:pt x="1538354" y="982553"/>
                </a:lnTo>
                <a:lnTo>
                  <a:pt x="0" y="9825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2539" anchor="ctr" anchorCtr="0">
            <a:noAutofit/>
          </a:bodyPr>
          <a:lstStyle/>
          <a:p>
            <a:pPr marL="0" lvl="1" defTabSz="1459998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+992 37 221 86 59</a:t>
            </a:r>
          </a:p>
          <a:p>
            <a:pPr marL="0" lvl="1" defTabSz="177285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600" dirty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+992 37 221 57 29</a:t>
            </a:r>
          </a:p>
        </p:txBody>
      </p:sp>
      <p:sp>
        <p:nvSpPr>
          <p:cNvPr id="21" name="Freeform 13"/>
          <p:cNvSpPr/>
          <p:nvPr/>
        </p:nvSpPr>
        <p:spPr>
          <a:xfrm>
            <a:off x="3436884" y="7848509"/>
            <a:ext cx="5498534" cy="1603402"/>
          </a:xfrm>
          <a:custGeom>
            <a:avLst/>
            <a:gdLst>
              <a:gd name="connsiteX0" fmla="*/ 0 w 1473829"/>
              <a:gd name="connsiteY0" fmla="*/ 0 h 982553"/>
              <a:gd name="connsiteX1" fmla="*/ 1473829 w 1473829"/>
              <a:gd name="connsiteY1" fmla="*/ 0 h 982553"/>
              <a:gd name="connsiteX2" fmla="*/ 1473829 w 1473829"/>
              <a:gd name="connsiteY2" fmla="*/ 982553 h 982553"/>
              <a:gd name="connsiteX3" fmla="*/ 0 w 1473829"/>
              <a:gd name="connsiteY3" fmla="*/ 982553 h 982553"/>
              <a:gd name="connsiteX4" fmla="*/ 0 w 1473829"/>
              <a:gd name="connsiteY4" fmla="*/ 0 h 9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829" h="982553">
                <a:moveTo>
                  <a:pt x="0" y="0"/>
                </a:moveTo>
                <a:lnTo>
                  <a:pt x="1473829" y="0"/>
                </a:lnTo>
                <a:lnTo>
                  <a:pt x="1473829" y="982553"/>
                </a:lnTo>
                <a:lnTo>
                  <a:pt x="0" y="9825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2539" anchor="ctr" anchorCtr="0">
            <a:noAutofit/>
          </a:bodyPr>
          <a:lstStyle/>
          <a:p>
            <a:pPr marL="0" lvl="1" defTabSz="177285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4400" dirty="0" smtClean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  <a:hlinkClick r:id="rId2"/>
              </a:rPr>
              <a:t>info@investcom.tj</a:t>
            </a:r>
            <a:endParaRPr lang="en-US" sz="44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2" name="Freeform 15"/>
          <p:cNvSpPr/>
          <p:nvPr/>
        </p:nvSpPr>
        <p:spPr>
          <a:xfrm>
            <a:off x="10295313" y="7331855"/>
            <a:ext cx="5387768" cy="2620142"/>
          </a:xfrm>
          <a:custGeom>
            <a:avLst/>
            <a:gdLst>
              <a:gd name="connsiteX0" fmla="*/ 0 w 1473829"/>
              <a:gd name="connsiteY0" fmla="*/ 0 h 982553"/>
              <a:gd name="connsiteX1" fmla="*/ 1473829 w 1473829"/>
              <a:gd name="connsiteY1" fmla="*/ 0 h 982553"/>
              <a:gd name="connsiteX2" fmla="*/ 1473829 w 1473829"/>
              <a:gd name="connsiteY2" fmla="*/ 982553 h 982553"/>
              <a:gd name="connsiteX3" fmla="*/ 0 w 1473829"/>
              <a:gd name="connsiteY3" fmla="*/ 982553 h 982553"/>
              <a:gd name="connsiteX4" fmla="*/ 0 w 1473829"/>
              <a:gd name="connsiteY4" fmla="*/ 0 h 982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73829" h="982553">
                <a:moveTo>
                  <a:pt x="0" y="0"/>
                </a:moveTo>
                <a:lnTo>
                  <a:pt x="1473829" y="0"/>
                </a:lnTo>
                <a:lnTo>
                  <a:pt x="1473829" y="982553"/>
                </a:lnTo>
                <a:lnTo>
                  <a:pt x="0" y="98255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2539" anchor="ctr" anchorCtr="0">
            <a:noAutofit/>
          </a:bodyPr>
          <a:lstStyle/>
          <a:p>
            <a:pPr marL="0" lvl="1" defTabSz="1772853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en-US" sz="5600" dirty="0" smtClean="0">
                <a:solidFill>
                  <a:schemeClr val="tx1"/>
                </a:solidFill>
                <a:latin typeface="Sitka Banner" panose="02000505000000020004" pitchFamily="2" charset="0"/>
                <a:cs typeface="Segoe UI Semilight" panose="020B0402040204020203" pitchFamily="34" charset="0"/>
              </a:rPr>
              <a:t>www.investcom.tj</a:t>
            </a:r>
            <a:endParaRPr lang="en-US" sz="5600" dirty="0">
              <a:solidFill>
                <a:schemeClr val="tx1"/>
              </a:solidFill>
              <a:latin typeface="Sitka Banner" panose="02000505000000020004" pitchFamily="2" charset="0"/>
              <a:cs typeface="Segoe UI Semilight" panose="020B0402040204020203" pitchFamily="34" charset="0"/>
            </a:endParaRPr>
          </a:p>
        </p:txBody>
      </p:sp>
      <p:sp>
        <p:nvSpPr>
          <p:cNvPr id="23" name="Shape 478"/>
          <p:cNvSpPr/>
          <p:nvPr/>
        </p:nvSpPr>
        <p:spPr>
          <a:xfrm>
            <a:off x="9267352" y="8135306"/>
            <a:ext cx="1027960" cy="1013236"/>
          </a:xfrm>
          <a:custGeom>
            <a:avLst/>
            <a:gdLst/>
            <a:ahLst/>
            <a:cxnLst/>
            <a:rect l="0" t="0" r="0" b="0"/>
            <a:pathLst>
              <a:path w="18758" h="18757" extrusionOk="0">
                <a:moveTo>
                  <a:pt x="10039" y="2467"/>
                </a:moveTo>
                <a:lnTo>
                  <a:pt x="10380" y="2491"/>
                </a:lnTo>
                <a:lnTo>
                  <a:pt x="10674" y="2516"/>
                </a:lnTo>
                <a:lnTo>
                  <a:pt x="10869" y="2540"/>
                </a:lnTo>
                <a:lnTo>
                  <a:pt x="10967" y="2564"/>
                </a:lnTo>
                <a:lnTo>
                  <a:pt x="10991" y="2589"/>
                </a:lnTo>
                <a:lnTo>
                  <a:pt x="10967" y="2638"/>
                </a:lnTo>
                <a:lnTo>
                  <a:pt x="10893" y="2784"/>
                </a:lnTo>
                <a:lnTo>
                  <a:pt x="10771" y="2955"/>
                </a:lnTo>
                <a:lnTo>
                  <a:pt x="10600" y="3151"/>
                </a:lnTo>
                <a:lnTo>
                  <a:pt x="10405" y="3322"/>
                </a:lnTo>
                <a:lnTo>
                  <a:pt x="10209" y="3468"/>
                </a:lnTo>
                <a:lnTo>
                  <a:pt x="10039" y="3590"/>
                </a:lnTo>
                <a:lnTo>
                  <a:pt x="9941" y="3615"/>
                </a:lnTo>
                <a:lnTo>
                  <a:pt x="9843" y="3639"/>
                </a:lnTo>
                <a:lnTo>
                  <a:pt x="9745" y="3663"/>
                </a:lnTo>
                <a:lnTo>
                  <a:pt x="9648" y="3737"/>
                </a:lnTo>
                <a:lnTo>
                  <a:pt x="9550" y="3810"/>
                </a:lnTo>
                <a:lnTo>
                  <a:pt x="9452" y="3883"/>
                </a:lnTo>
                <a:lnTo>
                  <a:pt x="9355" y="3957"/>
                </a:lnTo>
                <a:lnTo>
                  <a:pt x="9257" y="3981"/>
                </a:lnTo>
                <a:lnTo>
                  <a:pt x="9159" y="4005"/>
                </a:lnTo>
                <a:lnTo>
                  <a:pt x="9086" y="4005"/>
                </a:lnTo>
                <a:lnTo>
                  <a:pt x="8988" y="4054"/>
                </a:lnTo>
                <a:lnTo>
                  <a:pt x="8866" y="4128"/>
                </a:lnTo>
                <a:lnTo>
                  <a:pt x="8793" y="4201"/>
                </a:lnTo>
                <a:lnTo>
                  <a:pt x="8695" y="4274"/>
                </a:lnTo>
                <a:lnTo>
                  <a:pt x="8598" y="4323"/>
                </a:lnTo>
                <a:lnTo>
                  <a:pt x="8500" y="4372"/>
                </a:lnTo>
                <a:lnTo>
                  <a:pt x="8304" y="4372"/>
                </a:lnTo>
                <a:lnTo>
                  <a:pt x="8207" y="4323"/>
                </a:lnTo>
                <a:lnTo>
                  <a:pt x="8109" y="4274"/>
                </a:lnTo>
                <a:lnTo>
                  <a:pt x="8036" y="4201"/>
                </a:lnTo>
                <a:lnTo>
                  <a:pt x="7963" y="4103"/>
                </a:lnTo>
                <a:lnTo>
                  <a:pt x="7938" y="4005"/>
                </a:lnTo>
                <a:lnTo>
                  <a:pt x="7963" y="3908"/>
                </a:lnTo>
                <a:lnTo>
                  <a:pt x="8036" y="3810"/>
                </a:lnTo>
                <a:lnTo>
                  <a:pt x="8109" y="3712"/>
                </a:lnTo>
                <a:lnTo>
                  <a:pt x="8158" y="3615"/>
                </a:lnTo>
                <a:lnTo>
                  <a:pt x="8207" y="3517"/>
                </a:lnTo>
                <a:lnTo>
                  <a:pt x="8207" y="3419"/>
                </a:lnTo>
                <a:lnTo>
                  <a:pt x="8182" y="3273"/>
                </a:lnTo>
                <a:lnTo>
                  <a:pt x="8158" y="3199"/>
                </a:lnTo>
                <a:lnTo>
                  <a:pt x="8109" y="3151"/>
                </a:lnTo>
                <a:lnTo>
                  <a:pt x="8060" y="3102"/>
                </a:lnTo>
                <a:lnTo>
                  <a:pt x="7987" y="3077"/>
                </a:lnTo>
                <a:lnTo>
                  <a:pt x="7840" y="3053"/>
                </a:lnTo>
                <a:lnTo>
                  <a:pt x="7669" y="3028"/>
                </a:lnTo>
                <a:lnTo>
                  <a:pt x="7596" y="2980"/>
                </a:lnTo>
                <a:lnTo>
                  <a:pt x="7547" y="2955"/>
                </a:lnTo>
                <a:lnTo>
                  <a:pt x="7523" y="2906"/>
                </a:lnTo>
                <a:lnTo>
                  <a:pt x="7547" y="2833"/>
                </a:lnTo>
                <a:lnTo>
                  <a:pt x="7572" y="2760"/>
                </a:lnTo>
                <a:lnTo>
                  <a:pt x="7645" y="2662"/>
                </a:lnTo>
                <a:lnTo>
                  <a:pt x="7694" y="2638"/>
                </a:lnTo>
                <a:lnTo>
                  <a:pt x="7792" y="2589"/>
                </a:lnTo>
                <a:lnTo>
                  <a:pt x="8036" y="2540"/>
                </a:lnTo>
                <a:lnTo>
                  <a:pt x="8329" y="2491"/>
                </a:lnTo>
                <a:lnTo>
                  <a:pt x="8671" y="2467"/>
                </a:lnTo>
                <a:close/>
                <a:moveTo>
                  <a:pt x="11455" y="4763"/>
                </a:moveTo>
                <a:lnTo>
                  <a:pt x="11528" y="4787"/>
                </a:lnTo>
                <a:lnTo>
                  <a:pt x="11577" y="4811"/>
                </a:lnTo>
                <a:lnTo>
                  <a:pt x="11626" y="4885"/>
                </a:lnTo>
                <a:lnTo>
                  <a:pt x="11650" y="4958"/>
                </a:lnTo>
                <a:lnTo>
                  <a:pt x="11626" y="5031"/>
                </a:lnTo>
                <a:lnTo>
                  <a:pt x="11577" y="5153"/>
                </a:lnTo>
                <a:lnTo>
                  <a:pt x="11528" y="5251"/>
                </a:lnTo>
                <a:lnTo>
                  <a:pt x="11455" y="5324"/>
                </a:lnTo>
                <a:lnTo>
                  <a:pt x="11357" y="5398"/>
                </a:lnTo>
                <a:lnTo>
                  <a:pt x="11260" y="5471"/>
                </a:lnTo>
                <a:lnTo>
                  <a:pt x="11162" y="5520"/>
                </a:lnTo>
                <a:lnTo>
                  <a:pt x="10991" y="5520"/>
                </a:lnTo>
                <a:lnTo>
                  <a:pt x="10942" y="5471"/>
                </a:lnTo>
                <a:lnTo>
                  <a:pt x="10893" y="5398"/>
                </a:lnTo>
                <a:lnTo>
                  <a:pt x="10869" y="5324"/>
                </a:lnTo>
                <a:lnTo>
                  <a:pt x="10893" y="5251"/>
                </a:lnTo>
                <a:lnTo>
                  <a:pt x="10942" y="5153"/>
                </a:lnTo>
                <a:lnTo>
                  <a:pt x="10991" y="5031"/>
                </a:lnTo>
                <a:lnTo>
                  <a:pt x="11064" y="4958"/>
                </a:lnTo>
                <a:lnTo>
                  <a:pt x="11162" y="4885"/>
                </a:lnTo>
                <a:lnTo>
                  <a:pt x="11260" y="4811"/>
                </a:lnTo>
                <a:lnTo>
                  <a:pt x="11357" y="4787"/>
                </a:lnTo>
                <a:lnTo>
                  <a:pt x="11455" y="4763"/>
                </a:lnTo>
                <a:close/>
                <a:moveTo>
                  <a:pt x="16437" y="12260"/>
                </a:moveTo>
                <a:lnTo>
                  <a:pt x="16511" y="12285"/>
                </a:lnTo>
                <a:lnTo>
                  <a:pt x="16535" y="12334"/>
                </a:lnTo>
                <a:lnTo>
                  <a:pt x="16559" y="12407"/>
                </a:lnTo>
                <a:lnTo>
                  <a:pt x="16584" y="12578"/>
                </a:lnTo>
                <a:lnTo>
                  <a:pt x="16584" y="12651"/>
                </a:lnTo>
                <a:lnTo>
                  <a:pt x="16535" y="12749"/>
                </a:lnTo>
                <a:lnTo>
                  <a:pt x="16486" y="12871"/>
                </a:lnTo>
                <a:lnTo>
                  <a:pt x="16413" y="12944"/>
                </a:lnTo>
                <a:lnTo>
                  <a:pt x="16340" y="13042"/>
                </a:lnTo>
                <a:lnTo>
                  <a:pt x="16266" y="13140"/>
                </a:lnTo>
                <a:lnTo>
                  <a:pt x="16218" y="13237"/>
                </a:lnTo>
                <a:lnTo>
                  <a:pt x="16218" y="13335"/>
                </a:lnTo>
                <a:lnTo>
                  <a:pt x="16193" y="13482"/>
                </a:lnTo>
                <a:lnTo>
                  <a:pt x="16144" y="13555"/>
                </a:lnTo>
                <a:lnTo>
                  <a:pt x="16120" y="13628"/>
                </a:lnTo>
                <a:lnTo>
                  <a:pt x="16071" y="13653"/>
                </a:lnTo>
                <a:lnTo>
                  <a:pt x="15973" y="13653"/>
                </a:lnTo>
                <a:lnTo>
                  <a:pt x="15924" y="13628"/>
                </a:lnTo>
                <a:lnTo>
                  <a:pt x="15900" y="13555"/>
                </a:lnTo>
                <a:lnTo>
                  <a:pt x="15851" y="13433"/>
                </a:lnTo>
                <a:lnTo>
                  <a:pt x="15851" y="13286"/>
                </a:lnTo>
                <a:lnTo>
                  <a:pt x="15827" y="13140"/>
                </a:lnTo>
                <a:lnTo>
                  <a:pt x="15851" y="12969"/>
                </a:lnTo>
                <a:lnTo>
                  <a:pt x="15924" y="12798"/>
                </a:lnTo>
                <a:lnTo>
                  <a:pt x="15998" y="12627"/>
                </a:lnTo>
                <a:lnTo>
                  <a:pt x="16120" y="12480"/>
                </a:lnTo>
                <a:lnTo>
                  <a:pt x="16242" y="12383"/>
                </a:lnTo>
                <a:lnTo>
                  <a:pt x="16340" y="12309"/>
                </a:lnTo>
                <a:lnTo>
                  <a:pt x="16437" y="12260"/>
                </a:lnTo>
                <a:close/>
                <a:moveTo>
                  <a:pt x="13922" y="3615"/>
                </a:moveTo>
                <a:lnTo>
                  <a:pt x="14239" y="3639"/>
                </a:lnTo>
                <a:lnTo>
                  <a:pt x="14483" y="3639"/>
                </a:lnTo>
                <a:lnTo>
                  <a:pt x="14679" y="3688"/>
                </a:lnTo>
                <a:lnTo>
                  <a:pt x="14777" y="3712"/>
                </a:lnTo>
                <a:lnTo>
                  <a:pt x="14825" y="3737"/>
                </a:lnTo>
                <a:lnTo>
                  <a:pt x="14874" y="3761"/>
                </a:lnTo>
                <a:lnTo>
                  <a:pt x="14923" y="3737"/>
                </a:lnTo>
                <a:lnTo>
                  <a:pt x="14972" y="3712"/>
                </a:lnTo>
                <a:lnTo>
                  <a:pt x="15045" y="3688"/>
                </a:lnTo>
                <a:lnTo>
                  <a:pt x="15143" y="3663"/>
                </a:lnTo>
                <a:lnTo>
                  <a:pt x="15485" y="3639"/>
                </a:lnTo>
                <a:lnTo>
                  <a:pt x="15900" y="4103"/>
                </a:lnTo>
                <a:lnTo>
                  <a:pt x="16291" y="4616"/>
                </a:lnTo>
                <a:lnTo>
                  <a:pt x="16633" y="5153"/>
                </a:lnTo>
                <a:lnTo>
                  <a:pt x="16926" y="5715"/>
                </a:lnTo>
                <a:lnTo>
                  <a:pt x="17194" y="6301"/>
                </a:lnTo>
                <a:lnTo>
                  <a:pt x="17390" y="6912"/>
                </a:lnTo>
                <a:lnTo>
                  <a:pt x="17561" y="7547"/>
                </a:lnTo>
                <a:lnTo>
                  <a:pt x="17683" y="8182"/>
                </a:lnTo>
                <a:lnTo>
                  <a:pt x="17414" y="8157"/>
                </a:lnTo>
                <a:lnTo>
                  <a:pt x="17317" y="8133"/>
                </a:lnTo>
                <a:lnTo>
                  <a:pt x="17268" y="8084"/>
                </a:lnTo>
                <a:lnTo>
                  <a:pt x="17219" y="8060"/>
                </a:lnTo>
                <a:lnTo>
                  <a:pt x="17146" y="8035"/>
                </a:lnTo>
                <a:lnTo>
                  <a:pt x="16975" y="8011"/>
                </a:lnTo>
                <a:lnTo>
                  <a:pt x="16877" y="7986"/>
                </a:lnTo>
                <a:lnTo>
                  <a:pt x="16779" y="7938"/>
                </a:lnTo>
                <a:lnTo>
                  <a:pt x="16682" y="7889"/>
                </a:lnTo>
                <a:lnTo>
                  <a:pt x="16584" y="7815"/>
                </a:lnTo>
                <a:lnTo>
                  <a:pt x="16511" y="7742"/>
                </a:lnTo>
                <a:lnTo>
                  <a:pt x="16437" y="7693"/>
                </a:lnTo>
                <a:lnTo>
                  <a:pt x="16364" y="7693"/>
                </a:lnTo>
                <a:lnTo>
                  <a:pt x="16315" y="7718"/>
                </a:lnTo>
                <a:lnTo>
                  <a:pt x="16291" y="7767"/>
                </a:lnTo>
                <a:lnTo>
                  <a:pt x="16291" y="7840"/>
                </a:lnTo>
                <a:lnTo>
                  <a:pt x="16340" y="7913"/>
                </a:lnTo>
                <a:lnTo>
                  <a:pt x="16413" y="8011"/>
                </a:lnTo>
                <a:lnTo>
                  <a:pt x="16486" y="8084"/>
                </a:lnTo>
                <a:lnTo>
                  <a:pt x="16584" y="8133"/>
                </a:lnTo>
                <a:lnTo>
                  <a:pt x="16706" y="8182"/>
                </a:lnTo>
                <a:lnTo>
                  <a:pt x="16779" y="8182"/>
                </a:lnTo>
                <a:lnTo>
                  <a:pt x="16877" y="8206"/>
                </a:lnTo>
                <a:lnTo>
                  <a:pt x="16975" y="8255"/>
                </a:lnTo>
                <a:lnTo>
                  <a:pt x="17072" y="8304"/>
                </a:lnTo>
                <a:lnTo>
                  <a:pt x="17170" y="8377"/>
                </a:lnTo>
                <a:lnTo>
                  <a:pt x="17194" y="8426"/>
                </a:lnTo>
                <a:lnTo>
                  <a:pt x="17219" y="8475"/>
                </a:lnTo>
                <a:lnTo>
                  <a:pt x="17194" y="8621"/>
                </a:lnTo>
                <a:lnTo>
                  <a:pt x="17097" y="8792"/>
                </a:lnTo>
                <a:lnTo>
                  <a:pt x="16975" y="8963"/>
                </a:lnTo>
                <a:lnTo>
                  <a:pt x="16804" y="9110"/>
                </a:lnTo>
                <a:lnTo>
                  <a:pt x="16657" y="9232"/>
                </a:lnTo>
                <a:lnTo>
                  <a:pt x="16511" y="9305"/>
                </a:lnTo>
                <a:lnTo>
                  <a:pt x="16413" y="9330"/>
                </a:lnTo>
                <a:lnTo>
                  <a:pt x="16242" y="9354"/>
                </a:lnTo>
                <a:lnTo>
                  <a:pt x="16169" y="9378"/>
                </a:lnTo>
                <a:lnTo>
                  <a:pt x="16120" y="9427"/>
                </a:lnTo>
                <a:lnTo>
                  <a:pt x="16071" y="9452"/>
                </a:lnTo>
                <a:lnTo>
                  <a:pt x="16022" y="9476"/>
                </a:lnTo>
                <a:lnTo>
                  <a:pt x="15973" y="9452"/>
                </a:lnTo>
                <a:lnTo>
                  <a:pt x="15924" y="9427"/>
                </a:lnTo>
                <a:lnTo>
                  <a:pt x="15900" y="9378"/>
                </a:lnTo>
                <a:lnTo>
                  <a:pt x="15851" y="9305"/>
                </a:lnTo>
                <a:lnTo>
                  <a:pt x="15827" y="9134"/>
                </a:lnTo>
                <a:lnTo>
                  <a:pt x="15802" y="9037"/>
                </a:lnTo>
                <a:lnTo>
                  <a:pt x="15729" y="8890"/>
                </a:lnTo>
                <a:lnTo>
                  <a:pt x="15607" y="8743"/>
                </a:lnTo>
                <a:lnTo>
                  <a:pt x="15460" y="8573"/>
                </a:lnTo>
                <a:lnTo>
                  <a:pt x="15314" y="8402"/>
                </a:lnTo>
                <a:lnTo>
                  <a:pt x="15192" y="8255"/>
                </a:lnTo>
                <a:lnTo>
                  <a:pt x="15094" y="8108"/>
                </a:lnTo>
                <a:lnTo>
                  <a:pt x="15070" y="8011"/>
                </a:lnTo>
                <a:lnTo>
                  <a:pt x="15070" y="7938"/>
                </a:lnTo>
                <a:lnTo>
                  <a:pt x="15045" y="7889"/>
                </a:lnTo>
                <a:lnTo>
                  <a:pt x="15021" y="7889"/>
                </a:lnTo>
                <a:lnTo>
                  <a:pt x="14972" y="7913"/>
                </a:lnTo>
                <a:lnTo>
                  <a:pt x="14948" y="7962"/>
                </a:lnTo>
                <a:lnTo>
                  <a:pt x="14899" y="8035"/>
                </a:lnTo>
                <a:lnTo>
                  <a:pt x="14874" y="8182"/>
                </a:lnTo>
                <a:lnTo>
                  <a:pt x="14899" y="8279"/>
                </a:lnTo>
                <a:lnTo>
                  <a:pt x="14972" y="8402"/>
                </a:lnTo>
                <a:lnTo>
                  <a:pt x="15045" y="8548"/>
                </a:lnTo>
                <a:lnTo>
                  <a:pt x="15167" y="8670"/>
                </a:lnTo>
                <a:lnTo>
                  <a:pt x="15265" y="8792"/>
                </a:lnTo>
                <a:lnTo>
                  <a:pt x="15363" y="8914"/>
                </a:lnTo>
                <a:lnTo>
                  <a:pt x="15436" y="9037"/>
                </a:lnTo>
                <a:lnTo>
                  <a:pt x="15460" y="9134"/>
                </a:lnTo>
                <a:lnTo>
                  <a:pt x="15460" y="9232"/>
                </a:lnTo>
                <a:lnTo>
                  <a:pt x="15509" y="9330"/>
                </a:lnTo>
                <a:lnTo>
                  <a:pt x="15558" y="9427"/>
                </a:lnTo>
                <a:lnTo>
                  <a:pt x="15631" y="9525"/>
                </a:lnTo>
                <a:lnTo>
                  <a:pt x="15753" y="9598"/>
                </a:lnTo>
                <a:lnTo>
                  <a:pt x="15900" y="9647"/>
                </a:lnTo>
                <a:lnTo>
                  <a:pt x="16047" y="9696"/>
                </a:lnTo>
                <a:lnTo>
                  <a:pt x="16218" y="9720"/>
                </a:lnTo>
                <a:lnTo>
                  <a:pt x="16364" y="9720"/>
                </a:lnTo>
                <a:lnTo>
                  <a:pt x="16486" y="9769"/>
                </a:lnTo>
                <a:lnTo>
                  <a:pt x="16559" y="9818"/>
                </a:lnTo>
                <a:lnTo>
                  <a:pt x="16584" y="9867"/>
                </a:lnTo>
                <a:lnTo>
                  <a:pt x="16584" y="9916"/>
                </a:lnTo>
                <a:lnTo>
                  <a:pt x="16559" y="10013"/>
                </a:lnTo>
                <a:lnTo>
                  <a:pt x="16437" y="10209"/>
                </a:lnTo>
                <a:lnTo>
                  <a:pt x="16242" y="10429"/>
                </a:lnTo>
                <a:lnTo>
                  <a:pt x="16022" y="10673"/>
                </a:lnTo>
                <a:lnTo>
                  <a:pt x="15802" y="10917"/>
                </a:lnTo>
                <a:lnTo>
                  <a:pt x="15631" y="11186"/>
                </a:lnTo>
                <a:lnTo>
                  <a:pt x="15485" y="11430"/>
                </a:lnTo>
                <a:lnTo>
                  <a:pt x="15460" y="11528"/>
                </a:lnTo>
                <a:lnTo>
                  <a:pt x="15460" y="11625"/>
                </a:lnTo>
                <a:lnTo>
                  <a:pt x="15460" y="11772"/>
                </a:lnTo>
                <a:lnTo>
                  <a:pt x="15485" y="11918"/>
                </a:lnTo>
                <a:lnTo>
                  <a:pt x="15509" y="12016"/>
                </a:lnTo>
                <a:lnTo>
                  <a:pt x="15558" y="12089"/>
                </a:lnTo>
                <a:lnTo>
                  <a:pt x="15583" y="12138"/>
                </a:lnTo>
                <a:lnTo>
                  <a:pt x="15607" y="12212"/>
                </a:lnTo>
                <a:lnTo>
                  <a:pt x="15631" y="12383"/>
                </a:lnTo>
                <a:lnTo>
                  <a:pt x="15607" y="12480"/>
                </a:lnTo>
                <a:lnTo>
                  <a:pt x="15509" y="12651"/>
                </a:lnTo>
                <a:lnTo>
                  <a:pt x="15363" y="12847"/>
                </a:lnTo>
                <a:lnTo>
                  <a:pt x="15167" y="13042"/>
                </a:lnTo>
                <a:lnTo>
                  <a:pt x="14972" y="13237"/>
                </a:lnTo>
                <a:lnTo>
                  <a:pt x="14825" y="13433"/>
                </a:lnTo>
                <a:lnTo>
                  <a:pt x="14728" y="13604"/>
                </a:lnTo>
                <a:lnTo>
                  <a:pt x="14679" y="13701"/>
                </a:lnTo>
                <a:lnTo>
                  <a:pt x="14654" y="13823"/>
                </a:lnTo>
                <a:lnTo>
                  <a:pt x="14581" y="13970"/>
                </a:lnTo>
                <a:lnTo>
                  <a:pt x="14459" y="14117"/>
                </a:lnTo>
                <a:lnTo>
                  <a:pt x="14313" y="14288"/>
                </a:lnTo>
                <a:lnTo>
                  <a:pt x="14142" y="14434"/>
                </a:lnTo>
                <a:lnTo>
                  <a:pt x="13995" y="14556"/>
                </a:lnTo>
                <a:lnTo>
                  <a:pt x="13848" y="14629"/>
                </a:lnTo>
                <a:lnTo>
                  <a:pt x="13726" y="14654"/>
                </a:lnTo>
                <a:lnTo>
                  <a:pt x="13653" y="14654"/>
                </a:lnTo>
                <a:lnTo>
                  <a:pt x="13555" y="14605"/>
                </a:lnTo>
                <a:lnTo>
                  <a:pt x="13458" y="14556"/>
                </a:lnTo>
                <a:lnTo>
                  <a:pt x="13360" y="14483"/>
                </a:lnTo>
                <a:lnTo>
                  <a:pt x="13287" y="14385"/>
                </a:lnTo>
                <a:lnTo>
                  <a:pt x="13213" y="14288"/>
                </a:lnTo>
                <a:lnTo>
                  <a:pt x="13189" y="14190"/>
                </a:lnTo>
                <a:lnTo>
                  <a:pt x="13165" y="14092"/>
                </a:lnTo>
                <a:lnTo>
                  <a:pt x="13140" y="13921"/>
                </a:lnTo>
                <a:lnTo>
                  <a:pt x="13116" y="13848"/>
                </a:lnTo>
                <a:lnTo>
                  <a:pt x="13067" y="13799"/>
                </a:lnTo>
                <a:lnTo>
                  <a:pt x="13043" y="13750"/>
                </a:lnTo>
                <a:lnTo>
                  <a:pt x="12994" y="13677"/>
                </a:lnTo>
                <a:lnTo>
                  <a:pt x="12969" y="13530"/>
                </a:lnTo>
                <a:lnTo>
                  <a:pt x="12945" y="13359"/>
                </a:lnTo>
                <a:lnTo>
                  <a:pt x="12920" y="13286"/>
                </a:lnTo>
                <a:lnTo>
                  <a:pt x="12872" y="13237"/>
                </a:lnTo>
                <a:lnTo>
                  <a:pt x="12847" y="13164"/>
                </a:lnTo>
                <a:lnTo>
                  <a:pt x="12823" y="13066"/>
                </a:lnTo>
                <a:lnTo>
                  <a:pt x="12798" y="12920"/>
                </a:lnTo>
                <a:lnTo>
                  <a:pt x="12774" y="12749"/>
                </a:lnTo>
                <a:lnTo>
                  <a:pt x="12798" y="12602"/>
                </a:lnTo>
                <a:lnTo>
                  <a:pt x="12823" y="12456"/>
                </a:lnTo>
                <a:lnTo>
                  <a:pt x="12847" y="12358"/>
                </a:lnTo>
                <a:lnTo>
                  <a:pt x="12872" y="12285"/>
                </a:lnTo>
                <a:lnTo>
                  <a:pt x="12920" y="12236"/>
                </a:lnTo>
                <a:lnTo>
                  <a:pt x="12945" y="12163"/>
                </a:lnTo>
                <a:lnTo>
                  <a:pt x="12969" y="11992"/>
                </a:lnTo>
                <a:lnTo>
                  <a:pt x="12945" y="11894"/>
                </a:lnTo>
                <a:lnTo>
                  <a:pt x="12896" y="11772"/>
                </a:lnTo>
                <a:lnTo>
                  <a:pt x="12798" y="11650"/>
                </a:lnTo>
                <a:lnTo>
                  <a:pt x="12701" y="11528"/>
                </a:lnTo>
                <a:lnTo>
                  <a:pt x="12578" y="11381"/>
                </a:lnTo>
                <a:lnTo>
                  <a:pt x="12481" y="11210"/>
                </a:lnTo>
                <a:lnTo>
                  <a:pt x="12432" y="11015"/>
                </a:lnTo>
                <a:lnTo>
                  <a:pt x="12408" y="10844"/>
                </a:lnTo>
                <a:lnTo>
                  <a:pt x="12408" y="10697"/>
                </a:lnTo>
                <a:lnTo>
                  <a:pt x="12383" y="10551"/>
                </a:lnTo>
                <a:lnTo>
                  <a:pt x="12334" y="10453"/>
                </a:lnTo>
                <a:lnTo>
                  <a:pt x="12310" y="10380"/>
                </a:lnTo>
                <a:lnTo>
                  <a:pt x="12261" y="10331"/>
                </a:lnTo>
                <a:lnTo>
                  <a:pt x="12188" y="10307"/>
                </a:lnTo>
                <a:lnTo>
                  <a:pt x="12017" y="10282"/>
                </a:lnTo>
                <a:lnTo>
                  <a:pt x="11870" y="10307"/>
                </a:lnTo>
                <a:lnTo>
                  <a:pt x="11797" y="10331"/>
                </a:lnTo>
                <a:lnTo>
                  <a:pt x="11748" y="10380"/>
                </a:lnTo>
                <a:lnTo>
                  <a:pt x="11675" y="10429"/>
                </a:lnTo>
                <a:lnTo>
                  <a:pt x="11553" y="10453"/>
                </a:lnTo>
                <a:lnTo>
                  <a:pt x="11406" y="10478"/>
                </a:lnTo>
                <a:lnTo>
                  <a:pt x="11260" y="10478"/>
                </a:lnTo>
                <a:lnTo>
                  <a:pt x="11089" y="10453"/>
                </a:lnTo>
                <a:lnTo>
                  <a:pt x="10893" y="10355"/>
                </a:lnTo>
                <a:lnTo>
                  <a:pt x="10674" y="10233"/>
                </a:lnTo>
                <a:lnTo>
                  <a:pt x="10503" y="10087"/>
                </a:lnTo>
                <a:lnTo>
                  <a:pt x="10429" y="10013"/>
                </a:lnTo>
                <a:lnTo>
                  <a:pt x="10356" y="9891"/>
                </a:lnTo>
                <a:lnTo>
                  <a:pt x="10234" y="9598"/>
                </a:lnTo>
                <a:lnTo>
                  <a:pt x="10161" y="9281"/>
                </a:lnTo>
                <a:lnTo>
                  <a:pt x="10112" y="8963"/>
                </a:lnTo>
                <a:lnTo>
                  <a:pt x="10136" y="8792"/>
                </a:lnTo>
                <a:lnTo>
                  <a:pt x="10161" y="8621"/>
                </a:lnTo>
                <a:lnTo>
                  <a:pt x="10258" y="8279"/>
                </a:lnTo>
                <a:lnTo>
                  <a:pt x="10332" y="8108"/>
                </a:lnTo>
                <a:lnTo>
                  <a:pt x="10405" y="7962"/>
                </a:lnTo>
                <a:lnTo>
                  <a:pt x="10503" y="7815"/>
                </a:lnTo>
                <a:lnTo>
                  <a:pt x="10600" y="7718"/>
                </a:lnTo>
                <a:lnTo>
                  <a:pt x="10796" y="7522"/>
                </a:lnTo>
                <a:lnTo>
                  <a:pt x="10991" y="7376"/>
                </a:lnTo>
                <a:lnTo>
                  <a:pt x="11162" y="7278"/>
                </a:lnTo>
                <a:lnTo>
                  <a:pt x="11260" y="7229"/>
                </a:lnTo>
                <a:lnTo>
                  <a:pt x="11431" y="7205"/>
                </a:lnTo>
                <a:lnTo>
                  <a:pt x="11504" y="7180"/>
                </a:lnTo>
                <a:lnTo>
                  <a:pt x="11553" y="7132"/>
                </a:lnTo>
                <a:lnTo>
                  <a:pt x="11626" y="7107"/>
                </a:lnTo>
                <a:lnTo>
                  <a:pt x="11724" y="7083"/>
                </a:lnTo>
                <a:lnTo>
                  <a:pt x="11870" y="7058"/>
                </a:lnTo>
                <a:lnTo>
                  <a:pt x="12188" y="7058"/>
                </a:lnTo>
                <a:lnTo>
                  <a:pt x="12359" y="7107"/>
                </a:lnTo>
                <a:lnTo>
                  <a:pt x="12481" y="7156"/>
                </a:lnTo>
                <a:lnTo>
                  <a:pt x="12603" y="7229"/>
                </a:lnTo>
                <a:lnTo>
                  <a:pt x="12676" y="7303"/>
                </a:lnTo>
                <a:lnTo>
                  <a:pt x="12774" y="7376"/>
                </a:lnTo>
                <a:lnTo>
                  <a:pt x="12896" y="7425"/>
                </a:lnTo>
                <a:lnTo>
                  <a:pt x="12969" y="7425"/>
                </a:lnTo>
                <a:lnTo>
                  <a:pt x="13140" y="7449"/>
                </a:lnTo>
                <a:lnTo>
                  <a:pt x="13213" y="7498"/>
                </a:lnTo>
                <a:lnTo>
                  <a:pt x="13262" y="7522"/>
                </a:lnTo>
                <a:lnTo>
                  <a:pt x="13311" y="7547"/>
                </a:lnTo>
                <a:lnTo>
                  <a:pt x="13360" y="7571"/>
                </a:lnTo>
                <a:lnTo>
                  <a:pt x="13409" y="7547"/>
                </a:lnTo>
                <a:lnTo>
                  <a:pt x="13458" y="7522"/>
                </a:lnTo>
                <a:lnTo>
                  <a:pt x="13507" y="7498"/>
                </a:lnTo>
                <a:lnTo>
                  <a:pt x="13580" y="7449"/>
                </a:lnTo>
                <a:lnTo>
                  <a:pt x="13726" y="7425"/>
                </a:lnTo>
                <a:lnTo>
                  <a:pt x="13897" y="7449"/>
                </a:lnTo>
                <a:lnTo>
                  <a:pt x="13971" y="7498"/>
                </a:lnTo>
                <a:lnTo>
                  <a:pt x="14019" y="7522"/>
                </a:lnTo>
                <a:lnTo>
                  <a:pt x="14093" y="7571"/>
                </a:lnTo>
                <a:lnTo>
                  <a:pt x="14190" y="7596"/>
                </a:lnTo>
                <a:lnTo>
                  <a:pt x="14337" y="7620"/>
                </a:lnTo>
                <a:lnTo>
                  <a:pt x="14654" y="7620"/>
                </a:lnTo>
                <a:lnTo>
                  <a:pt x="14801" y="7596"/>
                </a:lnTo>
                <a:lnTo>
                  <a:pt x="14899" y="7571"/>
                </a:lnTo>
                <a:lnTo>
                  <a:pt x="14972" y="7522"/>
                </a:lnTo>
                <a:lnTo>
                  <a:pt x="15021" y="7473"/>
                </a:lnTo>
                <a:lnTo>
                  <a:pt x="15045" y="7400"/>
                </a:lnTo>
                <a:lnTo>
                  <a:pt x="15070" y="7229"/>
                </a:lnTo>
                <a:lnTo>
                  <a:pt x="15070" y="7205"/>
                </a:lnTo>
                <a:lnTo>
                  <a:pt x="15045" y="7156"/>
                </a:lnTo>
                <a:lnTo>
                  <a:pt x="14948" y="7107"/>
                </a:lnTo>
                <a:lnTo>
                  <a:pt x="14825" y="7058"/>
                </a:lnTo>
                <a:lnTo>
                  <a:pt x="14679" y="7058"/>
                </a:lnTo>
                <a:lnTo>
                  <a:pt x="14532" y="7034"/>
                </a:lnTo>
                <a:lnTo>
                  <a:pt x="14361" y="6985"/>
                </a:lnTo>
                <a:lnTo>
                  <a:pt x="14215" y="6936"/>
                </a:lnTo>
                <a:lnTo>
                  <a:pt x="14117" y="6863"/>
                </a:lnTo>
                <a:lnTo>
                  <a:pt x="14019" y="6790"/>
                </a:lnTo>
                <a:lnTo>
                  <a:pt x="13922" y="6716"/>
                </a:lnTo>
                <a:lnTo>
                  <a:pt x="13824" y="6692"/>
                </a:lnTo>
                <a:lnTo>
                  <a:pt x="13726" y="6668"/>
                </a:lnTo>
                <a:lnTo>
                  <a:pt x="13653" y="6643"/>
                </a:lnTo>
                <a:lnTo>
                  <a:pt x="13555" y="6619"/>
                </a:lnTo>
                <a:lnTo>
                  <a:pt x="13458" y="6545"/>
                </a:lnTo>
                <a:lnTo>
                  <a:pt x="13360" y="6472"/>
                </a:lnTo>
                <a:lnTo>
                  <a:pt x="13287" y="6399"/>
                </a:lnTo>
                <a:lnTo>
                  <a:pt x="13189" y="6374"/>
                </a:lnTo>
                <a:lnTo>
                  <a:pt x="13116" y="6350"/>
                </a:lnTo>
                <a:lnTo>
                  <a:pt x="13067" y="6374"/>
                </a:lnTo>
                <a:lnTo>
                  <a:pt x="13018" y="6399"/>
                </a:lnTo>
                <a:lnTo>
                  <a:pt x="12945" y="6399"/>
                </a:lnTo>
                <a:lnTo>
                  <a:pt x="12872" y="6350"/>
                </a:lnTo>
                <a:lnTo>
                  <a:pt x="12774" y="6277"/>
                </a:lnTo>
                <a:lnTo>
                  <a:pt x="12701" y="6228"/>
                </a:lnTo>
                <a:lnTo>
                  <a:pt x="12627" y="6179"/>
                </a:lnTo>
                <a:lnTo>
                  <a:pt x="12505" y="6179"/>
                </a:lnTo>
                <a:lnTo>
                  <a:pt x="12456" y="6228"/>
                </a:lnTo>
                <a:lnTo>
                  <a:pt x="12383" y="6252"/>
                </a:lnTo>
                <a:lnTo>
                  <a:pt x="12212" y="6277"/>
                </a:lnTo>
                <a:lnTo>
                  <a:pt x="12114" y="6326"/>
                </a:lnTo>
                <a:lnTo>
                  <a:pt x="11968" y="6399"/>
                </a:lnTo>
                <a:lnTo>
                  <a:pt x="11797" y="6521"/>
                </a:lnTo>
                <a:lnTo>
                  <a:pt x="11650" y="6668"/>
                </a:lnTo>
                <a:lnTo>
                  <a:pt x="11479" y="6814"/>
                </a:lnTo>
                <a:lnTo>
                  <a:pt x="11309" y="6936"/>
                </a:lnTo>
                <a:lnTo>
                  <a:pt x="11186" y="7009"/>
                </a:lnTo>
                <a:lnTo>
                  <a:pt x="11064" y="7058"/>
                </a:lnTo>
                <a:lnTo>
                  <a:pt x="10918" y="7009"/>
                </a:lnTo>
                <a:lnTo>
                  <a:pt x="10844" y="6985"/>
                </a:lnTo>
                <a:lnTo>
                  <a:pt x="10796" y="6961"/>
                </a:lnTo>
                <a:lnTo>
                  <a:pt x="10747" y="6912"/>
                </a:lnTo>
                <a:lnTo>
                  <a:pt x="10722" y="6838"/>
                </a:lnTo>
                <a:lnTo>
                  <a:pt x="10698" y="6668"/>
                </a:lnTo>
                <a:lnTo>
                  <a:pt x="10722" y="6497"/>
                </a:lnTo>
                <a:lnTo>
                  <a:pt x="10747" y="6423"/>
                </a:lnTo>
                <a:lnTo>
                  <a:pt x="10796" y="6374"/>
                </a:lnTo>
                <a:lnTo>
                  <a:pt x="10844" y="6350"/>
                </a:lnTo>
                <a:lnTo>
                  <a:pt x="10967" y="6326"/>
                </a:lnTo>
                <a:lnTo>
                  <a:pt x="11113" y="6301"/>
                </a:lnTo>
                <a:lnTo>
                  <a:pt x="11260" y="6277"/>
                </a:lnTo>
                <a:lnTo>
                  <a:pt x="11406" y="6277"/>
                </a:lnTo>
                <a:lnTo>
                  <a:pt x="11528" y="6228"/>
                </a:lnTo>
                <a:lnTo>
                  <a:pt x="11602" y="6179"/>
                </a:lnTo>
                <a:lnTo>
                  <a:pt x="11626" y="6130"/>
                </a:lnTo>
                <a:lnTo>
                  <a:pt x="11650" y="6106"/>
                </a:lnTo>
                <a:lnTo>
                  <a:pt x="11602" y="5935"/>
                </a:lnTo>
                <a:lnTo>
                  <a:pt x="11577" y="5862"/>
                </a:lnTo>
                <a:lnTo>
                  <a:pt x="11553" y="5813"/>
                </a:lnTo>
                <a:lnTo>
                  <a:pt x="11504" y="5764"/>
                </a:lnTo>
                <a:lnTo>
                  <a:pt x="11504" y="5715"/>
                </a:lnTo>
                <a:lnTo>
                  <a:pt x="11504" y="5666"/>
                </a:lnTo>
                <a:lnTo>
                  <a:pt x="11553" y="5617"/>
                </a:lnTo>
                <a:lnTo>
                  <a:pt x="11602" y="5593"/>
                </a:lnTo>
                <a:lnTo>
                  <a:pt x="11675" y="5544"/>
                </a:lnTo>
                <a:lnTo>
                  <a:pt x="11821" y="5520"/>
                </a:lnTo>
                <a:lnTo>
                  <a:pt x="11919" y="5520"/>
                </a:lnTo>
                <a:lnTo>
                  <a:pt x="12017" y="5471"/>
                </a:lnTo>
                <a:lnTo>
                  <a:pt x="12114" y="5398"/>
                </a:lnTo>
                <a:lnTo>
                  <a:pt x="12212" y="5324"/>
                </a:lnTo>
                <a:lnTo>
                  <a:pt x="12285" y="5251"/>
                </a:lnTo>
                <a:lnTo>
                  <a:pt x="12359" y="5153"/>
                </a:lnTo>
                <a:lnTo>
                  <a:pt x="12383" y="5031"/>
                </a:lnTo>
                <a:lnTo>
                  <a:pt x="12408" y="4958"/>
                </a:lnTo>
                <a:lnTo>
                  <a:pt x="12383" y="4787"/>
                </a:lnTo>
                <a:lnTo>
                  <a:pt x="12334" y="4714"/>
                </a:lnTo>
                <a:lnTo>
                  <a:pt x="12310" y="4665"/>
                </a:lnTo>
                <a:lnTo>
                  <a:pt x="12310" y="4640"/>
                </a:lnTo>
                <a:lnTo>
                  <a:pt x="12310" y="4592"/>
                </a:lnTo>
                <a:lnTo>
                  <a:pt x="12383" y="4469"/>
                </a:lnTo>
                <a:lnTo>
                  <a:pt x="12505" y="4298"/>
                </a:lnTo>
                <a:lnTo>
                  <a:pt x="12701" y="4103"/>
                </a:lnTo>
                <a:lnTo>
                  <a:pt x="12798" y="4005"/>
                </a:lnTo>
                <a:lnTo>
                  <a:pt x="12945" y="3908"/>
                </a:lnTo>
                <a:lnTo>
                  <a:pt x="13091" y="3834"/>
                </a:lnTo>
                <a:lnTo>
                  <a:pt x="13262" y="3761"/>
                </a:lnTo>
                <a:lnTo>
                  <a:pt x="13604" y="3663"/>
                </a:lnTo>
                <a:lnTo>
                  <a:pt x="13775" y="3639"/>
                </a:lnTo>
                <a:lnTo>
                  <a:pt x="13922" y="3615"/>
                </a:lnTo>
                <a:close/>
                <a:moveTo>
                  <a:pt x="6888" y="2467"/>
                </a:moveTo>
                <a:lnTo>
                  <a:pt x="6986" y="2491"/>
                </a:lnTo>
                <a:lnTo>
                  <a:pt x="7083" y="2516"/>
                </a:lnTo>
                <a:lnTo>
                  <a:pt x="7132" y="2540"/>
                </a:lnTo>
                <a:lnTo>
                  <a:pt x="7181" y="2589"/>
                </a:lnTo>
                <a:lnTo>
                  <a:pt x="7181" y="2638"/>
                </a:lnTo>
                <a:lnTo>
                  <a:pt x="7181" y="2711"/>
                </a:lnTo>
                <a:lnTo>
                  <a:pt x="7132" y="2784"/>
                </a:lnTo>
                <a:lnTo>
                  <a:pt x="7083" y="2858"/>
                </a:lnTo>
                <a:lnTo>
                  <a:pt x="6937" y="3028"/>
                </a:lnTo>
                <a:lnTo>
                  <a:pt x="6864" y="3175"/>
                </a:lnTo>
                <a:lnTo>
                  <a:pt x="6839" y="3322"/>
                </a:lnTo>
                <a:lnTo>
                  <a:pt x="6864" y="3395"/>
                </a:lnTo>
                <a:lnTo>
                  <a:pt x="6888" y="3419"/>
                </a:lnTo>
                <a:lnTo>
                  <a:pt x="6961" y="3517"/>
                </a:lnTo>
                <a:lnTo>
                  <a:pt x="7010" y="3615"/>
                </a:lnTo>
                <a:lnTo>
                  <a:pt x="7059" y="3712"/>
                </a:lnTo>
                <a:lnTo>
                  <a:pt x="7083" y="3810"/>
                </a:lnTo>
                <a:lnTo>
                  <a:pt x="7059" y="3908"/>
                </a:lnTo>
                <a:lnTo>
                  <a:pt x="7010" y="4005"/>
                </a:lnTo>
                <a:lnTo>
                  <a:pt x="6961" y="4103"/>
                </a:lnTo>
                <a:lnTo>
                  <a:pt x="6888" y="4201"/>
                </a:lnTo>
                <a:lnTo>
                  <a:pt x="6839" y="4225"/>
                </a:lnTo>
                <a:lnTo>
                  <a:pt x="6644" y="4225"/>
                </a:lnTo>
                <a:lnTo>
                  <a:pt x="6473" y="4128"/>
                </a:lnTo>
                <a:lnTo>
                  <a:pt x="6302" y="4005"/>
                </a:lnTo>
                <a:lnTo>
                  <a:pt x="6155" y="3859"/>
                </a:lnTo>
                <a:lnTo>
                  <a:pt x="5984" y="3786"/>
                </a:lnTo>
                <a:lnTo>
                  <a:pt x="5838" y="3761"/>
                </a:lnTo>
                <a:lnTo>
                  <a:pt x="5789" y="3786"/>
                </a:lnTo>
                <a:lnTo>
                  <a:pt x="5740" y="3810"/>
                </a:lnTo>
                <a:lnTo>
                  <a:pt x="5642" y="3883"/>
                </a:lnTo>
                <a:lnTo>
                  <a:pt x="5545" y="3957"/>
                </a:lnTo>
                <a:lnTo>
                  <a:pt x="5447" y="3981"/>
                </a:lnTo>
                <a:lnTo>
                  <a:pt x="5349" y="4005"/>
                </a:lnTo>
                <a:lnTo>
                  <a:pt x="5203" y="4030"/>
                </a:lnTo>
                <a:lnTo>
                  <a:pt x="5129" y="4054"/>
                </a:lnTo>
                <a:lnTo>
                  <a:pt x="5081" y="4103"/>
                </a:lnTo>
                <a:lnTo>
                  <a:pt x="5032" y="4128"/>
                </a:lnTo>
                <a:lnTo>
                  <a:pt x="4959" y="4152"/>
                </a:lnTo>
                <a:lnTo>
                  <a:pt x="4788" y="4201"/>
                </a:lnTo>
                <a:lnTo>
                  <a:pt x="4690" y="4201"/>
                </a:lnTo>
                <a:lnTo>
                  <a:pt x="4592" y="4250"/>
                </a:lnTo>
                <a:lnTo>
                  <a:pt x="4494" y="4298"/>
                </a:lnTo>
                <a:lnTo>
                  <a:pt x="4397" y="4372"/>
                </a:lnTo>
                <a:lnTo>
                  <a:pt x="4372" y="4421"/>
                </a:lnTo>
                <a:lnTo>
                  <a:pt x="4372" y="4494"/>
                </a:lnTo>
                <a:lnTo>
                  <a:pt x="4372" y="4616"/>
                </a:lnTo>
                <a:lnTo>
                  <a:pt x="4470" y="4787"/>
                </a:lnTo>
                <a:lnTo>
                  <a:pt x="4592" y="4958"/>
                </a:lnTo>
                <a:lnTo>
                  <a:pt x="4690" y="5031"/>
                </a:lnTo>
                <a:lnTo>
                  <a:pt x="4788" y="5056"/>
                </a:lnTo>
                <a:lnTo>
                  <a:pt x="4885" y="5080"/>
                </a:lnTo>
                <a:lnTo>
                  <a:pt x="5007" y="5080"/>
                </a:lnTo>
                <a:lnTo>
                  <a:pt x="5129" y="5056"/>
                </a:lnTo>
                <a:lnTo>
                  <a:pt x="5227" y="5007"/>
                </a:lnTo>
                <a:lnTo>
                  <a:pt x="5349" y="4933"/>
                </a:lnTo>
                <a:lnTo>
                  <a:pt x="5447" y="4860"/>
                </a:lnTo>
                <a:lnTo>
                  <a:pt x="5642" y="4665"/>
                </a:lnTo>
                <a:lnTo>
                  <a:pt x="5838" y="4518"/>
                </a:lnTo>
                <a:lnTo>
                  <a:pt x="6009" y="4421"/>
                </a:lnTo>
                <a:lnTo>
                  <a:pt x="6131" y="4372"/>
                </a:lnTo>
                <a:lnTo>
                  <a:pt x="6204" y="4396"/>
                </a:lnTo>
                <a:lnTo>
                  <a:pt x="6253" y="4445"/>
                </a:lnTo>
                <a:lnTo>
                  <a:pt x="6302" y="4494"/>
                </a:lnTo>
                <a:lnTo>
                  <a:pt x="6302" y="4567"/>
                </a:lnTo>
                <a:lnTo>
                  <a:pt x="6326" y="4640"/>
                </a:lnTo>
                <a:lnTo>
                  <a:pt x="6375" y="4714"/>
                </a:lnTo>
                <a:lnTo>
                  <a:pt x="6424" y="4738"/>
                </a:lnTo>
                <a:lnTo>
                  <a:pt x="6497" y="4763"/>
                </a:lnTo>
                <a:lnTo>
                  <a:pt x="6595" y="4787"/>
                </a:lnTo>
                <a:lnTo>
                  <a:pt x="6693" y="4811"/>
                </a:lnTo>
                <a:lnTo>
                  <a:pt x="6790" y="4885"/>
                </a:lnTo>
                <a:lnTo>
                  <a:pt x="6888" y="4958"/>
                </a:lnTo>
                <a:lnTo>
                  <a:pt x="6937" y="5031"/>
                </a:lnTo>
                <a:lnTo>
                  <a:pt x="6961" y="5153"/>
                </a:lnTo>
                <a:lnTo>
                  <a:pt x="6937" y="5251"/>
                </a:lnTo>
                <a:lnTo>
                  <a:pt x="6888" y="5324"/>
                </a:lnTo>
                <a:lnTo>
                  <a:pt x="6790" y="5398"/>
                </a:lnTo>
                <a:lnTo>
                  <a:pt x="6693" y="5471"/>
                </a:lnTo>
                <a:lnTo>
                  <a:pt x="6595" y="5520"/>
                </a:lnTo>
                <a:lnTo>
                  <a:pt x="6497" y="5520"/>
                </a:lnTo>
                <a:lnTo>
                  <a:pt x="6399" y="5544"/>
                </a:lnTo>
                <a:lnTo>
                  <a:pt x="6253" y="5642"/>
                </a:lnTo>
                <a:lnTo>
                  <a:pt x="6082" y="5764"/>
                </a:lnTo>
                <a:lnTo>
                  <a:pt x="5935" y="5910"/>
                </a:lnTo>
                <a:lnTo>
                  <a:pt x="5764" y="6057"/>
                </a:lnTo>
                <a:lnTo>
                  <a:pt x="5594" y="6179"/>
                </a:lnTo>
                <a:lnTo>
                  <a:pt x="5471" y="6252"/>
                </a:lnTo>
                <a:lnTo>
                  <a:pt x="5349" y="6277"/>
                </a:lnTo>
                <a:lnTo>
                  <a:pt x="5227" y="6326"/>
                </a:lnTo>
                <a:lnTo>
                  <a:pt x="5056" y="6448"/>
                </a:lnTo>
                <a:lnTo>
                  <a:pt x="4812" y="6643"/>
                </a:lnTo>
                <a:lnTo>
                  <a:pt x="4568" y="6887"/>
                </a:lnTo>
                <a:lnTo>
                  <a:pt x="4226" y="7229"/>
                </a:lnTo>
                <a:lnTo>
                  <a:pt x="4104" y="7327"/>
                </a:lnTo>
                <a:lnTo>
                  <a:pt x="3957" y="7449"/>
                </a:lnTo>
                <a:lnTo>
                  <a:pt x="3640" y="7644"/>
                </a:lnTo>
                <a:lnTo>
                  <a:pt x="3347" y="7767"/>
                </a:lnTo>
                <a:lnTo>
                  <a:pt x="3200" y="7791"/>
                </a:lnTo>
                <a:lnTo>
                  <a:pt x="3078" y="7815"/>
                </a:lnTo>
                <a:lnTo>
                  <a:pt x="2834" y="7815"/>
                </a:lnTo>
                <a:lnTo>
                  <a:pt x="2614" y="7864"/>
                </a:lnTo>
                <a:lnTo>
                  <a:pt x="2443" y="7938"/>
                </a:lnTo>
                <a:lnTo>
                  <a:pt x="2321" y="8011"/>
                </a:lnTo>
                <a:lnTo>
                  <a:pt x="2248" y="8084"/>
                </a:lnTo>
                <a:lnTo>
                  <a:pt x="2174" y="8182"/>
                </a:lnTo>
                <a:lnTo>
                  <a:pt x="2125" y="8279"/>
                </a:lnTo>
                <a:lnTo>
                  <a:pt x="2125" y="8377"/>
                </a:lnTo>
                <a:lnTo>
                  <a:pt x="2125" y="8475"/>
                </a:lnTo>
                <a:lnTo>
                  <a:pt x="2174" y="8573"/>
                </a:lnTo>
                <a:lnTo>
                  <a:pt x="2248" y="8670"/>
                </a:lnTo>
                <a:lnTo>
                  <a:pt x="2321" y="8768"/>
                </a:lnTo>
                <a:lnTo>
                  <a:pt x="2394" y="8841"/>
                </a:lnTo>
                <a:lnTo>
                  <a:pt x="2492" y="8890"/>
                </a:lnTo>
                <a:lnTo>
                  <a:pt x="2614" y="8939"/>
                </a:lnTo>
                <a:lnTo>
                  <a:pt x="2687" y="8939"/>
                </a:lnTo>
                <a:lnTo>
                  <a:pt x="2809" y="8988"/>
                </a:lnTo>
                <a:lnTo>
                  <a:pt x="2956" y="9085"/>
                </a:lnTo>
                <a:lnTo>
                  <a:pt x="3151" y="9232"/>
                </a:lnTo>
                <a:lnTo>
                  <a:pt x="3371" y="9427"/>
                </a:lnTo>
                <a:lnTo>
                  <a:pt x="3566" y="9623"/>
                </a:lnTo>
                <a:lnTo>
                  <a:pt x="3762" y="9769"/>
                </a:lnTo>
                <a:lnTo>
                  <a:pt x="3908" y="9867"/>
                </a:lnTo>
                <a:lnTo>
                  <a:pt x="4030" y="9891"/>
                </a:lnTo>
                <a:lnTo>
                  <a:pt x="4177" y="9867"/>
                </a:lnTo>
                <a:lnTo>
                  <a:pt x="4250" y="9843"/>
                </a:lnTo>
                <a:lnTo>
                  <a:pt x="4324" y="9818"/>
                </a:lnTo>
                <a:lnTo>
                  <a:pt x="4372" y="9769"/>
                </a:lnTo>
                <a:lnTo>
                  <a:pt x="4494" y="9745"/>
                </a:lnTo>
                <a:lnTo>
                  <a:pt x="4641" y="9720"/>
                </a:lnTo>
                <a:lnTo>
                  <a:pt x="4959" y="9720"/>
                </a:lnTo>
                <a:lnTo>
                  <a:pt x="5105" y="9769"/>
                </a:lnTo>
                <a:lnTo>
                  <a:pt x="5252" y="9818"/>
                </a:lnTo>
                <a:lnTo>
                  <a:pt x="5349" y="9916"/>
                </a:lnTo>
                <a:lnTo>
                  <a:pt x="5447" y="9989"/>
                </a:lnTo>
                <a:lnTo>
                  <a:pt x="5545" y="10038"/>
                </a:lnTo>
                <a:lnTo>
                  <a:pt x="5642" y="10087"/>
                </a:lnTo>
                <a:lnTo>
                  <a:pt x="5740" y="10087"/>
                </a:lnTo>
                <a:lnTo>
                  <a:pt x="5838" y="10136"/>
                </a:lnTo>
                <a:lnTo>
                  <a:pt x="5984" y="10209"/>
                </a:lnTo>
                <a:lnTo>
                  <a:pt x="6155" y="10331"/>
                </a:lnTo>
                <a:lnTo>
                  <a:pt x="6302" y="10478"/>
                </a:lnTo>
                <a:lnTo>
                  <a:pt x="6473" y="10624"/>
                </a:lnTo>
                <a:lnTo>
                  <a:pt x="6644" y="10746"/>
                </a:lnTo>
                <a:lnTo>
                  <a:pt x="6790" y="10819"/>
                </a:lnTo>
                <a:lnTo>
                  <a:pt x="6888" y="10844"/>
                </a:lnTo>
                <a:lnTo>
                  <a:pt x="6961" y="10868"/>
                </a:lnTo>
                <a:lnTo>
                  <a:pt x="7083" y="10917"/>
                </a:lnTo>
                <a:lnTo>
                  <a:pt x="7181" y="10966"/>
                </a:lnTo>
                <a:lnTo>
                  <a:pt x="7254" y="11039"/>
                </a:lnTo>
                <a:lnTo>
                  <a:pt x="7352" y="11113"/>
                </a:lnTo>
                <a:lnTo>
                  <a:pt x="7450" y="11186"/>
                </a:lnTo>
                <a:lnTo>
                  <a:pt x="7547" y="11210"/>
                </a:lnTo>
                <a:lnTo>
                  <a:pt x="7645" y="11235"/>
                </a:lnTo>
                <a:lnTo>
                  <a:pt x="7743" y="11259"/>
                </a:lnTo>
                <a:lnTo>
                  <a:pt x="7840" y="11283"/>
                </a:lnTo>
                <a:lnTo>
                  <a:pt x="7938" y="11357"/>
                </a:lnTo>
                <a:lnTo>
                  <a:pt x="8036" y="11430"/>
                </a:lnTo>
                <a:lnTo>
                  <a:pt x="8109" y="11528"/>
                </a:lnTo>
                <a:lnTo>
                  <a:pt x="8158" y="11625"/>
                </a:lnTo>
                <a:lnTo>
                  <a:pt x="8207" y="11723"/>
                </a:lnTo>
                <a:lnTo>
                  <a:pt x="8207" y="11796"/>
                </a:lnTo>
                <a:lnTo>
                  <a:pt x="8207" y="11894"/>
                </a:lnTo>
                <a:lnTo>
                  <a:pt x="8158" y="11992"/>
                </a:lnTo>
                <a:lnTo>
                  <a:pt x="8109" y="12089"/>
                </a:lnTo>
                <a:lnTo>
                  <a:pt x="8036" y="12187"/>
                </a:lnTo>
                <a:lnTo>
                  <a:pt x="7963" y="12285"/>
                </a:lnTo>
                <a:lnTo>
                  <a:pt x="7889" y="12383"/>
                </a:lnTo>
                <a:lnTo>
                  <a:pt x="7840" y="12480"/>
                </a:lnTo>
                <a:lnTo>
                  <a:pt x="7840" y="12578"/>
                </a:lnTo>
                <a:lnTo>
                  <a:pt x="7816" y="12676"/>
                </a:lnTo>
                <a:lnTo>
                  <a:pt x="7718" y="12822"/>
                </a:lnTo>
                <a:lnTo>
                  <a:pt x="7596" y="12969"/>
                </a:lnTo>
                <a:lnTo>
                  <a:pt x="7450" y="13140"/>
                </a:lnTo>
                <a:lnTo>
                  <a:pt x="7303" y="13311"/>
                </a:lnTo>
                <a:lnTo>
                  <a:pt x="7181" y="13457"/>
                </a:lnTo>
                <a:lnTo>
                  <a:pt x="7108" y="13604"/>
                </a:lnTo>
                <a:lnTo>
                  <a:pt x="7083" y="13701"/>
                </a:lnTo>
                <a:lnTo>
                  <a:pt x="7034" y="13823"/>
                </a:lnTo>
                <a:lnTo>
                  <a:pt x="6961" y="13970"/>
                </a:lnTo>
                <a:lnTo>
                  <a:pt x="6839" y="14117"/>
                </a:lnTo>
                <a:lnTo>
                  <a:pt x="6693" y="14288"/>
                </a:lnTo>
                <a:lnTo>
                  <a:pt x="6546" y="14434"/>
                </a:lnTo>
                <a:lnTo>
                  <a:pt x="6424" y="14605"/>
                </a:lnTo>
                <a:lnTo>
                  <a:pt x="6351" y="14752"/>
                </a:lnTo>
                <a:lnTo>
                  <a:pt x="6302" y="14849"/>
                </a:lnTo>
                <a:lnTo>
                  <a:pt x="6277" y="14947"/>
                </a:lnTo>
                <a:lnTo>
                  <a:pt x="6229" y="15069"/>
                </a:lnTo>
                <a:lnTo>
                  <a:pt x="6131" y="15216"/>
                </a:lnTo>
                <a:lnTo>
                  <a:pt x="6033" y="15338"/>
                </a:lnTo>
                <a:lnTo>
                  <a:pt x="5911" y="15460"/>
                </a:lnTo>
                <a:lnTo>
                  <a:pt x="5813" y="15582"/>
                </a:lnTo>
                <a:lnTo>
                  <a:pt x="5764" y="15704"/>
                </a:lnTo>
                <a:lnTo>
                  <a:pt x="5740" y="15802"/>
                </a:lnTo>
                <a:lnTo>
                  <a:pt x="5764" y="15973"/>
                </a:lnTo>
                <a:lnTo>
                  <a:pt x="5789" y="16046"/>
                </a:lnTo>
                <a:lnTo>
                  <a:pt x="5838" y="16095"/>
                </a:lnTo>
                <a:lnTo>
                  <a:pt x="5862" y="16144"/>
                </a:lnTo>
                <a:lnTo>
                  <a:pt x="5911" y="16217"/>
                </a:lnTo>
                <a:lnTo>
                  <a:pt x="5935" y="16388"/>
                </a:lnTo>
                <a:lnTo>
                  <a:pt x="5911" y="16461"/>
                </a:lnTo>
                <a:lnTo>
                  <a:pt x="5862" y="16510"/>
                </a:lnTo>
                <a:lnTo>
                  <a:pt x="5813" y="16559"/>
                </a:lnTo>
                <a:lnTo>
                  <a:pt x="5642" y="16559"/>
                </a:lnTo>
                <a:lnTo>
                  <a:pt x="5545" y="16510"/>
                </a:lnTo>
                <a:lnTo>
                  <a:pt x="5447" y="16461"/>
                </a:lnTo>
                <a:lnTo>
                  <a:pt x="5349" y="16388"/>
                </a:lnTo>
                <a:lnTo>
                  <a:pt x="5276" y="16266"/>
                </a:lnTo>
                <a:lnTo>
                  <a:pt x="5227" y="16119"/>
                </a:lnTo>
                <a:lnTo>
                  <a:pt x="5178" y="15973"/>
                </a:lnTo>
                <a:lnTo>
                  <a:pt x="5178" y="15802"/>
                </a:lnTo>
                <a:lnTo>
                  <a:pt x="5154" y="15655"/>
                </a:lnTo>
                <a:lnTo>
                  <a:pt x="5105" y="15484"/>
                </a:lnTo>
                <a:lnTo>
                  <a:pt x="5056" y="15338"/>
                </a:lnTo>
                <a:lnTo>
                  <a:pt x="4983" y="15240"/>
                </a:lnTo>
                <a:lnTo>
                  <a:pt x="4934" y="15191"/>
                </a:lnTo>
                <a:lnTo>
                  <a:pt x="4910" y="15093"/>
                </a:lnTo>
                <a:lnTo>
                  <a:pt x="4836" y="14849"/>
                </a:lnTo>
                <a:lnTo>
                  <a:pt x="4812" y="14556"/>
                </a:lnTo>
                <a:lnTo>
                  <a:pt x="4788" y="14214"/>
                </a:lnTo>
                <a:lnTo>
                  <a:pt x="4788" y="13970"/>
                </a:lnTo>
                <a:lnTo>
                  <a:pt x="4788" y="13799"/>
                </a:lnTo>
                <a:lnTo>
                  <a:pt x="4739" y="13604"/>
                </a:lnTo>
                <a:lnTo>
                  <a:pt x="4714" y="13433"/>
                </a:lnTo>
                <a:lnTo>
                  <a:pt x="4641" y="13237"/>
                </a:lnTo>
                <a:lnTo>
                  <a:pt x="4568" y="13066"/>
                </a:lnTo>
                <a:lnTo>
                  <a:pt x="4494" y="12920"/>
                </a:lnTo>
                <a:lnTo>
                  <a:pt x="4397" y="12773"/>
                </a:lnTo>
                <a:lnTo>
                  <a:pt x="4324" y="12676"/>
                </a:lnTo>
                <a:lnTo>
                  <a:pt x="4128" y="12456"/>
                </a:lnTo>
                <a:lnTo>
                  <a:pt x="3982" y="12260"/>
                </a:lnTo>
                <a:lnTo>
                  <a:pt x="3884" y="12114"/>
                </a:lnTo>
                <a:lnTo>
                  <a:pt x="3835" y="11992"/>
                </a:lnTo>
                <a:lnTo>
                  <a:pt x="3811" y="11845"/>
                </a:lnTo>
                <a:lnTo>
                  <a:pt x="3786" y="11772"/>
                </a:lnTo>
                <a:lnTo>
                  <a:pt x="3737" y="11723"/>
                </a:lnTo>
                <a:lnTo>
                  <a:pt x="3713" y="11650"/>
                </a:lnTo>
                <a:lnTo>
                  <a:pt x="3664" y="11528"/>
                </a:lnTo>
                <a:lnTo>
                  <a:pt x="3664" y="11381"/>
                </a:lnTo>
                <a:lnTo>
                  <a:pt x="3640" y="11235"/>
                </a:lnTo>
                <a:lnTo>
                  <a:pt x="3664" y="11088"/>
                </a:lnTo>
                <a:lnTo>
                  <a:pt x="3664" y="10942"/>
                </a:lnTo>
                <a:lnTo>
                  <a:pt x="3713" y="10819"/>
                </a:lnTo>
                <a:lnTo>
                  <a:pt x="3737" y="10771"/>
                </a:lnTo>
                <a:lnTo>
                  <a:pt x="3786" y="10697"/>
                </a:lnTo>
                <a:lnTo>
                  <a:pt x="3811" y="10648"/>
                </a:lnTo>
                <a:lnTo>
                  <a:pt x="3835" y="10478"/>
                </a:lnTo>
                <a:lnTo>
                  <a:pt x="3811" y="10307"/>
                </a:lnTo>
                <a:lnTo>
                  <a:pt x="3786" y="10233"/>
                </a:lnTo>
                <a:lnTo>
                  <a:pt x="3737" y="10184"/>
                </a:lnTo>
                <a:lnTo>
                  <a:pt x="3689" y="10160"/>
                </a:lnTo>
                <a:lnTo>
                  <a:pt x="3615" y="10111"/>
                </a:lnTo>
                <a:lnTo>
                  <a:pt x="3444" y="10087"/>
                </a:lnTo>
                <a:lnTo>
                  <a:pt x="3347" y="10062"/>
                </a:lnTo>
                <a:lnTo>
                  <a:pt x="3200" y="9989"/>
                </a:lnTo>
                <a:lnTo>
                  <a:pt x="3054" y="9867"/>
                </a:lnTo>
                <a:lnTo>
                  <a:pt x="2883" y="9720"/>
                </a:lnTo>
                <a:lnTo>
                  <a:pt x="2712" y="9574"/>
                </a:lnTo>
                <a:lnTo>
                  <a:pt x="2565" y="9452"/>
                </a:lnTo>
                <a:lnTo>
                  <a:pt x="2419" y="9354"/>
                </a:lnTo>
                <a:lnTo>
                  <a:pt x="2321" y="9330"/>
                </a:lnTo>
                <a:lnTo>
                  <a:pt x="2199" y="9281"/>
                </a:lnTo>
                <a:lnTo>
                  <a:pt x="2003" y="9159"/>
                </a:lnTo>
                <a:lnTo>
                  <a:pt x="1784" y="8988"/>
                </a:lnTo>
                <a:lnTo>
                  <a:pt x="1539" y="8768"/>
                </a:lnTo>
                <a:lnTo>
                  <a:pt x="1246" y="8402"/>
                </a:lnTo>
                <a:lnTo>
                  <a:pt x="1078" y="8185"/>
                </a:lnTo>
                <a:lnTo>
                  <a:pt x="1124" y="7840"/>
                </a:lnTo>
                <a:lnTo>
                  <a:pt x="1197" y="7473"/>
                </a:lnTo>
                <a:lnTo>
                  <a:pt x="1295" y="7132"/>
                </a:lnTo>
                <a:lnTo>
                  <a:pt x="1393" y="6790"/>
                </a:lnTo>
                <a:lnTo>
                  <a:pt x="1515" y="6448"/>
                </a:lnTo>
                <a:lnTo>
                  <a:pt x="1637" y="6106"/>
                </a:lnTo>
                <a:lnTo>
                  <a:pt x="1784" y="5788"/>
                </a:lnTo>
                <a:lnTo>
                  <a:pt x="1954" y="5471"/>
                </a:lnTo>
                <a:lnTo>
                  <a:pt x="2125" y="5153"/>
                </a:lnTo>
                <a:lnTo>
                  <a:pt x="2296" y="4860"/>
                </a:lnTo>
                <a:lnTo>
                  <a:pt x="2516" y="4567"/>
                </a:lnTo>
                <a:lnTo>
                  <a:pt x="2712" y="4298"/>
                </a:lnTo>
                <a:lnTo>
                  <a:pt x="3151" y="3737"/>
                </a:lnTo>
                <a:lnTo>
                  <a:pt x="3664" y="3248"/>
                </a:lnTo>
                <a:lnTo>
                  <a:pt x="4079" y="3248"/>
                </a:lnTo>
                <a:lnTo>
                  <a:pt x="4299" y="3297"/>
                </a:lnTo>
                <a:lnTo>
                  <a:pt x="4470" y="3346"/>
                </a:lnTo>
                <a:lnTo>
                  <a:pt x="4592" y="3419"/>
                </a:lnTo>
                <a:lnTo>
                  <a:pt x="4690" y="3493"/>
                </a:lnTo>
                <a:lnTo>
                  <a:pt x="4788" y="3517"/>
                </a:lnTo>
                <a:lnTo>
                  <a:pt x="4885" y="3493"/>
                </a:lnTo>
                <a:lnTo>
                  <a:pt x="4983" y="3419"/>
                </a:lnTo>
                <a:lnTo>
                  <a:pt x="5056" y="3346"/>
                </a:lnTo>
                <a:lnTo>
                  <a:pt x="5178" y="3297"/>
                </a:lnTo>
                <a:lnTo>
                  <a:pt x="5276" y="3248"/>
                </a:lnTo>
                <a:lnTo>
                  <a:pt x="5349" y="3248"/>
                </a:lnTo>
                <a:lnTo>
                  <a:pt x="5471" y="3199"/>
                </a:lnTo>
                <a:lnTo>
                  <a:pt x="5594" y="3126"/>
                </a:lnTo>
                <a:lnTo>
                  <a:pt x="5764" y="3004"/>
                </a:lnTo>
                <a:lnTo>
                  <a:pt x="5935" y="2858"/>
                </a:lnTo>
                <a:lnTo>
                  <a:pt x="6131" y="2711"/>
                </a:lnTo>
                <a:lnTo>
                  <a:pt x="6375" y="2589"/>
                </a:lnTo>
                <a:lnTo>
                  <a:pt x="6619" y="2516"/>
                </a:lnTo>
                <a:lnTo>
                  <a:pt x="6888" y="2467"/>
                </a:lnTo>
                <a:close/>
                <a:moveTo>
                  <a:pt x="9379" y="0"/>
                </a:moveTo>
                <a:lnTo>
                  <a:pt x="8891" y="24"/>
                </a:lnTo>
                <a:lnTo>
                  <a:pt x="8427" y="49"/>
                </a:lnTo>
                <a:lnTo>
                  <a:pt x="7963" y="122"/>
                </a:lnTo>
                <a:lnTo>
                  <a:pt x="7499" y="195"/>
                </a:lnTo>
                <a:lnTo>
                  <a:pt x="7034" y="293"/>
                </a:lnTo>
                <a:lnTo>
                  <a:pt x="6595" y="440"/>
                </a:lnTo>
                <a:lnTo>
                  <a:pt x="6155" y="586"/>
                </a:lnTo>
                <a:lnTo>
                  <a:pt x="5740" y="733"/>
                </a:lnTo>
                <a:lnTo>
                  <a:pt x="5325" y="928"/>
                </a:lnTo>
                <a:lnTo>
                  <a:pt x="4910" y="1148"/>
                </a:lnTo>
                <a:lnTo>
                  <a:pt x="4519" y="1368"/>
                </a:lnTo>
                <a:lnTo>
                  <a:pt x="4128" y="1612"/>
                </a:lnTo>
                <a:lnTo>
                  <a:pt x="3762" y="1881"/>
                </a:lnTo>
                <a:lnTo>
                  <a:pt x="3420" y="2149"/>
                </a:lnTo>
                <a:lnTo>
                  <a:pt x="3078" y="2442"/>
                </a:lnTo>
                <a:lnTo>
                  <a:pt x="2760" y="2760"/>
                </a:lnTo>
                <a:lnTo>
                  <a:pt x="2443" y="3077"/>
                </a:lnTo>
                <a:lnTo>
                  <a:pt x="2150" y="3419"/>
                </a:lnTo>
                <a:lnTo>
                  <a:pt x="1881" y="3761"/>
                </a:lnTo>
                <a:lnTo>
                  <a:pt x="1613" y="4128"/>
                </a:lnTo>
                <a:lnTo>
                  <a:pt x="1368" y="4518"/>
                </a:lnTo>
                <a:lnTo>
                  <a:pt x="1149" y="4909"/>
                </a:lnTo>
                <a:lnTo>
                  <a:pt x="929" y="5324"/>
                </a:lnTo>
                <a:lnTo>
                  <a:pt x="733" y="5739"/>
                </a:lnTo>
                <a:lnTo>
                  <a:pt x="587" y="6155"/>
                </a:lnTo>
                <a:lnTo>
                  <a:pt x="440" y="6594"/>
                </a:lnTo>
                <a:lnTo>
                  <a:pt x="294" y="7034"/>
                </a:lnTo>
                <a:lnTo>
                  <a:pt x="196" y="7498"/>
                </a:lnTo>
                <a:lnTo>
                  <a:pt x="123" y="7962"/>
                </a:lnTo>
                <a:lnTo>
                  <a:pt x="49" y="8426"/>
                </a:lnTo>
                <a:lnTo>
                  <a:pt x="25" y="8890"/>
                </a:lnTo>
                <a:lnTo>
                  <a:pt x="1" y="9378"/>
                </a:lnTo>
                <a:lnTo>
                  <a:pt x="25" y="9867"/>
                </a:lnTo>
                <a:lnTo>
                  <a:pt x="49" y="10331"/>
                </a:lnTo>
                <a:lnTo>
                  <a:pt x="123" y="10795"/>
                </a:lnTo>
                <a:lnTo>
                  <a:pt x="196" y="11259"/>
                </a:lnTo>
                <a:lnTo>
                  <a:pt x="294" y="11723"/>
                </a:lnTo>
                <a:lnTo>
                  <a:pt x="440" y="12163"/>
                </a:lnTo>
                <a:lnTo>
                  <a:pt x="587" y="12602"/>
                </a:lnTo>
                <a:lnTo>
                  <a:pt x="733" y="13018"/>
                </a:lnTo>
                <a:lnTo>
                  <a:pt x="929" y="13433"/>
                </a:lnTo>
                <a:lnTo>
                  <a:pt x="1149" y="13848"/>
                </a:lnTo>
                <a:lnTo>
                  <a:pt x="1368" y="14239"/>
                </a:lnTo>
                <a:lnTo>
                  <a:pt x="1613" y="14629"/>
                </a:lnTo>
                <a:lnTo>
                  <a:pt x="1881" y="14996"/>
                </a:lnTo>
                <a:lnTo>
                  <a:pt x="2150" y="15338"/>
                </a:lnTo>
                <a:lnTo>
                  <a:pt x="2443" y="15680"/>
                </a:lnTo>
                <a:lnTo>
                  <a:pt x="2760" y="15997"/>
                </a:lnTo>
                <a:lnTo>
                  <a:pt x="3078" y="16315"/>
                </a:lnTo>
                <a:lnTo>
                  <a:pt x="3420" y="16608"/>
                </a:lnTo>
                <a:lnTo>
                  <a:pt x="3762" y="16876"/>
                </a:lnTo>
                <a:lnTo>
                  <a:pt x="4128" y="17145"/>
                </a:lnTo>
                <a:lnTo>
                  <a:pt x="4519" y="17389"/>
                </a:lnTo>
                <a:lnTo>
                  <a:pt x="4910" y="17609"/>
                </a:lnTo>
                <a:lnTo>
                  <a:pt x="5325" y="17829"/>
                </a:lnTo>
                <a:lnTo>
                  <a:pt x="5740" y="18024"/>
                </a:lnTo>
                <a:lnTo>
                  <a:pt x="6155" y="18171"/>
                </a:lnTo>
                <a:lnTo>
                  <a:pt x="6595" y="18317"/>
                </a:lnTo>
                <a:lnTo>
                  <a:pt x="7034" y="18464"/>
                </a:lnTo>
                <a:lnTo>
                  <a:pt x="7499" y="18562"/>
                </a:lnTo>
                <a:lnTo>
                  <a:pt x="7963" y="18635"/>
                </a:lnTo>
                <a:lnTo>
                  <a:pt x="8427" y="18708"/>
                </a:lnTo>
                <a:lnTo>
                  <a:pt x="8891" y="18733"/>
                </a:lnTo>
                <a:lnTo>
                  <a:pt x="9379" y="18757"/>
                </a:lnTo>
                <a:lnTo>
                  <a:pt x="9868" y="18733"/>
                </a:lnTo>
                <a:lnTo>
                  <a:pt x="10332" y="18708"/>
                </a:lnTo>
                <a:lnTo>
                  <a:pt x="10796" y="18635"/>
                </a:lnTo>
                <a:lnTo>
                  <a:pt x="11260" y="18562"/>
                </a:lnTo>
                <a:lnTo>
                  <a:pt x="11724" y="18464"/>
                </a:lnTo>
                <a:lnTo>
                  <a:pt x="12163" y="18317"/>
                </a:lnTo>
                <a:lnTo>
                  <a:pt x="12603" y="18171"/>
                </a:lnTo>
                <a:lnTo>
                  <a:pt x="13018" y="18024"/>
                </a:lnTo>
                <a:lnTo>
                  <a:pt x="13433" y="17829"/>
                </a:lnTo>
                <a:lnTo>
                  <a:pt x="13848" y="17609"/>
                </a:lnTo>
                <a:lnTo>
                  <a:pt x="14239" y="17389"/>
                </a:lnTo>
                <a:lnTo>
                  <a:pt x="14630" y="17145"/>
                </a:lnTo>
                <a:lnTo>
                  <a:pt x="14996" y="16876"/>
                </a:lnTo>
                <a:lnTo>
                  <a:pt x="15338" y="16608"/>
                </a:lnTo>
                <a:lnTo>
                  <a:pt x="15680" y="16315"/>
                </a:lnTo>
                <a:lnTo>
                  <a:pt x="15998" y="15997"/>
                </a:lnTo>
                <a:lnTo>
                  <a:pt x="16315" y="15680"/>
                </a:lnTo>
                <a:lnTo>
                  <a:pt x="16608" y="15338"/>
                </a:lnTo>
                <a:lnTo>
                  <a:pt x="16877" y="14996"/>
                </a:lnTo>
                <a:lnTo>
                  <a:pt x="17146" y="14629"/>
                </a:lnTo>
                <a:lnTo>
                  <a:pt x="17390" y="14239"/>
                </a:lnTo>
                <a:lnTo>
                  <a:pt x="17610" y="13848"/>
                </a:lnTo>
                <a:lnTo>
                  <a:pt x="17829" y="13433"/>
                </a:lnTo>
                <a:lnTo>
                  <a:pt x="18025" y="13018"/>
                </a:lnTo>
                <a:lnTo>
                  <a:pt x="18171" y="12602"/>
                </a:lnTo>
                <a:lnTo>
                  <a:pt x="18318" y="12163"/>
                </a:lnTo>
                <a:lnTo>
                  <a:pt x="18464" y="11723"/>
                </a:lnTo>
                <a:lnTo>
                  <a:pt x="18562" y="11259"/>
                </a:lnTo>
                <a:lnTo>
                  <a:pt x="18635" y="10795"/>
                </a:lnTo>
                <a:lnTo>
                  <a:pt x="18709" y="10331"/>
                </a:lnTo>
                <a:lnTo>
                  <a:pt x="18733" y="9867"/>
                </a:lnTo>
                <a:lnTo>
                  <a:pt x="18758" y="9378"/>
                </a:lnTo>
                <a:lnTo>
                  <a:pt x="18733" y="8890"/>
                </a:lnTo>
                <a:lnTo>
                  <a:pt x="18709" y="8426"/>
                </a:lnTo>
                <a:lnTo>
                  <a:pt x="18635" y="7962"/>
                </a:lnTo>
                <a:lnTo>
                  <a:pt x="18562" y="7498"/>
                </a:lnTo>
                <a:lnTo>
                  <a:pt x="18464" y="7034"/>
                </a:lnTo>
                <a:lnTo>
                  <a:pt x="18318" y="6594"/>
                </a:lnTo>
                <a:lnTo>
                  <a:pt x="18171" y="6155"/>
                </a:lnTo>
                <a:lnTo>
                  <a:pt x="18025" y="5739"/>
                </a:lnTo>
                <a:lnTo>
                  <a:pt x="17829" y="5324"/>
                </a:lnTo>
                <a:lnTo>
                  <a:pt x="17610" y="4909"/>
                </a:lnTo>
                <a:lnTo>
                  <a:pt x="17390" y="4518"/>
                </a:lnTo>
                <a:lnTo>
                  <a:pt x="17146" y="4128"/>
                </a:lnTo>
                <a:lnTo>
                  <a:pt x="16877" y="3761"/>
                </a:lnTo>
                <a:lnTo>
                  <a:pt x="16608" y="3419"/>
                </a:lnTo>
                <a:lnTo>
                  <a:pt x="16315" y="3077"/>
                </a:lnTo>
                <a:lnTo>
                  <a:pt x="15998" y="2760"/>
                </a:lnTo>
                <a:lnTo>
                  <a:pt x="15680" y="2442"/>
                </a:lnTo>
                <a:lnTo>
                  <a:pt x="15338" y="2149"/>
                </a:lnTo>
                <a:lnTo>
                  <a:pt x="14996" y="1881"/>
                </a:lnTo>
                <a:lnTo>
                  <a:pt x="14630" y="1612"/>
                </a:lnTo>
                <a:lnTo>
                  <a:pt x="14239" y="1368"/>
                </a:lnTo>
                <a:lnTo>
                  <a:pt x="13848" y="1148"/>
                </a:lnTo>
                <a:lnTo>
                  <a:pt x="13433" y="928"/>
                </a:lnTo>
                <a:lnTo>
                  <a:pt x="13018" y="733"/>
                </a:lnTo>
                <a:lnTo>
                  <a:pt x="12603" y="586"/>
                </a:lnTo>
                <a:lnTo>
                  <a:pt x="12163" y="440"/>
                </a:lnTo>
                <a:lnTo>
                  <a:pt x="11724" y="293"/>
                </a:lnTo>
                <a:lnTo>
                  <a:pt x="11260" y="195"/>
                </a:lnTo>
                <a:lnTo>
                  <a:pt x="10796" y="122"/>
                </a:lnTo>
                <a:lnTo>
                  <a:pt x="10332" y="49"/>
                </a:lnTo>
                <a:lnTo>
                  <a:pt x="9868" y="24"/>
                </a:lnTo>
                <a:lnTo>
                  <a:pt x="9379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lIns="182813" tIns="182813" rIns="182813" bIns="182813" anchor="ctr" anchorCtr="0">
            <a:noAutofit/>
          </a:bodyPr>
          <a:lstStyle/>
          <a:p>
            <a:endParaRPr>
              <a:solidFill>
                <a:srgbClr val="FFFFFF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761800" y="3810000"/>
            <a:ext cx="340810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20426789" y="3810000"/>
            <a:ext cx="310178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 flipV="1">
            <a:off x="761800" y="12973050"/>
            <a:ext cx="2276766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799890" y="3810000"/>
            <a:ext cx="0" cy="914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>
            <a:off x="23493028" y="3829050"/>
            <a:ext cx="0" cy="914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9321558" y="335606"/>
            <a:ext cx="5991758" cy="1415736"/>
          </a:xfrm>
          <a:prstGeom prst="rect">
            <a:avLst/>
          </a:prstGeom>
        </p:spPr>
        <p:txBody>
          <a:bodyPr wrap="none" lIns="182843" tIns="91422" rIns="182843" bIns="91422">
            <a:spAutoFit/>
          </a:bodyPr>
          <a:lstStyle/>
          <a:p>
            <a:r>
              <a:rPr lang="en-US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CONTACTS</a:t>
            </a:r>
            <a:endParaRPr lang="ru-RU" sz="8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5908771" y="1997080"/>
            <a:ext cx="1288464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01" name="Picture 5" descr="Bildergebnis für telefon"/>
          <p:cNvPicPr>
            <a:picLocks noChangeAspect="1" noChangeArrowheads="1"/>
          </p:cNvPicPr>
          <p:nvPr/>
        </p:nvPicPr>
        <p:blipFill>
          <a:blip r:embed="rId3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7461" y="8071807"/>
            <a:ext cx="1098512" cy="1098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Bildergebnis für e mail"/>
          <p:cNvPicPr>
            <a:picLocks noChangeAspect="1" noChangeArrowheads="1"/>
          </p:cNvPicPr>
          <p:nvPr/>
        </p:nvPicPr>
        <p:blipFill>
          <a:blip r:embed="rId4" cstate="email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4491" y="8008090"/>
            <a:ext cx="1082722" cy="1083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148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Freeform 59"/>
          <p:cNvSpPr>
            <a:spLocks noChangeAspect="1"/>
          </p:cNvSpPr>
          <p:nvPr/>
        </p:nvSpPr>
        <p:spPr bwMode="gray">
          <a:xfrm>
            <a:off x="13702085" y="2686055"/>
            <a:ext cx="10675569" cy="9353619"/>
          </a:xfrm>
          <a:custGeom>
            <a:avLst/>
            <a:gdLst/>
            <a:ahLst/>
            <a:cxnLst>
              <a:cxn ang="0">
                <a:pos x="45" y="286"/>
              </a:cxn>
              <a:cxn ang="0">
                <a:pos x="72" y="273"/>
              </a:cxn>
              <a:cxn ang="0">
                <a:pos x="89" y="269"/>
              </a:cxn>
              <a:cxn ang="0">
                <a:pos x="112" y="274"/>
              </a:cxn>
              <a:cxn ang="0">
                <a:pos x="118" y="246"/>
              </a:cxn>
              <a:cxn ang="0">
                <a:pos x="145" y="252"/>
              </a:cxn>
              <a:cxn ang="0">
                <a:pos x="160" y="238"/>
              </a:cxn>
              <a:cxn ang="0">
                <a:pos x="176" y="198"/>
              </a:cxn>
              <a:cxn ang="0">
                <a:pos x="190" y="190"/>
              </a:cxn>
              <a:cxn ang="0">
                <a:pos x="217" y="207"/>
              </a:cxn>
              <a:cxn ang="0">
                <a:pos x="219" y="225"/>
              </a:cxn>
              <a:cxn ang="0">
                <a:pos x="230" y="231"/>
              </a:cxn>
              <a:cxn ang="0">
                <a:pos x="226" y="254"/>
              </a:cxn>
              <a:cxn ang="0">
                <a:pos x="224" y="287"/>
              </a:cxn>
              <a:cxn ang="0">
                <a:pos x="241" y="312"/>
              </a:cxn>
              <a:cxn ang="0">
                <a:pos x="293" y="286"/>
              </a:cxn>
              <a:cxn ang="0">
                <a:pos x="307" y="271"/>
              </a:cxn>
              <a:cxn ang="0">
                <a:pos x="334" y="257"/>
              </a:cxn>
              <a:cxn ang="0">
                <a:pos x="350" y="260"/>
              </a:cxn>
              <a:cxn ang="0">
                <a:pos x="364" y="266"/>
              </a:cxn>
              <a:cxn ang="0">
                <a:pos x="390" y="260"/>
              </a:cxn>
              <a:cxn ang="0">
                <a:pos x="411" y="268"/>
              </a:cxn>
              <a:cxn ang="0">
                <a:pos x="417" y="273"/>
              </a:cxn>
              <a:cxn ang="0">
                <a:pos x="400" y="182"/>
              </a:cxn>
              <a:cxn ang="0">
                <a:pos x="346" y="162"/>
              </a:cxn>
              <a:cxn ang="0">
                <a:pos x="333" y="120"/>
              </a:cxn>
              <a:cxn ang="0">
                <a:pos x="282" y="122"/>
              </a:cxn>
              <a:cxn ang="0">
                <a:pos x="239" y="112"/>
              </a:cxn>
              <a:cxn ang="0">
                <a:pos x="185" y="114"/>
              </a:cxn>
              <a:cxn ang="0">
                <a:pos x="140" y="109"/>
              </a:cxn>
              <a:cxn ang="0">
                <a:pos x="104" y="102"/>
              </a:cxn>
              <a:cxn ang="0">
                <a:pos x="126" y="67"/>
              </a:cxn>
              <a:cxn ang="0">
                <a:pos x="172" y="77"/>
              </a:cxn>
              <a:cxn ang="0">
                <a:pos x="196" y="56"/>
              </a:cxn>
              <a:cxn ang="0">
                <a:pos x="172" y="54"/>
              </a:cxn>
              <a:cxn ang="0">
                <a:pos x="185" y="22"/>
              </a:cxn>
              <a:cxn ang="0">
                <a:pos x="170" y="0"/>
              </a:cxn>
              <a:cxn ang="0">
                <a:pos x="132" y="27"/>
              </a:cxn>
              <a:cxn ang="0">
                <a:pos x="108" y="36"/>
              </a:cxn>
              <a:cxn ang="0">
                <a:pos x="105" y="63"/>
              </a:cxn>
              <a:cxn ang="0">
                <a:pos x="75" y="82"/>
              </a:cxn>
              <a:cxn ang="0">
                <a:pos x="32" y="107"/>
              </a:cxn>
              <a:cxn ang="0">
                <a:pos x="6" y="112"/>
              </a:cxn>
              <a:cxn ang="0">
                <a:pos x="14" y="136"/>
              </a:cxn>
              <a:cxn ang="0">
                <a:pos x="40" y="149"/>
              </a:cxn>
              <a:cxn ang="0">
                <a:pos x="41" y="187"/>
              </a:cxn>
              <a:cxn ang="0">
                <a:pos x="52" y="212"/>
              </a:cxn>
              <a:cxn ang="0">
                <a:pos x="29" y="239"/>
              </a:cxn>
              <a:cxn ang="0">
                <a:pos x="19" y="269"/>
              </a:cxn>
            </a:cxnLst>
            <a:rect l="0" t="0" r="r" b="b"/>
            <a:pathLst>
              <a:path w="417" h="312">
                <a:moveTo>
                  <a:pt x="19" y="269"/>
                </a:moveTo>
                <a:lnTo>
                  <a:pt x="24" y="274"/>
                </a:lnTo>
                <a:lnTo>
                  <a:pt x="37" y="289"/>
                </a:lnTo>
                <a:lnTo>
                  <a:pt x="45" y="286"/>
                </a:lnTo>
                <a:lnTo>
                  <a:pt x="52" y="286"/>
                </a:lnTo>
                <a:lnTo>
                  <a:pt x="53" y="281"/>
                </a:lnTo>
                <a:lnTo>
                  <a:pt x="67" y="274"/>
                </a:lnTo>
                <a:lnTo>
                  <a:pt x="72" y="273"/>
                </a:lnTo>
                <a:lnTo>
                  <a:pt x="76" y="274"/>
                </a:lnTo>
                <a:lnTo>
                  <a:pt x="79" y="270"/>
                </a:lnTo>
                <a:lnTo>
                  <a:pt x="85" y="268"/>
                </a:lnTo>
                <a:lnTo>
                  <a:pt x="89" y="269"/>
                </a:lnTo>
                <a:lnTo>
                  <a:pt x="94" y="274"/>
                </a:lnTo>
                <a:lnTo>
                  <a:pt x="107" y="279"/>
                </a:lnTo>
                <a:lnTo>
                  <a:pt x="111" y="276"/>
                </a:lnTo>
                <a:lnTo>
                  <a:pt x="112" y="274"/>
                </a:lnTo>
                <a:lnTo>
                  <a:pt x="112" y="269"/>
                </a:lnTo>
                <a:lnTo>
                  <a:pt x="110" y="265"/>
                </a:lnTo>
                <a:lnTo>
                  <a:pt x="110" y="258"/>
                </a:lnTo>
                <a:lnTo>
                  <a:pt x="118" y="246"/>
                </a:lnTo>
                <a:lnTo>
                  <a:pt x="123" y="246"/>
                </a:lnTo>
                <a:lnTo>
                  <a:pt x="129" y="248"/>
                </a:lnTo>
                <a:lnTo>
                  <a:pt x="138" y="246"/>
                </a:lnTo>
                <a:lnTo>
                  <a:pt x="145" y="252"/>
                </a:lnTo>
                <a:lnTo>
                  <a:pt x="149" y="252"/>
                </a:lnTo>
                <a:lnTo>
                  <a:pt x="153" y="250"/>
                </a:lnTo>
                <a:lnTo>
                  <a:pt x="159" y="243"/>
                </a:lnTo>
                <a:lnTo>
                  <a:pt x="160" y="238"/>
                </a:lnTo>
                <a:lnTo>
                  <a:pt x="155" y="232"/>
                </a:lnTo>
                <a:lnTo>
                  <a:pt x="155" y="227"/>
                </a:lnTo>
                <a:lnTo>
                  <a:pt x="165" y="214"/>
                </a:lnTo>
                <a:lnTo>
                  <a:pt x="176" y="198"/>
                </a:lnTo>
                <a:lnTo>
                  <a:pt x="178" y="195"/>
                </a:lnTo>
                <a:lnTo>
                  <a:pt x="182" y="190"/>
                </a:lnTo>
                <a:lnTo>
                  <a:pt x="183" y="189"/>
                </a:lnTo>
                <a:lnTo>
                  <a:pt x="190" y="190"/>
                </a:lnTo>
                <a:lnTo>
                  <a:pt x="194" y="187"/>
                </a:lnTo>
                <a:lnTo>
                  <a:pt x="204" y="189"/>
                </a:lnTo>
                <a:lnTo>
                  <a:pt x="217" y="201"/>
                </a:lnTo>
                <a:lnTo>
                  <a:pt x="217" y="207"/>
                </a:lnTo>
                <a:lnTo>
                  <a:pt x="213" y="215"/>
                </a:lnTo>
                <a:lnTo>
                  <a:pt x="213" y="220"/>
                </a:lnTo>
                <a:lnTo>
                  <a:pt x="214" y="222"/>
                </a:lnTo>
                <a:lnTo>
                  <a:pt x="219" y="225"/>
                </a:lnTo>
                <a:lnTo>
                  <a:pt x="225" y="223"/>
                </a:lnTo>
                <a:lnTo>
                  <a:pt x="229" y="225"/>
                </a:lnTo>
                <a:lnTo>
                  <a:pt x="229" y="227"/>
                </a:lnTo>
                <a:lnTo>
                  <a:pt x="230" y="231"/>
                </a:lnTo>
                <a:lnTo>
                  <a:pt x="228" y="233"/>
                </a:lnTo>
                <a:lnTo>
                  <a:pt x="226" y="238"/>
                </a:lnTo>
                <a:lnTo>
                  <a:pt x="228" y="249"/>
                </a:lnTo>
                <a:lnTo>
                  <a:pt x="226" y="254"/>
                </a:lnTo>
                <a:lnTo>
                  <a:pt x="224" y="259"/>
                </a:lnTo>
                <a:lnTo>
                  <a:pt x="224" y="269"/>
                </a:lnTo>
                <a:lnTo>
                  <a:pt x="221" y="278"/>
                </a:lnTo>
                <a:lnTo>
                  <a:pt x="224" y="287"/>
                </a:lnTo>
                <a:lnTo>
                  <a:pt x="230" y="298"/>
                </a:lnTo>
                <a:lnTo>
                  <a:pt x="235" y="309"/>
                </a:lnTo>
                <a:lnTo>
                  <a:pt x="236" y="311"/>
                </a:lnTo>
                <a:lnTo>
                  <a:pt x="241" y="312"/>
                </a:lnTo>
                <a:lnTo>
                  <a:pt x="246" y="309"/>
                </a:lnTo>
                <a:lnTo>
                  <a:pt x="258" y="302"/>
                </a:lnTo>
                <a:lnTo>
                  <a:pt x="272" y="292"/>
                </a:lnTo>
                <a:lnTo>
                  <a:pt x="293" y="286"/>
                </a:lnTo>
                <a:lnTo>
                  <a:pt x="295" y="285"/>
                </a:lnTo>
                <a:lnTo>
                  <a:pt x="299" y="278"/>
                </a:lnTo>
                <a:lnTo>
                  <a:pt x="306" y="274"/>
                </a:lnTo>
                <a:lnTo>
                  <a:pt x="307" y="271"/>
                </a:lnTo>
                <a:lnTo>
                  <a:pt x="312" y="270"/>
                </a:lnTo>
                <a:lnTo>
                  <a:pt x="322" y="263"/>
                </a:lnTo>
                <a:lnTo>
                  <a:pt x="327" y="262"/>
                </a:lnTo>
                <a:lnTo>
                  <a:pt x="334" y="257"/>
                </a:lnTo>
                <a:lnTo>
                  <a:pt x="339" y="257"/>
                </a:lnTo>
                <a:lnTo>
                  <a:pt x="343" y="259"/>
                </a:lnTo>
                <a:lnTo>
                  <a:pt x="346" y="260"/>
                </a:lnTo>
                <a:lnTo>
                  <a:pt x="350" y="260"/>
                </a:lnTo>
                <a:lnTo>
                  <a:pt x="352" y="270"/>
                </a:lnTo>
                <a:lnTo>
                  <a:pt x="354" y="274"/>
                </a:lnTo>
                <a:lnTo>
                  <a:pt x="357" y="273"/>
                </a:lnTo>
                <a:lnTo>
                  <a:pt x="364" y="266"/>
                </a:lnTo>
                <a:lnTo>
                  <a:pt x="364" y="268"/>
                </a:lnTo>
                <a:lnTo>
                  <a:pt x="366" y="268"/>
                </a:lnTo>
                <a:lnTo>
                  <a:pt x="379" y="263"/>
                </a:lnTo>
                <a:lnTo>
                  <a:pt x="390" y="260"/>
                </a:lnTo>
                <a:lnTo>
                  <a:pt x="396" y="260"/>
                </a:lnTo>
                <a:lnTo>
                  <a:pt x="401" y="264"/>
                </a:lnTo>
                <a:lnTo>
                  <a:pt x="409" y="264"/>
                </a:lnTo>
                <a:lnTo>
                  <a:pt x="411" y="268"/>
                </a:lnTo>
                <a:lnTo>
                  <a:pt x="411" y="270"/>
                </a:lnTo>
                <a:lnTo>
                  <a:pt x="406" y="271"/>
                </a:lnTo>
                <a:lnTo>
                  <a:pt x="414" y="274"/>
                </a:lnTo>
                <a:lnTo>
                  <a:pt x="417" y="273"/>
                </a:lnTo>
                <a:lnTo>
                  <a:pt x="417" y="237"/>
                </a:lnTo>
                <a:lnTo>
                  <a:pt x="407" y="212"/>
                </a:lnTo>
                <a:lnTo>
                  <a:pt x="407" y="193"/>
                </a:lnTo>
                <a:lnTo>
                  <a:pt x="400" y="182"/>
                </a:lnTo>
                <a:lnTo>
                  <a:pt x="381" y="180"/>
                </a:lnTo>
                <a:lnTo>
                  <a:pt x="361" y="187"/>
                </a:lnTo>
                <a:lnTo>
                  <a:pt x="350" y="179"/>
                </a:lnTo>
                <a:lnTo>
                  <a:pt x="346" y="162"/>
                </a:lnTo>
                <a:lnTo>
                  <a:pt x="344" y="142"/>
                </a:lnTo>
                <a:lnTo>
                  <a:pt x="355" y="108"/>
                </a:lnTo>
                <a:lnTo>
                  <a:pt x="336" y="106"/>
                </a:lnTo>
                <a:lnTo>
                  <a:pt x="333" y="120"/>
                </a:lnTo>
                <a:lnTo>
                  <a:pt x="323" y="119"/>
                </a:lnTo>
                <a:lnTo>
                  <a:pt x="314" y="122"/>
                </a:lnTo>
                <a:lnTo>
                  <a:pt x="298" y="119"/>
                </a:lnTo>
                <a:lnTo>
                  <a:pt x="282" y="122"/>
                </a:lnTo>
                <a:lnTo>
                  <a:pt x="267" y="129"/>
                </a:lnTo>
                <a:lnTo>
                  <a:pt x="260" y="126"/>
                </a:lnTo>
                <a:lnTo>
                  <a:pt x="244" y="128"/>
                </a:lnTo>
                <a:lnTo>
                  <a:pt x="239" y="112"/>
                </a:lnTo>
                <a:lnTo>
                  <a:pt x="231" y="110"/>
                </a:lnTo>
                <a:lnTo>
                  <a:pt x="224" y="106"/>
                </a:lnTo>
                <a:lnTo>
                  <a:pt x="193" y="115"/>
                </a:lnTo>
                <a:lnTo>
                  <a:pt x="185" y="114"/>
                </a:lnTo>
                <a:lnTo>
                  <a:pt x="180" y="108"/>
                </a:lnTo>
                <a:lnTo>
                  <a:pt x="172" y="106"/>
                </a:lnTo>
                <a:lnTo>
                  <a:pt x="164" y="106"/>
                </a:lnTo>
                <a:lnTo>
                  <a:pt x="140" y="109"/>
                </a:lnTo>
                <a:lnTo>
                  <a:pt x="124" y="106"/>
                </a:lnTo>
                <a:lnTo>
                  <a:pt x="117" y="108"/>
                </a:lnTo>
                <a:lnTo>
                  <a:pt x="108" y="108"/>
                </a:lnTo>
                <a:lnTo>
                  <a:pt x="104" y="102"/>
                </a:lnTo>
                <a:lnTo>
                  <a:pt x="104" y="86"/>
                </a:lnTo>
                <a:lnTo>
                  <a:pt x="104" y="77"/>
                </a:lnTo>
                <a:lnTo>
                  <a:pt x="119" y="72"/>
                </a:lnTo>
                <a:lnTo>
                  <a:pt x="126" y="67"/>
                </a:lnTo>
                <a:lnTo>
                  <a:pt x="134" y="70"/>
                </a:lnTo>
                <a:lnTo>
                  <a:pt x="150" y="67"/>
                </a:lnTo>
                <a:lnTo>
                  <a:pt x="159" y="69"/>
                </a:lnTo>
                <a:lnTo>
                  <a:pt x="172" y="77"/>
                </a:lnTo>
                <a:lnTo>
                  <a:pt x="180" y="75"/>
                </a:lnTo>
                <a:lnTo>
                  <a:pt x="185" y="67"/>
                </a:lnTo>
                <a:lnTo>
                  <a:pt x="192" y="65"/>
                </a:lnTo>
                <a:lnTo>
                  <a:pt x="196" y="56"/>
                </a:lnTo>
                <a:lnTo>
                  <a:pt x="192" y="56"/>
                </a:lnTo>
                <a:lnTo>
                  <a:pt x="185" y="60"/>
                </a:lnTo>
                <a:lnTo>
                  <a:pt x="176" y="61"/>
                </a:lnTo>
                <a:lnTo>
                  <a:pt x="172" y="54"/>
                </a:lnTo>
                <a:lnTo>
                  <a:pt x="167" y="38"/>
                </a:lnTo>
                <a:lnTo>
                  <a:pt x="174" y="33"/>
                </a:lnTo>
                <a:lnTo>
                  <a:pt x="181" y="29"/>
                </a:lnTo>
                <a:lnTo>
                  <a:pt x="185" y="22"/>
                </a:lnTo>
                <a:lnTo>
                  <a:pt x="183" y="15"/>
                </a:lnTo>
                <a:lnTo>
                  <a:pt x="178" y="9"/>
                </a:lnTo>
                <a:lnTo>
                  <a:pt x="177" y="0"/>
                </a:lnTo>
                <a:lnTo>
                  <a:pt x="170" y="0"/>
                </a:lnTo>
                <a:lnTo>
                  <a:pt x="164" y="5"/>
                </a:lnTo>
                <a:lnTo>
                  <a:pt x="160" y="12"/>
                </a:lnTo>
                <a:lnTo>
                  <a:pt x="145" y="20"/>
                </a:lnTo>
                <a:lnTo>
                  <a:pt x="132" y="27"/>
                </a:lnTo>
                <a:lnTo>
                  <a:pt x="123" y="28"/>
                </a:lnTo>
                <a:lnTo>
                  <a:pt x="117" y="23"/>
                </a:lnTo>
                <a:lnTo>
                  <a:pt x="110" y="27"/>
                </a:lnTo>
                <a:lnTo>
                  <a:pt x="108" y="36"/>
                </a:lnTo>
                <a:lnTo>
                  <a:pt x="102" y="40"/>
                </a:lnTo>
                <a:lnTo>
                  <a:pt x="107" y="47"/>
                </a:lnTo>
                <a:lnTo>
                  <a:pt x="107" y="55"/>
                </a:lnTo>
                <a:lnTo>
                  <a:pt x="105" y="63"/>
                </a:lnTo>
                <a:lnTo>
                  <a:pt x="99" y="67"/>
                </a:lnTo>
                <a:lnTo>
                  <a:pt x="83" y="70"/>
                </a:lnTo>
                <a:lnTo>
                  <a:pt x="75" y="75"/>
                </a:lnTo>
                <a:lnTo>
                  <a:pt x="75" y="82"/>
                </a:lnTo>
                <a:lnTo>
                  <a:pt x="63" y="104"/>
                </a:lnTo>
                <a:lnTo>
                  <a:pt x="56" y="107"/>
                </a:lnTo>
                <a:lnTo>
                  <a:pt x="40" y="108"/>
                </a:lnTo>
                <a:lnTo>
                  <a:pt x="32" y="107"/>
                </a:lnTo>
                <a:lnTo>
                  <a:pt x="26" y="101"/>
                </a:lnTo>
                <a:lnTo>
                  <a:pt x="18" y="102"/>
                </a:lnTo>
                <a:lnTo>
                  <a:pt x="10" y="106"/>
                </a:lnTo>
                <a:lnTo>
                  <a:pt x="6" y="112"/>
                </a:lnTo>
                <a:lnTo>
                  <a:pt x="8" y="120"/>
                </a:lnTo>
                <a:lnTo>
                  <a:pt x="0" y="125"/>
                </a:lnTo>
                <a:lnTo>
                  <a:pt x="6" y="131"/>
                </a:lnTo>
                <a:lnTo>
                  <a:pt x="14" y="136"/>
                </a:lnTo>
                <a:lnTo>
                  <a:pt x="16" y="144"/>
                </a:lnTo>
                <a:lnTo>
                  <a:pt x="25" y="145"/>
                </a:lnTo>
                <a:lnTo>
                  <a:pt x="34" y="144"/>
                </a:lnTo>
                <a:lnTo>
                  <a:pt x="40" y="149"/>
                </a:lnTo>
                <a:lnTo>
                  <a:pt x="42" y="156"/>
                </a:lnTo>
                <a:lnTo>
                  <a:pt x="41" y="165"/>
                </a:lnTo>
                <a:lnTo>
                  <a:pt x="37" y="171"/>
                </a:lnTo>
                <a:lnTo>
                  <a:pt x="41" y="187"/>
                </a:lnTo>
                <a:lnTo>
                  <a:pt x="46" y="194"/>
                </a:lnTo>
                <a:lnTo>
                  <a:pt x="53" y="199"/>
                </a:lnTo>
                <a:lnTo>
                  <a:pt x="54" y="205"/>
                </a:lnTo>
                <a:lnTo>
                  <a:pt x="52" y="212"/>
                </a:lnTo>
                <a:lnTo>
                  <a:pt x="47" y="217"/>
                </a:lnTo>
                <a:lnTo>
                  <a:pt x="40" y="222"/>
                </a:lnTo>
                <a:lnTo>
                  <a:pt x="37" y="228"/>
                </a:lnTo>
                <a:lnTo>
                  <a:pt x="29" y="239"/>
                </a:lnTo>
                <a:lnTo>
                  <a:pt x="22" y="253"/>
                </a:lnTo>
                <a:lnTo>
                  <a:pt x="24" y="259"/>
                </a:lnTo>
                <a:lnTo>
                  <a:pt x="24" y="266"/>
                </a:lnTo>
                <a:lnTo>
                  <a:pt x="19" y="269"/>
                </a:lnTo>
                <a:close/>
              </a:path>
            </a:pathLst>
          </a:custGeom>
          <a:solidFill>
            <a:schemeClr val="accent4"/>
          </a:solidFill>
          <a:ln w="63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innerShdw blurRad="63500" dist="50800" dir="2700000">
              <a:schemeClr val="tx1">
                <a:lumMod val="50000"/>
              </a:schemeClr>
            </a:innerShdw>
          </a:effectLst>
        </p:spPr>
        <p:txBody>
          <a:bodyPr lIns="91408" tIns="45704" rIns="91408" bIns="45704"/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1703687" y="7453803"/>
            <a:ext cx="1022235" cy="543739"/>
          </a:xfrm>
          <a:prstGeom prst="rect">
            <a:avLst/>
          </a:prstGeom>
          <a:noFill/>
        </p:spPr>
        <p:txBody>
          <a:bodyPr wrap="none" lIns="91408" tIns="45704" rIns="91408" bIns="45704" rtlCol="0" anchor="ctr" anchorCtr="0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  <a:latin typeface="Montserrat Bold" charset="0"/>
                <a:ea typeface="Montserrat Bold" charset="0"/>
                <a:cs typeface="Montserrat Bold" charset="0"/>
              </a:rPr>
              <a:t>2007</a:t>
            </a:r>
          </a:p>
        </p:txBody>
      </p:sp>
      <p:sp>
        <p:nvSpPr>
          <p:cNvPr id="34" name="Rectangle 1"/>
          <p:cNvSpPr/>
          <p:nvPr/>
        </p:nvSpPr>
        <p:spPr>
          <a:xfrm>
            <a:off x="-37068" y="0"/>
            <a:ext cx="23317201" cy="1085851"/>
          </a:xfrm>
          <a:prstGeom prst="rect">
            <a:avLst/>
          </a:prstGeom>
          <a:gradFill flip="none" rotWithShape="1">
            <a:gsLst>
              <a:gs pos="50000">
                <a:schemeClr val="accent5">
                  <a:lumMod val="75000"/>
                </a:schemeClr>
              </a:gs>
              <a:gs pos="0">
                <a:schemeClr val="accent3"/>
              </a:gs>
              <a:gs pos="100000">
                <a:schemeClr val="accent6"/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marL="457040"/>
            <a:r>
              <a:rPr lang="en-US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GENERAL INFORAMTION</a:t>
            </a:r>
          </a:p>
        </p:txBody>
      </p:sp>
      <p:cxnSp>
        <p:nvCxnSpPr>
          <p:cNvPr id="148" name="Elbow Connector 94"/>
          <p:cNvCxnSpPr>
            <a:stCxn id="65" idx="6"/>
          </p:cNvCxnSpPr>
          <p:nvPr/>
        </p:nvCxnSpPr>
        <p:spPr>
          <a:xfrm flipH="1" flipV="1">
            <a:off x="1189866" y="1463014"/>
            <a:ext cx="15738594" cy="5922437"/>
          </a:xfrm>
          <a:prstGeom prst="bentConnector3">
            <a:avLst>
              <a:gd name="adj1" fmla="val 22332"/>
            </a:avLst>
          </a:prstGeom>
          <a:ln w="12700" cmpd="sng">
            <a:solidFill>
              <a:schemeClr val="accent4">
                <a:lumMod val="75000"/>
              </a:schemeClr>
            </a:solidFill>
            <a:prstDash val="sysDash"/>
            <a:miter lim="800000"/>
            <a:headEnd type="none" w="lg" len="lg"/>
            <a:tailEnd type="none" w="lg" len="lg"/>
          </a:ln>
          <a:effectLst>
            <a:outerShdw dist="38100" dir="5400000" algn="ctr" rotWithShape="0">
              <a:srgbClr val="000000">
                <a:alpha val="10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AutoShape 2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155575" y="-144461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5" name="AutoShape 4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307976" y="7939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8" name="AutoShape 12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460373" y="160339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1521" y="0"/>
            <a:ext cx="1886130" cy="1085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" name="Прямоугольник 175"/>
          <p:cNvSpPr/>
          <p:nvPr/>
        </p:nvSpPr>
        <p:spPr>
          <a:xfrm>
            <a:off x="3796174" y="1524712"/>
            <a:ext cx="3748768" cy="543739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rPr>
              <a:t>WE ARE OFFSPRING</a:t>
            </a:r>
            <a:endParaRPr lang="ru-RU" sz="2900" dirty="0">
              <a:solidFill>
                <a:srgbClr val="000000"/>
              </a:solidFill>
              <a:latin typeface="Times New Roman" panose="02020603050405020304" pitchFamily="18" charset="0"/>
              <a:ea typeface="Malgun Gothic Semilight" panose="020B0502040204020203" pitchFamily="34" charset="-128"/>
              <a:cs typeface="Times New Roman" panose="02020603050405020304" pitchFamily="18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48758" y="2389707"/>
            <a:ext cx="11714044" cy="2778294"/>
            <a:chOff x="-37068" y="2389707"/>
            <a:chExt cx="11714046" cy="2778291"/>
          </a:xfrm>
        </p:grpSpPr>
        <p:pic>
          <p:nvPicPr>
            <p:cNvPr id="1044" name="Picture 20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017" t="3092" r="30429" b="2853"/>
            <a:stretch/>
          </p:blipFill>
          <p:spPr bwMode="auto">
            <a:xfrm>
              <a:off x="-37068" y="2442857"/>
              <a:ext cx="2557390" cy="205226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7" name="Прямоугольник 176"/>
            <p:cNvSpPr/>
            <p:nvPr/>
          </p:nvSpPr>
          <p:spPr>
            <a:xfrm>
              <a:off x="460376" y="4580449"/>
              <a:ext cx="1633781" cy="538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RUDAKI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45" name="Picture 21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914"/>
            <a:stretch/>
          </p:blipFill>
          <p:spPr bwMode="auto">
            <a:xfrm>
              <a:off x="3012581" y="2450356"/>
              <a:ext cx="2532820" cy="20472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2" name="Прямоугольник 181"/>
            <p:cNvSpPr/>
            <p:nvPr/>
          </p:nvSpPr>
          <p:spPr>
            <a:xfrm>
              <a:off x="3295483" y="4629390"/>
              <a:ext cx="1901483" cy="538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FIRDOUSI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46" name="Picture 22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38"/>
            <a:stretch/>
          </p:blipFill>
          <p:spPr bwMode="auto">
            <a:xfrm>
              <a:off x="6118549" y="2389707"/>
              <a:ext cx="2532820" cy="2047299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" name="Прямоугольник 183"/>
            <p:cNvSpPr/>
            <p:nvPr/>
          </p:nvSpPr>
          <p:spPr>
            <a:xfrm>
              <a:off x="6293116" y="4629390"/>
              <a:ext cx="2082750" cy="538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AVICENNA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47" name="Picture 2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11295" y="2442856"/>
              <a:ext cx="2465683" cy="218653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7" name="Прямоугольник 186"/>
            <p:cNvSpPr/>
            <p:nvPr/>
          </p:nvSpPr>
          <p:spPr>
            <a:xfrm>
              <a:off x="9579476" y="4613518"/>
              <a:ext cx="1786066" cy="5386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KHAYAM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Группа 6"/>
          <p:cNvGrpSpPr/>
          <p:nvPr/>
        </p:nvGrpSpPr>
        <p:grpSpPr>
          <a:xfrm>
            <a:off x="841375" y="5637100"/>
            <a:ext cx="12896967" cy="7404787"/>
            <a:chOff x="155575" y="5637096"/>
            <a:chExt cx="12896965" cy="7404787"/>
          </a:xfrm>
        </p:grpSpPr>
        <p:pic>
          <p:nvPicPr>
            <p:cNvPr id="1039" name="Picture 15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1" t="4949" r="83366" b="82140"/>
            <a:stretch/>
          </p:blipFill>
          <p:spPr bwMode="auto">
            <a:xfrm>
              <a:off x="3017939" y="5637096"/>
              <a:ext cx="1082675" cy="1193387"/>
            </a:xfrm>
            <a:prstGeom prst="ellipse">
              <a:avLst/>
            </a:prstGeom>
            <a:pattFill prst="pct5">
              <a:fgClr>
                <a:schemeClr val="accent5">
                  <a:lumMod val="60000"/>
                  <a:lumOff val="40000"/>
                </a:schemeClr>
              </a:fgClr>
              <a:bgClr>
                <a:schemeClr val="bg1"/>
              </a:bgClr>
            </a:pattFill>
            <a:ln w="9525">
              <a:solidFill>
                <a:srgbClr val="92D050"/>
              </a:solidFill>
              <a:miter lim="800000"/>
              <a:headEnd/>
              <a:tailEnd/>
            </a:ln>
            <a:effectLst/>
          </p:spPr>
        </p:pic>
        <p:sp>
          <p:nvSpPr>
            <p:cNvPr id="161" name="Прямоугольник 160"/>
            <p:cNvSpPr/>
            <p:nvPr/>
          </p:nvSpPr>
          <p:spPr>
            <a:xfrm>
              <a:off x="4400410" y="5965197"/>
              <a:ext cx="4347023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Location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CENTRAL ASIA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88" name="Picture 19"/>
            <p:cNvPicPr>
              <a:picLocks noChangeAspect="1" noChangeArrowheads="1"/>
            </p:cNvPicPr>
            <p:nvPr/>
          </p:nvPicPr>
          <p:blipFill rotWithShape="1">
            <a:blip r:embed="rId10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042" t="3821" r="36559" b="80231"/>
            <a:stretch/>
          </p:blipFill>
          <p:spPr bwMode="auto">
            <a:xfrm>
              <a:off x="275100" y="8794316"/>
              <a:ext cx="1090323" cy="1143797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9" name="Picture 19"/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2" t="52747" r="50194" b="36697"/>
            <a:stretch/>
          </p:blipFill>
          <p:spPr bwMode="auto">
            <a:xfrm>
              <a:off x="155575" y="6918102"/>
              <a:ext cx="1112577" cy="1193387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0" name="Прямоугольник 189"/>
            <p:cNvSpPr/>
            <p:nvPr/>
          </p:nvSpPr>
          <p:spPr>
            <a:xfrm>
              <a:off x="1509641" y="7253184"/>
              <a:ext cx="2986715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Area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ru-RU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141 400 к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m</a:t>
              </a:r>
              <a:r>
                <a:rPr lang="ru-RU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²</a:t>
              </a:r>
            </a:p>
          </p:txBody>
        </p:sp>
        <p:sp>
          <p:nvSpPr>
            <p:cNvPr id="191" name="Прямоугольник 190"/>
            <p:cNvSpPr/>
            <p:nvPr/>
          </p:nvSpPr>
          <p:spPr>
            <a:xfrm>
              <a:off x="1568116" y="9104603"/>
              <a:ext cx="3482042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Capital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DUSHANBE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98" name="Прямоугольник 197"/>
            <p:cNvSpPr/>
            <p:nvPr/>
          </p:nvSpPr>
          <p:spPr>
            <a:xfrm>
              <a:off x="1568151" y="10651579"/>
              <a:ext cx="4528483" cy="98488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Arrival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by PLANE, TRAIN,</a:t>
              </a:r>
            </a:p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BUS &amp; CAR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48" name="Picture 24"/>
            <p:cNvPicPr>
              <a:picLocks noChangeAspect="1" noChangeArrowheads="1"/>
            </p:cNvPicPr>
            <p:nvPr/>
          </p:nvPicPr>
          <p:blipFill rotWithShape="1">
            <a:blip r:embed="rId12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734" t="69872" r="28539" b="2744"/>
            <a:stretch/>
          </p:blipFill>
          <p:spPr bwMode="auto">
            <a:xfrm>
              <a:off x="275101" y="10556735"/>
              <a:ext cx="1090322" cy="1143797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49" name="Picture 25"/>
            <p:cNvPicPr>
              <a:picLocks noChangeAspect="1" noChangeArrowheads="1"/>
            </p:cNvPicPr>
            <p:nvPr/>
          </p:nvPicPr>
          <p:blipFill rotWithShape="1">
            <a:blip r:embed="rId14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99" r="23483" b="78056"/>
            <a:stretch/>
          </p:blipFill>
          <p:spPr bwMode="auto">
            <a:xfrm>
              <a:off x="6814851" y="6922009"/>
              <a:ext cx="1082675" cy="1230420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0" name="Picture 26"/>
            <p:cNvPicPr>
              <a:picLocks noChangeAspect="1" noChangeArrowheads="1"/>
            </p:cNvPicPr>
            <p:nvPr/>
          </p:nvPicPr>
          <p:blipFill rotWithShape="1">
            <a:blip r:embed="rId16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harpenSoften amount="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80" t="69328" r="21449" b="7917"/>
            <a:stretch/>
          </p:blipFill>
          <p:spPr bwMode="auto">
            <a:xfrm>
              <a:off x="6816674" y="8710443"/>
              <a:ext cx="1082673" cy="1234327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51" name="Picture 27"/>
            <p:cNvPicPr>
              <a:picLocks noChangeAspect="1" noChangeArrowheads="1"/>
            </p:cNvPicPr>
            <p:nvPr/>
          </p:nvPicPr>
          <p:blipFill rotWithShape="1">
            <a:blip r:embed="rId18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9" t="28646" r="58802" b="53248"/>
            <a:stretch/>
          </p:blipFill>
          <p:spPr bwMode="auto">
            <a:xfrm>
              <a:off x="6827463" y="10431815"/>
              <a:ext cx="1082672" cy="1225357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7" name="Прямоугольник 206"/>
            <p:cNvSpPr/>
            <p:nvPr/>
          </p:nvSpPr>
          <p:spPr>
            <a:xfrm>
              <a:off x="8052920" y="7199216"/>
              <a:ext cx="4118434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Population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9,1 MILLION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08" name="Прямоугольник 207"/>
            <p:cNvSpPr/>
            <p:nvPr/>
          </p:nvSpPr>
          <p:spPr>
            <a:xfrm>
              <a:off x="8066881" y="9065995"/>
              <a:ext cx="3894335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Average age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23 YEARS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209" name="Прямоугольник 208"/>
            <p:cNvSpPr/>
            <p:nvPr/>
          </p:nvSpPr>
          <p:spPr>
            <a:xfrm>
              <a:off x="8066881" y="10820984"/>
              <a:ext cx="4985659" cy="5386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Currency (code)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SOMONI (TJ)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20" cstate="email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075" t="2505" r="3149" b="76754"/>
            <a:stretch/>
          </p:blipFill>
          <p:spPr bwMode="auto">
            <a:xfrm>
              <a:off x="1189866" y="11811462"/>
              <a:ext cx="1147479" cy="1230421"/>
            </a:xfrm>
            <a:prstGeom prst="ellipse">
              <a:avLst/>
            </a:prstGeom>
            <a:noFill/>
            <a:ln w="9525">
              <a:solidFill>
                <a:srgbClr val="92D05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4" name="Прямоугольник 63"/>
            <p:cNvSpPr/>
            <p:nvPr/>
          </p:nvSpPr>
          <p:spPr>
            <a:xfrm>
              <a:off x="1572851" y="12039667"/>
              <a:ext cx="11235224" cy="984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Administrative centers</a:t>
              </a:r>
              <a:r>
                <a:rPr lang="tg-Cyrl-TJ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: </a:t>
              </a:r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DUSHANBE, KHUJAND, BOKHTAR,</a:t>
              </a:r>
            </a:p>
            <a:p>
              <a:pPr algn="ctr"/>
              <a:r>
                <a:rPr lang="en-US" sz="2900" dirty="0">
                  <a:solidFill>
                    <a:srgbClr val="000000"/>
                  </a:solidFill>
                  <a:latin typeface="Times New Roman" panose="02020603050405020304" pitchFamily="18" charset="0"/>
                  <a:ea typeface="Malgun Gothic Semilight" panose="020B0502040204020203" pitchFamily="34" charset="-128"/>
                  <a:cs typeface="Times New Roman" panose="02020603050405020304" pitchFamily="18" charset="0"/>
                </a:rPr>
                <a:t>KULOB, KHOROG</a:t>
              </a:r>
              <a:endParaRPr lang="ru-RU" sz="2900" dirty="0">
                <a:solidFill>
                  <a:srgbClr val="000000"/>
                </a:solidFill>
                <a:latin typeface="Times New Roman" panose="02020603050405020304" pitchFamily="18" charset="0"/>
                <a:ea typeface="Malgun Gothic Semilight" panose="020B0502040204020203" pitchFamily="34" charset="-128"/>
                <a:cs typeface="Times New Roman" panose="02020603050405020304" pitchFamily="18" charset="0"/>
              </a:endParaRPr>
            </a:p>
          </p:txBody>
        </p:sp>
      </p:grpSp>
      <p:sp>
        <p:nvSpPr>
          <p:cNvPr id="65" name="Овал 64"/>
          <p:cNvSpPr/>
          <p:nvPr/>
        </p:nvSpPr>
        <p:spPr>
          <a:xfrm>
            <a:off x="16630340" y="7222665"/>
            <a:ext cx="298120" cy="325576"/>
          </a:xfrm>
          <a:prstGeom prst="ellipse">
            <a:avLst/>
          </a:prstGeom>
          <a:solidFill>
            <a:srgbClr val="FFC737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16200999" y="7506099"/>
            <a:ext cx="6399058" cy="666848"/>
          </a:xfrm>
          <a:prstGeom prst="rect">
            <a:avLst/>
          </a:prstGeom>
        </p:spPr>
        <p:txBody>
          <a:bodyPr wrap="none" lIns="91408" tIns="45704" rIns="91408" bIns="45704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REPUBLIC OF TAJIKISTAN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14097000" y="12426672"/>
            <a:ext cx="10280650" cy="1289328"/>
          </a:xfrm>
          <a:prstGeom prst="rect">
            <a:avLst/>
          </a:prstGeom>
          <a:solidFill>
            <a:schemeClr val="accent4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LAND OF GREEN ECONOMY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17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25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25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Прямая соединительная линия 10"/>
          <p:cNvCxnSpPr/>
          <p:nvPr/>
        </p:nvCxnSpPr>
        <p:spPr>
          <a:xfrm>
            <a:off x="11233335" y="9840409"/>
            <a:ext cx="0" cy="3643112"/>
          </a:xfrm>
          <a:prstGeom prst="line">
            <a:avLst/>
          </a:prstGeom>
          <a:ln w="12700" cmpd="sng">
            <a:solidFill>
              <a:srgbClr val="FFC737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2710676" y="4284249"/>
            <a:ext cx="7970876" cy="1231107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Energy security and efficient use of electricity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60492" y="6807487"/>
            <a:ext cx="7970876" cy="1800493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Breaking the communication deadlock and turning Tajikistan into a transit country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528952" y="9555716"/>
            <a:ext cx="7970878" cy="1231107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Ensuring food security and public access to good nutrition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24736" y="11885660"/>
            <a:ext cx="7970876" cy="1231107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Expanding productive employment and rapid industrialization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Картинки по запросу иконка пшеница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76" t="17882" r="17901" b="18103"/>
          <a:stretch/>
        </p:blipFill>
        <p:spPr bwMode="auto">
          <a:xfrm>
            <a:off x="178145" y="9169601"/>
            <a:ext cx="2271510" cy="2003336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ятиугольник 11"/>
          <p:cNvSpPr/>
          <p:nvPr/>
        </p:nvSpPr>
        <p:spPr>
          <a:xfrm>
            <a:off x="419102" y="2913217"/>
            <a:ext cx="10691407" cy="818579"/>
          </a:xfrm>
          <a:prstGeom prst="homePlate">
            <a:avLst/>
          </a:prstGeom>
          <a:solidFill>
            <a:schemeClr val="bg1"/>
          </a:solidFill>
          <a:ln w="31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18272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GOALS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11621533" y="2939071"/>
            <a:ext cx="12568598" cy="818579"/>
          </a:xfrm>
          <a:prstGeom prst="chevron">
            <a:avLst>
              <a:gd name="adj" fmla="val 53902"/>
            </a:avLst>
          </a:prstGeom>
          <a:solidFill>
            <a:schemeClr val="bg1"/>
          </a:solidFill>
          <a:ln w="3175" cap="rnd" cmpd="sng">
            <a:solidFill>
              <a:srgbClr val="92D05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 defTabSz="1827200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TRAJECTORIES OF DEVELOPMENT</a:t>
            </a:r>
            <a:endParaRPr lang="ru-RU" sz="4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Похожее изображение"/>
          <p:cNvPicPr>
            <a:picLocks noChangeAspect="1" noChangeArrowheads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104" y="6517615"/>
            <a:ext cx="2109602" cy="1898312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Картинки по запросу иконка экономический рост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9101" y="3924513"/>
            <a:ext cx="2231496" cy="2003336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артинки по запросу иконка диверсификация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7" t="16087" r="41869" b="15884"/>
          <a:stretch/>
        </p:blipFill>
        <p:spPr bwMode="auto">
          <a:xfrm>
            <a:off x="11829096" y="8911901"/>
            <a:ext cx="2109602" cy="1969771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omeless, poverty, man begging for money icons set : Vector Art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52" r="73934" b="21351"/>
          <a:stretch/>
        </p:blipFill>
        <p:spPr bwMode="auto">
          <a:xfrm>
            <a:off x="11890048" y="11437548"/>
            <a:ext cx="2109602" cy="1969773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14420310" y="11714620"/>
            <a:ext cx="12188825" cy="1231107"/>
          </a:xfrm>
          <a:prstGeom prst="rect">
            <a:avLst/>
          </a:prstGeom>
          <a:ln>
            <a:noFill/>
          </a:ln>
        </p:spPr>
        <p:txBody>
          <a:bodyPr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Poverty reduction of more than 2 times and</a:t>
            </a:r>
          </a:p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increasing the share of the middle class to 50%;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6" name="Прямая соединительная линия 45"/>
          <p:cNvCxnSpPr/>
          <p:nvPr/>
        </p:nvCxnSpPr>
        <p:spPr>
          <a:xfrm>
            <a:off x="11261909" y="2262006"/>
            <a:ext cx="0" cy="4255605"/>
          </a:xfrm>
          <a:prstGeom prst="line">
            <a:avLst/>
          </a:prstGeom>
          <a:ln w="12700" cmpd="sng">
            <a:solidFill>
              <a:srgbClr val="92D05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0763767" y="13483517"/>
            <a:ext cx="13613883" cy="0"/>
          </a:xfrm>
          <a:prstGeom prst="line">
            <a:avLst/>
          </a:prstGeom>
          <a:ln w="12700" cmpd="sng">
            <a:solidFill>
              <a:srgbClr val="FFC737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Пятиугольник 35"/>
          <p:cNvSpPr/>
          <p:nvPr/>
        </p:nvSpPr>
        <p:spPr>
          <a:xfrm>
            <a:off x="161111" y="1202126"/>
            <a:ext cx="10338723" cy="1048501"/>
          </a:xfrm>
          <a:prstGeom prst="homePlate">
            <a:avLst>
              <a:gd name="adj" fmla="val 0"/>
            </a:avLst>
          </a:prstGeom>
          <a:solidFill>
            <a:schemeClr val="bg1"/>
          </a:solidFill>
          <a:ln w="3175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243627" tIns="121813" rIns="243627" bIns="121813" rtlCol="0" anchor="ctr"/>
          <a:lstStyle/>
          <a:p>
            <a:pPr algn="ctr" defTabSz="1827200"/>
            <a:r>
              <a:rPr lang="en-US" dirty="0">
                <a:solidFill>
                  <a:prstClr val="white">
                    <a:lumMod val="50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of funding: from the private sector 54.7 billion US dollars (46.3%)</a:t>
            </a:r>
            <a:endParaRPr lang="ru-RU" dirty="0">
              <a:solidFill>
                <a:prstClr val="white">
                  <a:lumMod val="50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Группа 33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35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457040" defTabSz="914080">
                <a:defRPr/>
              </a:pPr>
              <a:r>
                <a:rPr lang="en-US" sz="4800" b="1" kern="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STRATEGIC VISION</a:t>
              </a:r>
            </a:p>
          </p:txBody>
        </p:sp>
        <p:pic>
          <p:nvPicPr>
            <p:cNvPr id="37" name="Picture 18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41" name="Прямая соединительная линия 40"/>
          <p:cNvCxnSpPr/>
          <p:nvPr/>
        </p:nvCxnSpPr>
        <p:spPr>
          <a:xfrm flipV="1">
            <a:off x="7429503" y="1466855"/>
            <a:ext cx="5219699" cy="2802920"/>
          </a:xfrm>
          <a:prstGeom prst="line">
            <a:avLst/>
          </a:prstGeom>
          <a:ln w="3175" cmpd="sng">
            <a:solidFill>
              <a:srgbClr val="92D050"/>
            </a:solidFill>
            <a:prstDash val="sysDash"/>
            <a:headEnd type="none"/>
            <a:tailEnd type="non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3" name="Picture 2" descr="C:\Users\Green Timur\Downloads\Без названия.pn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BF"/>
              </a:clrFrom>
              <a:clrTo>
                <a:srgbClr val="FFFFB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3000"/>
                    </a14:imgEffect>
                    <a14:imgEffect>
                      <a14:colorTemperature colorTemp="9800"/>
                    </a14:imgEffect>
                    <a14:imgEffect>
                      <a14:saturation sat="400000"/>
                    </a14:imgEffect>
                    <a14:imgEffect>
                      <a14:brightnessContrast bright="2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6" y="11491526"/>
            <a:ext cx="2198678" cy="2094821"/>
          </a:xfrm>
          <a:prstGeom prst="ellipse">
            <a:avLst/>
          </a:prstGeom>
          <a:noFill/>
          <a:ln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Овал 37"/>
          <p:cNvSpPr/>
          <p:nvPr/>
        </p:nvSpPr>
        <p:spPr>
          <a:xfrm>
            <a:off x="11081935" y="13226640"/>
            <a:ext cx="302801" cy="332405"/>
          </a:xfrm>
          <a:prstGeom prst="ellipse">
            <a:avLst/>
          </a:prstGeom>
          <a:solidFill>
            <a:srgbClr val="92D05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sp>
        <p:nvSpPr>
          <p:cNvPr id="39" name="Овал 38"/>
          <p:cNvSpPr/>
          <p:nvPr/>
        </p:nvSpPr>
        <p:spPr>
          <a:xfrm>
            <a:off x="11110509" y="2084424"/>
            <a:ext cx="302801" cy="332405"/>
          </a:xfrm>
          <a:prstGeom prst="ellipse">
            <a:avLst/>
          </a:prstGeom>
          <a:solidFill>
            <a:srgbClr val="FFC737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8" tIns="45704" rIns="91408" bIns="45704" rtlCol="0" anchor="ctr"/>
          <a:lstStyle/>
          <a:p>
            <a:pPr algn="ctr"/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8" y="3924509"/>
            <a:ext cx="2486024" cy="2162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r="9229"/>
          <a:stretch/>
        </p:blipFill>
        <p:spPr bwMode="auto">
          <a:xfrm>
            <a:off x="42925" y="6488239"/>
            <a:ext cx="25175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14388639" y="4515809"/>
            <a:ext cx="6284096" cy="661720"/>
          </a:xfrm>
          <a:prstGeom prst="rect">
            <a:avLst/>
          </a:prstGeom>
          <a:ln>
            <a:noFill/>
          </a:ln>
        </p:spPr>
        <p:txBody>
          <a:bodyPr wrap="none" lIns="91408" tIns="45704" rIns="91408" bIns="45704">
            <a:spAutoFit/>
          </a:bodyPr>
          <a:lstStyle/>
          <a:p>
            <a:pPr defTabSz="182720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Annual economic growth: 8-9%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4420315" y="7080583"/>
            <a:ext cx="9085369" cy="661720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defTabSz="1827200"/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 or more times GDP increase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14420314" y="9509545"/>
            <a:ext cx="9638559" cy="661720"/>
          </a:xfrm>
          <a:prstGeom prst="rect">
            <a:avLst/>
          </a:prstGeom>
          <a:ln>
            <a:noFill/>
          </a:ln>
        </p:spPr>
        <p:txBody>
          <a:bodyPr wrap="square" lIns="91408" tIns="45704" rIns="91408" bIns="45704">
            <a:spAutoFit/>
          </a:bodyPr>
          <a:lstStyle/>
          <a:p>
            <a:pPr algn="just" defTabSz="182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Diversification of the national economy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992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8" grpId="0"/>
      <p:bldP spid="9" grpId="0"/>
      <p:bldP spid="10" grpId="0"/>
      <p:bldP spid="23" grpId="0"/>
      <p:bldP spid="47" grpId="0" build="p"/>
      <p:bldP spid="48" grpId="0"/>
      <p:bldP spid="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Chart 15"/>
          <p:cNvGraphicFramePr/>
          <p:nvPr>
            <p:extLst>
              <p:ext uri="{D42A27DB-BD31-4B8C-83A1-F6EECF244321}">
                <p14:modId xmlns:p14="http://schemas.microsoft.com/office/powerpoint/2010/main" val="2671296485"/>
              </p:ext>
            </p:extLst>
          </p:nvPr>
        </p:nvGraphicFramePr>
        <p:xfrm>
          <a:off x="19546395" y="4384256"/>
          <a:ext cx="4693516" cy="624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Chart 15"/>
          <p:cNvGraphicFramePr/>
          <p:nvPr>
            <p:extLst>
              <p:ext uri="{D42A27DB-BD31-4B8C-83A1-F6EECF244321}">
                <p14:modId xmlns:p14="http://schemas.microsoft.com/office/powerpoint/2010/main" val="1762486850"/>
              </p:ext>
            </p:extLst>
          </p:nvPr>
        </p:nvGraphicFramePr>
        <p:xfrm>
          <a:off x="6928018" y="4384256"/>
          <a:ext cx="4693516" cy="624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28" name="Straight Connector 3"/>
          <p:cNvCxnSpPr/>
          <p:nvPr/>
        </p:nvCxnSpPr>
        <p:spPr>
          <a:xfrm>
            <a:off x="3028950" y="8934414"/>
            <a:ext cx="0" cy="131448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3028950" y="1969930"/>
            <a:ext cx="0" cy="324977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-37068" y="2918532"/>
            <a:ext cx="6487505" cy="800109"/>
          </a:xfrm>
          <a:prstGeom prst="rect">
            <a:avLst/>
          </a:prstGeom>
          <a:solidFill>
            <a:schemeClr val="accent3"/>
          </a:solidFill>
        </p:spPr>
        <p:txBody>
          <a:bodyPr wrap="square" lIns="182707" tIns="91355" rIns="182707" bIns="91355" rtlCol="0">
            <a:spAutoFit/>
          </a:bodyPr>
          <a:lstStyle/>
          <a:p>
            <a:pPr algn="ctr" defTabSz="1827062"/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ANNUAL GDP GROWTH</a:t>
            </a:r>
          </a:p>
        </p:txBody>
      </p:sp>
      <p:sp>
        <p:nvSpPr>
          <p:cNvPr id="21" name="TextBox 23"/>
          <p:cNvSpPr txBox="1"/>
          <p:nvPr/>
        </p:nvSpPr>
        <p:spPr>
          <a:xfrm>
            <a:off x="1715929" y="6641793"/>
            <a:ext cx="3055647" cy="1661885"/>
          </a:xfrm>
          <a:prstGeom prst="rect">
            <a:avLst/>
          </a:prstGeom>
          <a:noFill/>
        </p:spPr>
        <p:txBody>
          <a:bodyPr wrap="square" lIns="182707" tIns="91355" rIns="182707" bIns="91355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827062"/>
            <a:r>
              <a:rPr lang="en-US" sz="96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7%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13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chemeClr val="accent5">
                    <a:lumMod val="75000"/>
                  </a:schemeClr>
                </a:gs>
                <a:gs pos="0">
                  <a:schemeClr val="accent3"/>
                </a:gs>
                <a:gs pos="100000">
                  <a:schemeClr val="accent6"/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040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MAIN INDICATORS</a:t>
              </a:r>
            </a:p>
          </p:txBody>
        </p:sp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TextBox 23"/>
          <p:cNvSpPr txBox="1"/>
          <p:nvPr/>
        </p:nvSpPr>
        <p:spPr>
          <a:xfrm>
            <a:off x="7767075" y="6888016"/>
            <a:ext cx="3055647" cy="1415664"/>
          </a:xfrm>
          <a:prstGeom prst="rect">
            <a:avLst/>
          </a:prstGeom>
          <a:noFill/>
        </p:spPr>
        <p:txBody>
          <a:bodyPr wrap="square" lIns="182707" tIns="91355" rIns="182707" bIns="91355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827062"/>
            <a:r>
              <a:rPr lang="en-US" sz="8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6,3%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127003" y="6888016"/>
            <a:ext cx="3055647" cy="1415664"/>
          </a:xfrm>
          <a:prstGeom prst="rect">
            <a:avLst/>
          </a:prstGeom>
          <a:noFill/>
        </p:spPr>
        <p:txBody>
          <a:bodyPr wrap="square" lIns="182707" tIns="91355" rIns="182707" bIns="91355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827062"/>
            <a:r>
              <a:rPr lang="en-US" sz="8000" b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5,4%</a:t>
            </a:r>
          </a:p>
        </p:txBody>
      </p:sp>
      <p:cxnSp>
        <p:nvCxnSpPr>
          <p:cNvPr id="30" name="Straight Connector 3"/>
          <p:cNvCxnSpPr/>
          <p:nvPr/>
        </p:nvCxnSpPr>
        <p:spPr>
          <a:xfrm>
            <a:off x="9275848" y="9798538"/>
            <a:ext cx="0" cy="324977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"/>
          <p:cNvCxnSpPr/>
          <p:nvPr/>
        </p:nvCxnSpPr>
        <p:spPr>
          <a:xfrm>
            <a:off x="9294899" y="4800566"/>
            <a:ext cx="0" cy="131448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"/>
          <p:cNvCxnSpPr/>
          <p:nvPr/>
        </p:nvCxnSpPr>
        <p:spPr>
          <a:xfrm>
            <a:off x="15563850" y="8934414"/>
            <a:ext cx="0" cy="131448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"/>
          <p:cNvCxnSpPr/>
          <p:nvPr/>
        </p:nvCxnSpPr>
        <p:spPr>
          <a:xfrm>
            <a:off x="15563850" y="1988980"/>
            <a:ext cx="0" cy="324977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"/>
          <p:cNvCxnSpPr/>
          <p:nvPr/>
        </p:nvCxnSpPr>
        <p:spPr>
          <a:xfrm>
            <a:off x="21886947" y="9689839"/>
            <a:ext cx="0" cy="3249773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"/>
          <p:cNvCxnSpPr/>
          <p:nvPr/>
        </p:nvCxnSpPr>
        <p:spPr>
          <a:xfrm>
            <a:off x="21925049" y="4672816"/>
            <a:ext cx="0" cy="1314485"/>
          </a:xfrm>
          <a:prstGeom prst="line">
            <a:avLst/>
          </a:prstGeom>
          <a:ln w="381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1744666089"/>
              </p:ext>
            </p:extLst>
          </p:nvPr>
        </p:nvGraphicFramePr>
        <p:xfrm>
          <a:off x="656246" y="4316768"/>
          <a:ext cx="4693516" cy="624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8" name="TextBox 47"/>
          <p:cNvSpPr txBox="1"/>
          <p:nvPr/>
        </p:nvSpPr>
        <p:spPr>
          <a:xfrm>
            <a:off x="5635511" y="11474650"/>
            <a:ext cx="7796273" cy="8001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182707" tIns="91355" rIns="182707" bIns="91355" rtlCol="0">
            <a:spAutoFit/>
          </a:bodyPr>
          <a:lstStyle/>
          <a:p>
            <a:pPr algn="ctr" defTabSz="1827062"/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FOREIGN TRADE TURNOVER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597290" y="11518674"/>
            <a:ext cx="5884918" cy="800221"/>
          </a:xfrm>
          <a:prstGeom prst="rect">
            <a:avLst/>
          </a:prstGeom>
          <a:solidFill>
            <a:schemeClr val="accent6"/>
          </a:solidFill>
        </p:spPr>
        <p:txBody>
          <a:bodyPr wrap="square" lIns="182707" tIns="91355" rIns="182707" bIns="91355" rtlCol="0">
            <a:spAutoFit/>
          </a:bodyPr>
          <a:lstStyle/>
          <a:p>
            <a:pPr algn="ctr" defTabSz="1827062"/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UNEMPLOYMENT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712372" y="2934602"/>
            <a:ext cx="5884918" cy="800221"/>
          </a:xfrm>
          <a:prstGeom prst="rect">
            <a:avLst/>
          </a:prstGeom>
          <a:solidFill>
            <a:schemeClr val="accent5"/>
          </a:solidFill>
        </p:spPr>
        <p:txBody>
          <a:bodyPr wrap="square" lIns="182707" tIns="91355" rIns="182707" bIns="91355" rtlCol="0">
            <a:spAutoFit/>
          </a:bodyPr>
          <a:lstStyle/>
          <a:p>
            <a:pPr algn="ctr" defTabSz="1827062"/>
            <a:r>
              <a:rPr lang="en-US" sz="4000" dirty="0">
                <a:latin typeface="Source Sans Pro" panose="020B0503030403020204" pitchFamily="34" charset="0"/>
                <a:ea typeface="Source Sans Pro" panose="020B0503030403020204" pitchFamily="34" charset="0"/>
              </a:rPr>
              <a:t>INFLATION</a:t>
            </a:r>
          </a:p>
        </p:txBody>
      </p:sp>
      <p:graphicFrame>
        <p:nvGraphicFramePr>
          <p:cNvPr id="20" name="Chart 15"/>
          <p:cNvGraphicFramePr/>
          <p:nvPr>
            <p:extLst>
              <p:ext uri="{D42A27DB-BD31-4B8C-83A1-F6EECF244321}">
                <p14:modId xmlns:p14="http://schemas.microsoft.com/office/powerpoint/2010/main" val="1959616075"/>
              </p:ext>
            </p:extLst>
          </p:nvPr>
        </p:nvGraphicFramePr>
        <p:xfrm>
          <a:off x="13208827" y="4367960"/>
          <a:ext cx="4693516" cy="6242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94940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>
                                            <p:graphicEl>
                                              <a:chart seriesIdx="0" categoryIdx="0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2">
                                            <p:graphicEl>
                                              <a:chart seriesIdx="0" categoryIdx="1" bldStep="ptIn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2" grpId="0">
        <p:bldSub>
          <a:bldChart bld="seriesEl"/>
        </p:bldSub>
      </p:bldGraphic>
      <p:bldGraphic spid="15" grpId="0">
        <p:bldSub>
          <a:bldChart bld="seriesEl"/>
        </p:bldSub>
      </p:bldGraphic>
      <p:bldGraphic spid="16" grpId="0">
        <p:bldSub>
          <a:bldChart bld="seriesEl"/>
        </p:bldSub>
      </p:bldGraphic>
      <p:bldGraphic spid="20" grpId="0">
        <p:bldSub>
          <a:bldChart bld="seriesEl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13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chemeClr val="accent5">
                    <a:lumMod val="75000"/>
                  </a:schemeClr>
                </a:gs>
                <a:gs pos="0">
                  <a:schemeClr val="accent3"/>
                </a:gs>
                <a:gs pos="100000">
                  <a:schemeClr val="accent6"/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040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ADVANTAGES OF TAJIKISTAN</a:t>
              </a:r>
            </a:p>
          </p:txBody>
        </p:sp>
        <p:pic>
          <p:nvPicPr>
            <p:cNvPr id="14" name="Picture 1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86" name="Группа 185"/>
          <p:cNvGrpSpPr/>
          <p:nvPr/>
        </p:nvGrpSpPr>
        <p:grpSpPr>
          <a:xfrm>
            <a:off x="16061672" y="10216599"/>
            <a:ext cx="3698882" cy="2295645"/>
            <a:chOff x="6024695" y="3831220"/>
            <a:chExt cx="1387442" cy="860867"/>
          </a:xfrm>
        </p:grpSpPr>
        <p:sp>
          <p:nvSpPr>
            <p:cNvPr id="187" name="Овал 186"/>
            <p:cNvSpPr/>
            <p:nvPr/>
          </p:nvSpPr>
          <p:spPr>
            <a:xfrm>
              <a:off x="6551270" y="3831220"/>
              <a:ext cx="860867" cy="8608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Прямая соединительная линия 187"/>
            <p:cNvCxnSpPr/>
            <p:nvPr/>
          </p:nvCxnSpPr>
          <p:spPr>
            <a:xfrm flipH="1">
              <a:off x="6024695" y="4399143"/>
              <a:ext cx="526575" cy="97881"/>
            </a:xfrm>
            <a:prstGeom prst="lin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headEnd type="none"/>
              <a:tailEnd type="oval" w="lg" len="lg"/>
            </a:ln>
            <a:effectLst/>
          </p:spPr>
        </p:cxnSp>
        <p:sp>
          <p:nvSpPr>
            <p:cNvPr id="189" name="Freeform 23"/>
            <p:cNvSpPr>
              <a:spLocks noEditPoints="1"/>
            </p:cNvSpPr>
            <p:nvPr/>
          </p:nvSpPr>
          <p:spPr bwMode="auto">
            <a:xfrm>
              <a:off x="6776655" y="4091530"/>
              <a:ext cx="410096" cy="340246"/>
            </a:xfrm>
            <a:custGeom>
              <a:avLst/>
              <a:gdLst/>
              <a:ahLst/>
              <a:cxnLst>
                <a:cxn ang="0">
                  <a:pos x="312" y="110"/>
                </a:cxn>
                <a:cxn ang="0">
                  <a:pos x="323" y="138"/>
                </a:cxn>
                <a:cxn ang="0">
                  <a:pos x="350" y="127"/>
                </a:cxn>
                <a:cxn ang="0">
                  <a:pos x="339" y="100"/>
                </a:cxn>
                <a:cxn ang="0">
                  <a:pos x="25" y="100"/>
                </a:cxn>
                <a:cxn ang="0">
                  <a:pos x="15" y="127"/>
                </a:cxn>
                <a:cxn ang="0">
                  <a:pos x="42" y="138"/>
                </a:cxn>
                <a:cxn ang="0">
                  <a:pos x="53" y="110"/>
                </a:cxn>
                <a:cxn ang="0">
                  <a:pos x="270" y="60"/>
                </a:cxn>
                <a:cxn ang="0">
                  <a:pos x="248" y="69"/>
                </a:cxn>
                <a:cxn ang="0">
                  <a:pos x="239" y="91"/>
                </a:cxn>
                <a:cxn ang="0">
                  <a:pos x="252" y="116"/>
                </a:cxn>
                <a:cxn ang="0">
                  <a:pos x="276" y="121"/>
                </a:cxn>
                <a:cxn ang="0">
                  <a:pos x="297" y="103"/>
                </a:cxn>
                <a:cxn ang="0">
                  <a:pos x="297" y="80"/>
                </a:cxn>
                <a:cxn ang="0">
                  <a:pos x="276" y="62"/>
                </a:cxn>
                <a:cxn ang="0">
                  <a:pos x="330" y="183"/>
                </a:cxn>
                <a:cxn ang="0">
                  <a:pos x="321" y="152"/>
                </a:cxn>
                <a:cxn ang="0">
                  <a:pos x="350" y="158"/>
                </a:cxn>
                <a:cxn ang="0">
                  <a:pos x="364" y="185"/>
                </a:cxn>
                <a:cxn ang="0">
                  <a:pos x="83" y="63"/>
                </a:cxn>
                <a:cxn ang="0">
                  <a:pos x="65" y="85"/>
                </a:cxn>
                <a:cxn ang="0">
                  <a:pos x="71" y="109"/>
                </a:cxn>
                <a:cxn ang="0">
                  <a:pos x="96" y="121"/>
                </a:cxn>
                <a:cxn ang="0">
                  <a:pos x="118" y="112"/>
                </a:cxn>
                <a:cxn ang="0">
                  <a:pos x="127" y="91"/>
                </a:cxn>
                <a:cxn ang="0">
                  <a:pos x="112" y="65"/>
                </a:cxn>
                <a:cxn ang="0">
                  <a:pos x="35" y="150"/>
                </a:cxn>
                <a:cxn ang="0">
                  <a:pos x="36" y="176"/>
                </a:cxn>
                <a:cxn ang="0">
                  <a:pos x="0" y="185"/>
                </a:cxn>
                <a:cxn ang="0">
                  <a:pos x="15" y="158"/>
                </a:cxn>
                <a:cxn ang="0">
                  <a:pos x="183" y="0"/>
                </a:cxn>
                <a:cxn ang="0">
                  <a:pos x="151" y="13"/>
                </a:cxn>
                <a:cxn ang="0">
                  <a:pos x="138" y="45"/>
                </a:cxn>
                <a:cxn ang="0">
                  <a:pos x="158" y="81"/>
                </a:cxn>
                <a:cxn ang="0">
                  <a:pos x="192" y="89"/>
                </a:cxn>
                <a:cxn ang="0">
                  <a:pos x="225" y="62"/>
                </a:cxn>
                <a:cxn ang="0">
                  <a:pos x="225" y="27"/>
                </a:cxn>
                <a:cxn ang="0">
                  <a:pos x="192" y="0"/>
                </a:cxn>
                <a:cxn ang="0">
                  <a:pos x="265" y="174"/>
                </a:cxn>
                <a:cxn ang="0">
                  <a:pos x="256" y="136"/>
                </a:cxn>
                <a:cxn ang="0">
                  <a:pos x="279" y="136"/>
                </a:cxn>
                <a:cxn ang="0">
                  <a:pos x="316" y="165"/>
                </a:cxn>
                <a:cxn ang="0">
                  <a:pos x="100" y="272"/>
                </a:cxn>
                <a:cxn ang="0">
                  <a:pos x="51" y="165"/>
                </a:cxn>
                <a:cxn ang="0">
                  <a:pos x="85" y="136"/>
                </a:cxn>
                <a:cxn ang="0">
                  <a:pos x="109" y="136"/>
                </a:cxn>
                <a:cxn ang="0">
                  <a:pos x="100" y="174"/>
                </a:cxn>
                <a:cxn ang="0">
                  <a:pos x="252" y="159"/>
                </a:cxn>
                <a:cxn ang="0">
                  <a:pos x="210" y="109"/>
                </a:cxn>
                <a:cxn ang="0">
                  <a:pos x="154" y="109"/>
                </a:cxn>
                <a:cxn ang="0">
                  <a:pos x="112" y="159"/>
                </a:cxn>
              </a:cxnLst>
              <a:rect l="0" t="0" r="r" b="b"/>
              <a:pathLst>
                <a:path w="364" h="301">
                  <a:moveTo>
                    <a:pt x="332" y="98"/>
                  </a:moveTo>
                  <a:lnTo>
                    <a:pt x="332" y="98"/>
                  </a:lnTo>
                  <a:lnTo>
                    <a:pt x="323" y="100"/>
                  </a:lnTo>
                  <a:lnTo>
                    <a:pt x="317" y="105"/>
                  </a:lnTo>
                  <a:lnTo>
                    <a:pt x="312" y="110"/>
                  </a:lnTo>
                  <a:lnTo>
                    <a:pt x="310" y="120"/>
                  </a:lnTo>
                  <a:lnTo>
                    <a:pt x="310" y="120"/>
                  </a:lnTo>
                  <a:lnTo>
                    <a:pt x="312" y="127"/>
                  </a:lnTo>
                  <a:lnTo>
                    <a:pt x="317" y="134"/>
                  </a:lnTo>
                  <a:lnTo>
                    <a:pt x="323" y="138"/>
                  </a:lnTo>
                  <a:lnTo>
                    <a:pt x="332" y="139"/>
                  </a:lnTo>
                  <a:lnTo>
                    <a:pt x="332" y="139"/>
                  </a:lnTo>
                  <a:lnTo>
                    <a:pt x="339" y="138"/>
                  </a:lnTo>
                  <a:lnTo>
                    <a:pt x="346" y="134"/>
                  </a:lnTo>
                  <a:lnTo>
                    <a:pt x="350" y="127"/>
                  </a:lnTo>
                  <a:lnTo>
                    <a:pt x="352" y="120"/>
                  </a:lnTo>
                  <a:lnTo>
                    <a:pt x="352" y="120"/>
                  </a:lnTo>
                  <a:lnTo>
                    <a:pt x="350" y="110"/>
                  </a:lnTo>
                  <a:lnTo>
                    <a:pt x="346" y="105"/>
                  </a:lnTo>
                  <a:lnTo>
                    <a:pt x="339" y="100"/>
                  </a:lnTo>
                  <a:lnTo>
                    <a:pt x="332" y="98"/>
                  </a:lnTo>
                  <a:lnTo>
                    <a:pt x="332" y="98"/>
                  </a:lnTo>
                  <a:close/>
                  <a:moveTo>
                    <a:pt x="35" y="98"/>
                  </a:moveTo>
                  <a:lnTo>
                    <a:pt x="35" y="98"/>
                  </a:lnTo>
                  <a:lnTo>
                    <a:pt x="25" y="100"/>
                  </a:lnTo>
                  <a:lnTo>
                    <a:pt x="20" y="105"/>
                  </a:lnTo>
                  <a:lnTo>
                    <a:pt x="15" y="110"/>
                  </a:lnTo>
                  <a:lnTo>
                    <a:pt x="13" y="120"/>
                  </a:lnTo>
                  <a:lnTo>
                    <a:pt x="13" y="120"/>
                  </a:lnTo>
                  <a:lnTo>
                    <a:pt x="15" y="127"/>
                  </a:lnTo>
                  <a:lnTo>
                    <a:pt x="20" y="134"/>
                  </a:lnTo>
                  <a:lnTo>
                    <a:pt x="25" y="138"/>
                  </a:lnTo>
                  <a:lnTo>
                    <a:pt x="35" y="139"/>
                  </a:lnTo>
                  <a:lnTo>
                    <a:pt x="35" y="139"/>
                  </a:lnTo>
                  <a:lnTo>
                    <a:pt x="42" y="138"/>
                  </a:lnTo>
                  <a:lnTo>
                    <a:pt x="49" y="134"/>
                  </a:lnTo>
                  <a:lnTo>
                    <a:pt x="53" y="127"/>
                  </a:lnTo>
                  <a:lnTo>
                    <a:pt x="54" y="120"/>
                  </a:lnTo>
                  <a:lnTo>
                    <a:pt x="54" y="120"/>
                  </a:lnTo>
                  <a:lnTo>
                    <a:pt x="53" y="110"/>
                  </a:lnTo>
                  <a:lnTo>
                    <a:pt x="49" y="105"/>
                  </a:lnTo>
                  <a:lnTo>
                    <a:pt x="42" y="100"/>
                  </a:lnTo>
                  <a:lnTo>
                    <a:pt x="35" y="98"/>
                  </a:lnTo>
                  <a:lnTo>
                    <a:pt x="35" y="98"/>
                  </a:lnTo>
                  <a:close/>
                  <a:moveTo>
                    <a:pt x="270" y="60"/>
                  </a:moveTo>
                  <a:lnTo>
                    <a:pt x="270" y="60"/>
                  </a:lnTo>
                  <a:lnTo>
                    <a:pt x="263" y="62"/>
                  </a:lnTo>
                  <a:lnTo>
                    <a:pt x="258" y="63"/>
                  </a:lnTo>
                  <a:lnTo>
                    <a:pt x="252" y="65"/>
                  </a:lnTo>
                  <a:lnTo>
                    <a:pt x="248" y="69"/>
                  </a:lnTo>
                  <a:lnTo>
                    <a:pt x="245" y="74"/>
                  </a:lnTo>
                  <a:lnTo>
                    <a:pt x="241" y="80"/>
                  </a:lnTo>
                  <a:lnTo>
                    <a:pt x="239" y="85"/>
                  </a:lnTo>
                  <a:lnTo>
                    <a:pt x="239" y="91"/>
                  </a:lnTo>
                  <a:lnTo>
                    <a:pt x="239" y="91"/>
                  </a:lnTo>
                  <a:lnTo>
                    <a:pt x="239" y="98"/>
                  </a:lnTo>
                  <a:lnTo>
                    <a:pt x="241" y="103"/>
                  </a:lnTo>
                  <a:lnTo>
                    <a:pt x="245" y="109"/>
                  </a:lnTo>
                  <a:lnTo>
                    <a:pt x="248" y="112"/>
                  </a:lnTo>
                  <a:lnTo>
                    <a:pt x="252" y="116"/>
                  </a:lnTo>
                  <a:lnTo>
                    <a:pt x="258" y="120"/>
                  </a:lnTo>
                  <a:lnTo>
                    <a:pt x="263" y="121"/>
                  </a:lnTo>
                  <a:lnTo>
                    <a:pt x="270" y="121"/>
                  </a:lnTo>
                  <a:lnTo>
                    <a:pt x="270" y="121"/>
                  </a:lnTo>
                  <a:lnTo>
                    <a:pt x="276" y="121"/>
                  </a:lnTo>
                  <a:lnTo>
                    <a:pt x="281" y="120"/>
                  </a:lnTo>
                  <a:lnTo>
                    <a:pt x="287" y="116"/>
                  </a:lnTo>
                  <a:lnTo>
                    <a:pt x="292" y="112"/>
                  </a:lnTo>
                  <a:lnTo>
                    <a:pt x="296" y="109"/>
                  </a:lnTo>
                  <a:lnTo>
                    <a:pt x="297" y="103"/>
                  </a:lnTo>
                  <a:lnTo>
                    <a:pt x="299" y="98"/>
                  </a:lnTo>
                  <a:lnTo>
                    <a:pt x="301" y="91"/>
                  </a:lnTo>
                  <a:lnTo>
                    <a:pt x="301" y="91"/>
                  </a:lnTo>
                  <a:lnTo>
                    <a:pt x="299" y="85"/>
                  </a:lnTo>
                  <a:lnTo>
                    <a:pt x="297" y="80"/>
                  </a:lnTo>
                  <a:lnTo>
                    <a:pt x="296" y="74"/>
                  </a:lnTo>
                  <a:lnTo>
                    <a:pt x="292" y="69"/>
                  </a:lnTo>
                  <a:lnTo>
                    <a:pt x="287" y="65"/>
                  </a:lnTo>
                  <a:lnTo>
                    <a:pt x="281" y="63"/>
                  </a:lnTo>
                  <a:lnTo>
                    <a:pt x="276" y="62"/>
                  </a:lnTo>
                  <a:lnTo>
                    <a:pt x="270" y="60"/>
                  </a:lnTo>
                  <a:lnTo>
                    <a:pt x="270" y="60"/>
                  </a:lnTo>
                  <a:close/>
                  <a:moveTo>
                    <a:pt x="364" y="248"/>
                  </a:moveTo>
                  <a:lnTo>
                    <a:pt x="330" y="248"/>
                  </a:lnTo>
                  <a:lnTo>
                    <a:pt x="330" y="183"/>
                  </a:lnTo>
                  <a:lnTo>
                    <a:pt x="330" y="183"/>
                  </a:lnTo>
                  <a:lnTo>
                    <a:pt x="330" y="176"/>
                  </a:lnTo>
                  <a:lnTo>
                    <a:pt x="328" y="167"/>
                  </a:lnTo>
                  <a:lnTo>
                    <a:pt x="321" y="152"/>
                  </a:lnTo>
                  <a:lnTo>
                    <a:pt x="321" y="152"/>
                  </a:lnTo>
                  <a:lnTo>
                    <a:pt x="332" y="150"/>
                  </a:lnTo>
                  <a:lnTo>
                    <a:pt x="332" y="150"/>
                  </a:lnTo>
                  <a:lnTo>
                    <a:pt x="337" y="152"/>
                  </a:lnTo>
                  <a:lnTo>
                    <a:pt x="345" y="154"/>
                  </a:lnTo>
                  <a:lnTo>
                    <a:pt x="350" y="158"/>
                  </a:lnTo>
                  <a:lnTo>
                    <a:pt x="355" y="161"/>
                  </a:lnTo>
                  <a:lnTo>
                    <a:pt x="359" y="167"/>
                  </a:lnTo>
                  <a:lnTo>
                    <a:pt x="363" y="172"/>
                  </a:lnTo>
                  <a:lnTo>
                    <a:pt x="364" y="178"/>
                  </a:lnTo>
                  <a:lnTo>
                    <a:pt x="364" y="185"/>
                  </a:lnTo>
                  <a:lnTo>
                    <a:pt x="364" y="248"/>
                  </a:lnTo>
                  <a:close/>
                  <a:moveTo>
                    <a:pt x="96" y="60"/>
                  </a:moveTo>
                  <a:lnTo>
                    <a:pt x="96" y="60"/>
                  </a:lnTo>
                  <a:lnTo>
                    <a:pt x="89" y="62"/>
                  </a:lnTo>
                  <a:lnTo>
                    <a:pt x="83" y="63"/>
                  </a:lnTo>
                  <a:lnTo>
                    <a:pt x="78" y="65"/>
                  </a:lnTo>
                  <a:lnTo>
                    <a:pt x="74" y="69"/>
                  </a:lnTo>
                  <a:lnTo>
                    <a:pt x="71" y="74"/>
                  </a:lnTo>
                  <a:lnTo>
                    <a:pt x="67" y="80"/>
                  </a:lnTo>
                  <a:lnTo>
                    <a:pt x="65" y="85"/>
                  </a:lnTo>
                  <a:lnTo>
                    <a:pt x="65" y="91"/>
                  </a:lnTo>
                  <a:lnTo>
                    <a:pt x="65" y="91"/>
                  </a:lnTo>
                  <a:lnTo>
                    <a:pt x="65" y="98"/>
                  </a:lnTo>
                  <a:lnTo>
                    <a:pt x="67" y="103"/>
                  </a:lnTo>
                  <a:lnTo>
                    <a:pt x="71" y="109"/>
                  </a:lnTo>
                  <a:lnTo>
                    <a:pt x="74" y="112"/>
                  </a:lnTo>
                  <a:lnTo>
                    <a:pt x="78" y="116"/>
                  </a:lnTo>
                  <a:lnTo>
                    <a:pt x="83" y="120"/>
                  </a:lnTo>
                  <a:lnTo>
                    <a:pt x="89" y="121"/>
                  </a:lnTo>
                  <a:lnTo>
                    <a:pt x="96" y="121"/>
                  </a:lnTo>
                  <a:lnTo>
                    <a:pt x="96" y="121"/>
                  </a:lnTo>
                  <a:lnTo>
                    <a:pt x="102" y="121"/>
                  </a:lnTo>
                  <a:lnTo>
                    <a:pt x="107" y="120"/>
                  </a:lnTo>
                  <a:lnTo>
                    <a:pt x="112" y="116"/>
                  </a:lnTo>
                  <a:lnTo>
                    <a:pt x="118" y="112"/>
                  </a:lnTo>
                  <a:lnTo>
                    <a:pt x="122" y="109"/>
                  </a:lnTo>
                  <a:lnTo>
                    <a:pt x="123" y="103"/>
                  </a:lnTo>
                  <a:lnTo>
                    <a:pt x="125" y="98"/>
                  </a:lnTo>
                  <a:lnTo>
                    <a:pt x="127" y="91"/>
                  </a:lnTo>
                  <a:lnTo>
                    <a:pt x="127" y="91"/>
                  </a:lnTo>
                  <a:lnTo>
                    <a:pt x="125" y="85"/>
                  </a:lnTo>
                  <a:lnTo>
                    <a:pt x="123" y="80"/>
                  </a:lnTo>
                  <a:lnTo>
                    <a:pt x="122" y="74"/>
                  </a:lnTo>
                  <a:lnTo>
                    <a:pt x="118" y="69"/>
                  </a:lnTo>
                  <a:lnTo>
                    <a:pt x="112" y="65"/>
                  </a:lnTo>
                  <a:lnTo>
                    <a:pt x="107" y="63"/>
                  </a:lnTo>
                  <a:lnTo>
                    <a:pt x="102" y="62"/>
                  </a:lnTo>
                  <a:lnTo>
                    <a:pt x="96" y="60"/>
                  </a:lnTo>
                  <a:lnTo>
                    <a:pt x="96" y="60"/>
                  </a:lnTo>
                  <a:close/>
                  <a:moveTo>
                    <a:pt x="35" y="150"/>
                  </a:moveTo>
                  <a:lnTo>
                    <a:pt x="35" y="150"/>
                  </a:lnTo>
                  <a:lnTo>
                    <a:pt x="44" y="152"/>
                  </a:lnTo>
                  <a:lnTo>
                    <a:pt x="44" y="152"/>
                  </a:lnTo>
                  <a:lnTo>
                    <a:pt x="38" y="167"/>
                  </a:lnTo>
                  <a:lnTo>
                    <a:pt x="36" y="176"/>
                  </a:lnTo>
                  <a:lnTo>
                    <a:pt x="35" y="183"/>
                  </a:lnTo>
                  <a:lnTo>
                    <a:pt x="35" y="248"/>
                  </a:lnTo>
                  <a:lnTo>
                    <a:pt x="0" y="248"/>
                  </a:lnTo>
                  <a:lnTo>
                    <a:pt x="0" y="185"/>
                  </a:lnTo>
                  <a:lnTo>
                    <a:pt x="0" y="185"/>
                  </a:lnTo>
                  <a:lnTo>
                    <a:pt x="0" y="178"/>
                  </a:lnTo>
                  <a:lnTo>
                    <a:pt x="2" y="172"/>
                  </a:lnTo>
                  <a:lnTo>
                    <a:pt x="6" y="167"/>
                  </a:lnTo>
                  <a:lnTo>
                    <a:pt x="9" y="161"/>
                  </a:lnTo>
                  <a:lnTo>
                    <a:pt x="15" y="158"/>
                  </a:lnTo>
                  <a:lnTo>
                    <a:pt x="20" y="154"/>
                  </a:lnTo>
                  <a:lnTo>
                    <a:pt x="27" y="152"/>
                  </a:lnTo>
                  <a:lnTo>
                    <a:pt x="35" y="150"/>
                  </a:lnTo>
                  <a:lnTo>
                    <a:pt x="35" y="150"/>
                  </a:lnTo>
                  <a:close/>
                  <a:moveTo>
                    <a:pt x="183" y="0"/>
                  </a:moveTo>
                  <a:lnTo>
                    <a:pt x="183" y="0"/>
                  </a:lnTo>
                  <a:lnTo>
                    <a:pt x="174" y="0"/>
                  </a:lnTo>
                  <a:lnTo>
                    <a:pt x="165" y="4"/>
                  </a:lnTo>
                  <a:lnTo>
                    <a:pt x="158" y="7"/>
                  </a:lnTo>
                  <a:lnTo>
                    <a:pt x="151" y="13"/>
                  </a:lnTo>
                  <a:lnTo>
                    <a:pt x="145" y="20"/>
                  </a:lnTo>
                  <a:lnTo>
                    <a:pt x="141" y="27"/>
                  </a:lnTo>
                  <a:lnTo>
                    <a:pt x="138" y="36"/>
                  </a:lnTo>
                  <a:lnTo>
                    <a:pt x="138" y="45"/>
                  </a:lnTo>
                  <a:lnTo>
                    <a:pt x="138" y="45"/>
                  </a:lnTo>
                  <a:lnTo>
                    <a:pt x="138" y="54"/>
                  </a:lnTo>
                  <a:lnTo>
                    <a:pt x="141" y="62"/>
                  </a:lnTo>
                  <a:lnTo>
                    <a:pt x="145" y="71"/>
                  </a:lnTo>
                  <a:lnTo>
                    <a:pt x="151" y="76"/>
                  </a:lnTo>
                  <a:lnTo>
                    <a:pt x="158" y="81"/>
                  </a:lnTo>
                  <a:lnTo>
                    <a:pt x="165" y="87"/>
                  </a:lnTo>
                  <a:lnTo>
                    <a:pt x="174" y="89"/>
                  </a:lnTo>
                  <a:lnTo>
                    <a:pt x="183" y="91"/>
                  </a:lnTo>
                  <a:lnTo>
                    <a:pt x="183" y="91"/>
                  </a:lnTo>
                  <a:lnTo>
                    <a:pt x="192" y="89"/>
                  </a:lnTo>
                  <a:lnTo>
                    <a:pt x="200" y="87"/>
                  </a:lnTo>
                  <a:lnTo>
                    <a:pt x="209" y="81"/>
                  </a:lnTo>
                  <a:lnTo>
                    <a:pt x="214" y="76"/>
                  </a:lnTo>
                  <a:lnTo>
                    <a:pt x="219" y="71"/>
                  </a:lnTo>
                  <a:lnTo>
                    <a:pt x="225" y="62"/>
                  </a:lnTo>
                  <a:lnTo>
                    <a:pt x="227" y="54"/>
                  </a:lnTo>
                  <a:lnTo>
                    <a:pt x="229" y="45"/>
                  </a:lnTo>
                  <a:lnTo>
                    <a:pt x="229" y="45"/>
                  </a:lnTo>
                  <a:lnTo>
                    <a:pt x="227" y="36"/>
                  </a:lnTo>
                  <a:lnTo>
                    <a:pt x="225" y="27"/>
                  </a:lnTo>
                  <a:lnTo>
                    <a:pt x="219" y="20"/>
                  </a:lnTo>
                  <a:lnTo>
                    <a:pt x="214" y="13"/>
                  </a:lnTo>
                  <a:lnTo>
                    <a:pt x="209" y="7"/>
                  </a:lnTo>
                  <a:lnTo>
                    <a:pt x="200" y="4"/>
                  </a:lnTo>
                  <a:lnTo>
                    <a:pt x="192" y="0"/>
                  </a:lnTo>
                  <a:lnTo>
                    <a:pt x="183" y="0"/>
                  </a:lnTo>
                  <a:lnTo>
                    <a:pt x="183" y="0"/>
                  </a:lnTo>
                  <a:close/>
                  <a:moveTo>
                    <a:pt x="319" y="272"/>
                  </a:moveTo>
                  <a:lnTo>
                    <a:pt x="265" y="272"/>
                  </a:lnTo>
                  <a:lnTo>
                    <a:pt x="265" y="174"/>
                  </a:lnTo>
                  <a:lnTo>
                    <a:pt x="265" y="174"/>
                  </a:lnTo>
                  <a:lnTo>
                    <a:pt x="265" y="163"/>
                  </a:lnTo>
                  <a:lnTo>
                    <a:pt x="263" y="154"/>
                  </a:lnTo>
                  <a:lnTo>
                    <a:pt x="259" y="145"/>
                  </a:lnTo>
                  <a:lnTo>
                    <a:pt x="256" y="136"/>
                  </a:lnTo>
                  <a:lnTo>
                    <a:pt x="256" y="136"/>
                  </a:lnTo>
                  <a:lnTo>
                    <a:pt x="263" y="134"/>
                  </a:lnTo>
                  <a:lnTo>
                    <a:pt x="270" y="134"/>
                  </a:lnTo>
                  <a:lnTo>
                    <a:pt x="270" y="134"/>
                  </a:lnTo>
                  <a:lnTo>
                    <a:pt x="279" y="136"/>
                  </a:lnTo>
                  <a:lnTo>
                    <a:pt x="288" y="138"/>
                  </a:lnTo>
                  <a:lnTo>
                    <a:pt x="297" y="143"/>
                  </a:lnTo>
                  <a:lnTo>
                    <a:pt x="305" y="149"/>
                  </a:lnTo>
                  <a:lnTo>
                    <a:pt x="310" y="156"/>
                  </a:lnTo>
                  <a:lnTo>
                    <a:pt x="316" y="165"/>
                  </a:lnTo>
                  <a:lnTo>
                    <a:pt x="317" y="174"/>
                  </a:lnTo>
                  <a:lnTo>
                    <a:pt x="319" y="183"/>
                  </a:lnTo>
                  <a:lnTo>
                    <a:pt x="319" y="272"/>
                  </a:lnTo>
                  <a:close/>
                  <a:moveTo>
                    <a:pt x="100" y="174"/>
                  </a:moveTo>
                  <a:lnTo>
                    <a:pt x="100" y="272"/>
                  </a:lnTo>
                  <a:lnTo>
                    <a:pt x="45" y="272"/>
                  </a:lnTo>
                  <a:lnTo>
                    <a:pt x="45" y="183"/>
                  </a:lnTo>
                  <a:lnTo>
                    <a:pt x="45" y="183"/>
                  </a:lnTo>
                  <a:lnTo>
                    <a:pt x="47" y="174"/>
                  </a:lnTo>
                  <a:lnTo>
                    <a:pt x="51" y="165"/>
                  </a:lnTo>
                  <a:lnTo>
                    <a:pt x="54" y="156"/>
                  </a:lnTo>
                  <a:lnTo>
                    <a:pt x="60" y="149"/>
                  </a:lnTo>
                  <a:lnTo>
                    <a:pt x="67" y="143"/>
                  </a:lnTo>
                  <a:lnTo>
                    <a:pt x="76" y="138"/>
                  </a:lnTo>
                  <a:lnTo>
                    <a:pt x="85" y="136"/>
                  </a:lnTo>
                  <a:lnTo>
                    <a:pt x="96" y="134"/>
                  </a:lnTo>
                  <a:lnTo>
                    <a:pt x="96" y="134"/>
                  </a:lnTo>
                  <a:lnTo>
                    <a:pt x="103" y="134"/>
                  </a:lnTo>
                  <a:lnTo>
                    <a:pt x="109" y="136"/>
                  </a:lnTo>
                  <a:lnTo>
                    <a:pt x="109" y="136"/>
                  </a:lnTo>
                  <a:lnTo>
                    <a:pt x="105" y="145"/>
                  </a:lnTo>
                  <a:lnTo>
                    <a:pt x="102" y="154"/>
                  </a:lnTo>
                  <a:lnTo>
                    <a:pt x="100" y="163"/>
                  </a:lnTo>
                  <a:lnTo>
                    <a:pt x="100" y="174"/>
                  </a:lnTo>
                  <a:lnTo>
                    <a:pt x="100" y="174"/>
                  </a:lnTo>
                  <a:close/>
                  <a:moveTo>
                    <a:pt x="111" y="301"/>
                  </a:moveTo>
                  <a:lnTo>
                    <a:pt x="254" y="301"/>
                  </a:lnTo>
                  <a:lnTo>
                    <a:pt x="254" y="174"/>
                  </a:lnTo>
                  <a:lnTo>
                    <a:pt x="254" y="174"/>
                  </a:lnTo>
                  <a:lnTo>
                    <a:pt x="252" y="159"/>
                  </a:lnTo>
                  <a:lnTo>
                    <a:pt x="248" y="145"/>
                  </a:lnTo>
                  <a:lnTo>
                    <a:pt x="241" y="134"/>
                  </a:lnTo>
                  <a:lnTo>
                    <a:pt x="232" y="123"/>
                  </a:lnTo>
                  <a:lnTo>
                    <a:pt x="223" y="114"/>
                  </a:lnTo>
                  <a:lnTo>
                    <a:pt x="210" y="109"/>
                  </a:lnTo>
                  <a:lnTo>
                    <a:pt x="198" y="103"/>
                  </a:lnTo>
                  <a:lnTo>
                    <a:pt x="183" y="101"/>
                  </a:lnTo>
                  <a:lnTo>
                    <a:pt x="183" y="101"/>
                  </a:lnTo>
                  <a:lnTo>
                    <a:pt x="169" y="103"/>
                  </a:lnTo>
                  <a:lnTo>
                    <a:pt x="154" y="109"/>
                  </a:lnTo>
                  <a:lnTo>
                    <a:pt x="143" y="114"/>
                  </a:lnTo>
                  <a:lnTo>
                    <a:pt x="132" y="123"/>
                  </a:lnTo>
                  <a:lnTo>
                    <a:pt x="123" y="134"/>
                  </a:lnTo>
                  <a:lnTo>
                    <a:pt x="116" y="145"/>
                  </a:lnTo>
                  <a:lnTo>
                    <a:pt x="112" y="159"/>
                  </a:lnTo>
                  <a:lnTo>
                    <a:pt x="111" y="174"/>
                  </a:lnTo>
                  <a:lnTo>
                    <a:pt x="111" y="301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827200">
                <a:defRPr/>
              </a:pPr>
              <a:endParaRPr lang="en-US" sz="2900" b="1" ker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90" name="Группа 189"/>
          <p:cNvGrpSpPr/>
          <p:nvPr/>
        </p:nvGrpSpPr>
        <p:grpSpPr>
          <a:xfrm>
            <a:off x="4749339" y="8431378"/>
            <a:ext cx="4207304" cy="4164781"/>
            <a:chOff x="5845483" y="2209236"/>
            <a:chExt cx="1578150" cy="1561793"/>
          </a:xfrm>
        </p:grpSpPr>
        <p:sp>
          <p:nvSpPr>
            <p:cNvPr id="191" name="Овал 190"/>
            <p:cNvSpPr/>
            <p:nvPr/>
          </p:nvSpPr>
          <p:spPr>
            <a:xfrm>
              <a:off x="5845483" y="2910162"/>
              <a:ext cx="860867" cy="8608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92" name="Прямая соединительная линия 191"/>
            <p:cNvCxnSpPr/>
            <p:nvPr/>
          </p:nvCxnSpPr>
          <p:spPr>
            <a:xfrm>
              <a:off x="7092179" y="2209236"/>
              <a:ext cx="331454" cy="265206"/>
            </a:xfrm>
            <a:prstGeom prst="lin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headEnd type="none"/>
              <a:tailEnd type="oval" w="lg" len="lg"/>
            </a:ln>
            <a:effectLst/>
          </p:spPr>
        </p:cxnSp>
        <p:grpSp>
          <p:nvGrpSpPr>
            <p:cNvPr id="193" name="Group 127"/>
            <p:cNvGrpSpPr/>
            <p:nvPr/>
          </p:nvGrpSpPr>
          <p:grpSpPr>
            <a:xfrm>
              <a:off x="6029354" y="3177865"/>
              <a:ext cx="493124" cy="325460"/>
              <a:chOff x="2141517" y="2373325"/>
              <a:chExt cx="476251" cy="314325"/>
            </a:xfrm>
            <a:solidFill>
              <a:sysClr val="window" lastClr="FFFFFF"/>
            </a:solidFill>
          </p:grpSpPr>
          <p:sp>
            <p:nvSpPr>
              <p:cNvPr id="194" name="Rectangle 22"/>
              <p:cNvSpPr>
                <a:spLocks noChangeArrowheads="1"/>
              </p:cNvSpPr>
              <p:nvPr/>
            </p:nvSpPr>
            <p:spPr bwMode="auto">
              <a:xfrm>
                <a:off x="2200255" y="2678125"/>
                <a:ext cx="387350" cy="95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" name="Rectangle 23"/>
              <p:cNvSpPr>
                <a:spLocks noChangeArrowheads="1"/>
              </p:cNvSpPr>
              <p:nvPr/>
            </p:nvSpPr>
            <p:spPr bwMode="auto">
              <a:xfrm>
                <a:off x="2517755" y="2468575"/>
                <a:ext cx="69850" cy="20955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6" name="Rectangle 24"/>
              <p:cNvSpPr>
                <a:spLocks noChangeArrowheads="1"/>
              </p:cNvSpPr>
              <p:nvPr/>
            </p:nvSpPr>
            <p:spPr bwMode="auto">
              <a:xfrm>
                <a:off x="2438380" y="2547950"/>
                <a:ext cx="69850" cy="13017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7" name="Rectangle 25"/>
              <p:cNvSpPr>
                <a:spLocks noChangeArrowheads="1"/>
              </p:cNvSpPr>
              <p:nvPr/>
            </p:nvSpPr>
            <p:spPr bwMode="auto">
              <a:xfrm>
                <a:off x="2359005" y="2592400"/>
                <a:ext cx="69850" cy="85725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8" name="Rectangle 26"/>
              <p:cNvSpPr>
                <a:spLocks noChangeArrowheads="1"/>
              </p:cNvSpPr>
              <p:nvPr/>
            </p:nvSpPr>
            <p:spPr bwMode="auto">
              <a:xfrm>
                <a:off x="2279630" y="2551125"/>
                <a:ext cx="69850" cy="1270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9" name="Rectangle 27"/>
              <p:cNvSpPr>
                <a:spLocks noChangeArrowheads="1"/>
              </p:cNvSpPr>
              <p:nvPr/>
            </p:nvSpPr>
            <p:spPr bwMode="auto">
              <a:xfrm>
                <a:off x="2200255" y="2587637"/>
                <a:ext cx="68263" cy="904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0" name="Freeform 28"/>
              <p:cNvSpPr>
                <a:spLocks/>
              </p:cNvSpPr>
              <p:nvPr/>
            </p:nvSpPr>
            <p:spPr bwMode="auto">
              <a:xfrm>
                <a:off x="2141517" y="2559062"/>
                <a:ext cx="36513" cy="38100"/>
              </a:xfrm>
              <a:custGeom>
                <a:avLst/>
                <a:gdLst/>
                <a:ahLst/>
                <a:cxnLst>
                  <a:cxn ang="0">
                    <a:pos x="22" y="0"/>
                  </a:cxn>
                  <a:cxn ang="0">
                    <a:pos x="22" y="0"/>
                  </a:cxn>
                  <a:cxn ang="0">
                    <a:pos x="27" y="0"/>
                  </a:cxn>
                  <a:cxn ang="0">
                    <a:pos x="32" y="1"/>
                  </a:cxn>
                  <a:cxn ang="0">
                    <a:pos x="36" y="3"/>
                  </a:cxn>
                  <a:cxn ang="0">
                    <a:pos x="40" y="7"/>
                  </a:cxn>
                  <a:cxn ang="0">
                    <a:pos x="42" y="10"/>
                  </a:cxn>
                  <a:cxn ang="0">
                    <a:pos x="45" y="15"/>
                  </a:cxn>
                  <a:cxn ang="0">
                    <a:pos x="46" y="18"/>
                  </a:cxn>
                  <a:cxn ang="0">
                    <a:pos x="46" y="23"/>
                  </a:cxn>
                  <a:cxn ang="0">
                    <a:pos x="46" y="23"/>
                  </a:cxn>
                  <a:cxn ang="0">
                    <a:pos x="46" y="28"/>
                  </a:cxn>
                  <a:cxn ang="0">
                    <a:pos x="45" y="32"/>
                  </a:cxn>
                  <a:cxn ang="0">
                    <a:pos x="42" y="36"/>
                  </a:cxn>
                  <a:cxn ang="0">
                    <a:pos x="40" y="39"/>
                  </a:cxn>
                  <a:cxn ang="0">
                    <a:pos x="36" y="43"/>
                  </a:cxn>
                  <a:cxn ang="0">
                    <a:pos x="32" y="44"/>
                  </a:cxn>
                  <a:cxn ang="0">
                    <a:pos x="27" y="45"/>
                  </a:cxn>
                  <a:cxn ang="0">
                    <a:pos x="22" y="47"/>
                  </a:cxn>
                  <a:cxn ang="0">
                    <a:pos x="22" y="47"/>
                  </a:cxn>
                  <a:cxn ang="0">
                    <a:pos x="19" y="45"/>
                  </a:cxn>
                  <a:cxn ang="0">
                    <a:pos x="14" y="44"/>
                  </a:cxn>
                  <a:cxn ang="0">
                    <a:pos x="10" y="43"/>
                  </a:cxn>
                  <a:cxn ang="0">
                    <a:pos x="6" y="39"/>
                  </a:cxn>
                  <a:cxn ang="0">
                    <a:pos x="4" y="36"/>
                  </a:cxn>
                  <a:cxn ang="0">
                    <a:pos x="1" y="32"/>
                  </a:cxn>
                  <a:cxn ang="0">
                    <a:pos x="0" y="28"/>
                  </a:cxn>
                  <a:cxn ang="0">
                    <a:pos x="0" y="23"/>
                  </a:cxn>
                  <a:cxn ang="0">
                    <a:pos x="0" y="23"/>
                  </a:cxn>
                  <a:cxn ang="0">
                    <a:pos x="0" y="18"/>
                  </a:cxn>
                  <a:cxn ang="0">
                    <a:pos x="1" y="15"/>
                  </a:cxn>
                  <a:cxn ang="0">
                    <a:pos x="4" y="10"/>
                  </a:cxn>
                  <a:cxn ang="0">
                    <a:pos x="6" y="7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9" y="0"/>
                  </a:cxn>
                  <a:cxn ang="0">
                    <a:pos x="22" y="0"/>
                  </a:cxn>
                  <a:cxn ang="0">
                    <a:pos x="22" y="0"/>
                  </a:cxn>
                </a:cxnLst>
                <a:rect l="0" t="0" r="r" b="b"/>
                <a:pathLst>
                  <a:path w="46" h="47">
                    <a:moveTo>
                      <a:pt x="22" y="0"/>
                    </a:moveTo>
                    <a:lnTo>
                      <a:pt x="22" y="0"/>
                    </a:lnTo>
                    <a:lnTo>
                      <a:pt x="27" y="0"/>
                    </a:lnTo>
                    <a:lnTo>
                      <a:pt x="32" y="1"/>
                    </a:lnTo>
                    <a:lnTo>
                      <a:pt x="36" y="3"/>
                    </a:lnTo>
                    <a:lnTo>
                      <a:pt x="40" y="7"/>
                    </a:lnTo>
                    <a:lnTo>
                      <a:pt x="42" y="10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6" y="23"/>
                    </a:lnTo>
                    <a:lnTo>
                      <a:pt x="46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2" y="36"/>
                    </a:lnTo>
                    <a:lnTo>
                      <a:pt x="40" y="39"/>
                    </a:lnTo>
                    <a:lnTo>
                      <a:pt x="36" y="43"/>
                    </a:lnTo>
                    <a:lnTo>
                      <a:pt x="32" y="44"/>
                    </a:lnTo>
                    <a:lnTo>
                      <a:pt x="27" y="45"/>
                    </a:lnTo>
                    <a:lnTo>
                      <a:pt x="22" y="47"/>
                    </a:lnTo>
                    <a:lnTo>
                      <a:pt x="22" y="47"/>
                    </a:lnTo>
                    <a:lnTo>
                      <a:pt x="19" y="45"/>
                    </a:lnTo>
                    <a:lnTo>
                      <a:pt x="14" y="44"/>
                    </a:lnTo>
                    <a:lnTo>
                      <a:pt x="10" y="43"/>
                    </a:lnTo>
                    <a:lnTo>
                      <a:pt x="6" y="39"/>
                    </a:lnTo>
                    <a:lnTo>
                      <a:pt x="4" y="36"/>
                    </a:lnTo>
                    <a:lnTo>
                      <a:pt x="1" y="32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18"/>
                    </a:lnTo>
                    <a:lnTo>
                      <a:pt x="1" y="15"/>
                    </a:lnTo>
                    <a:lnTo>
                      <a:pt x="4" y="10"/>
                    </a:lnTo>
                    <a:lnTo>
                      <a:pt x="6" y="7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1" name="Freeform 29"/>
              <p:cNvSpPr>
                <a:spLocks/>
              </p:cNvSpPr>
              <p:nvPr/>
            </p:nvSpPr>
            <p:spPr bwMode="auto">
              <a:xfrm>
                <a:off x="2568555" y="2373325"/>
                <a:ext cx="49213" cy="47625"/>
              </a:xfrm>
              <a:custGeom>
                <a:avLst/>
                <a:gdLst/>
                <a:ahLst/>
                <a:cxnLst>
                  <a:cxn ang="0">
                    <a:pos x="62" y="0"/>
                  </a:cxn>
                  <a:cxn ang="0">
                    <a:pos x="0" y="1"/>
                  </a:cxn>
                  <a:cxn ang="0">
                    <a:pos x="22" y="29"/>
                  </a:cxn>
                  <a:cxn ang="0">
                    <a:pos x="43" y="59"/>
                  </a:cxn>
                  <a:cxn ang="0">
                    <a:pos x="62" y="0"/>
                  </a:cxn>
                </a:cxnLst>
                <a:rect l="0" t="0" r="r" b="b"/>
                <a:pathLst>
                  <a:path w="62" h="59">
                    <a:moveTo>
                      <a:pt x="62" y="0"/>
                    </a:moveTo>
                    <a:lnTo>
                      <a:pt x="0" y="1"/>
                    </a:lnTo>
                    <a:lnTo>
                      <a:pt x="22" y="29"/>
                    </a:lnTo>
                    <a:lnTo>
                      <a:pt x="43" y="59"/>
                    </a:lnTo>
                    <a:lnTo>
                      <a:pt x="62" y="0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61" name="Прямая соединительная линия 60"/>
            <p:cNvCxnSpPr>
              <a:stCxn id="191" idx="6"/>
            </p:cNvCxnSpPr>
            <p:nvPr/>
          </p:nvCxnSpPr>
          <p:spPr>
            <a:xfrm>
              <a:off x="6706350" y="3340596"/>
              <a:ext cx="533294" cy="59173"/>
            </a:xfrm>
            <a:prstGeom prst="lin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headEnd type="none"/>
              <a:tailEnd type="oval" w="lg" len="lg"/>
            </a:ln>
            <a:effectLst/>
          </p:spPr>
        </p:cxnSp>
      </p:grpSp>
      <p:grpSp>
        <p:nvGrpSpPr>
          <p:cNvPr id="203" name="Группа 202"/>
          <p:cNvGrpSpPr/>
          <p:nvPr/>
        </p:nvGrpSpPr>
        <p:grpSpPr>
          <a:xfrm>
            <a:off x="5896863" y="6651668"/>
            <a:ext cx="3943429" cy="2295645"/>
            <a:chOff x="1731862" y="3831220"/>
            <a:chExt cx="1479171" cy="860867"/>
          </a:xfrm>
        </p:grpSpPr>
        <p:sp>
          <p:nvSpPr>
            <p:cNvPr id="204" name="Овал 203"/>
            <p:cNvSpPr/>
            <p:nvPr/>
          </p:nvSpPr>
          <p:spPr>
            <a:xfrm>
              <a:off x="1731862" y="3831220"/>
              <a:ext cx="860867" cy="8608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5" name="Прямая соединительная линия 204"/>
            <p:cNvCxnSpPr/>
            <p:nvPr/>
          </p:nvCxnSpPr>
          <p:spPr>
            <a:xfrm>
              <a:off x="2548125" y="4444678"/>
              <a:ext cx="662908" cy="159220"/>
            </a:xfrm>
            <a:prstGeom prst="line">
              <a:avLst/>
            </a:prstGeom>
            <a:noFill/>
            <a:ln w="9525" cap="flat" cmpd="sng" algn="ctr">
              <a:noFill/>
              <a:prstDash val="solid"/>
              <a:headEnd type="none"/>
              <a:tailEnd type="oval" w="lg" len="lg"/>
            </a:ln>
            <a:effectLst/>
          </p:spPr>
        </p:cxnSp>
        <p:grpSp>
          <p:nvGrpSpPr>
            <p:cNvPr id="206" name="Group 77"/>
            <p:cNvGrpSpPr/>
            <p:nvPr/>
          </p:nvGrpSpPr>
          <p:grpSpPr>
            <a:xfrm>
              <a:off x="1965134" y="4110684"/>
              <a:ext cx="394322" cy="301938"/>
              <a:chOff x="5552261" y="1554043"/>
              <a:chExt cx="363359" cy="278229"/>
            </a:xfrm>
            <a:solidFill>
              <a:sysClr val="window" lastClr="FFFFFF"/>
            </a:solidFill>
          </p:grpSpPr>
          <p:sp>
            <p:nvSpPr>
              <p:cNvPr id="207" name="Freeform 96"/>
              <p:cNvSpPr>
                <a:spLocks/>
              </p:cNvSpPr>
              <p:nvPr/>
            </p:nvSpPr>
            <p:spPr bwMode="auto">
              <a:xfrm>
                <a:off x="5552261" y="1715997"/>
                <a:ext cx="363359" cy="116275"/>
              </a:xfrm>
              <a:custGeom>
                <a:avLst/>
                <a:gdLst/>
                <a:ahLst/>
                <a:cxnLst>
                  <a:cxn ang="0">
                    <a:pos x="211" y="31"/>
                  </a:cxn>
                  <a:cxn ang="0">
                    <a:pos x="140" y="31"/>
                  </a:cxn>
                  <a:cxn ang="0">
                    <a:pos x="140" y="0"/>
                  </a:cxn>
                  <a:cxn ang="0">
                    <a:pos x="0" y="0"/>
                  </a:cxn>
                  <a:cxn ang="0">
                    <a:pos x="0" y="96"/>
                  </a:cxn>
                  <a:cxn ang="0">
                    <a:pos x="0" y="96"/>
                  </a:cxn>
                  <a:cxn ang="0">
                    <a:pos x="2" y="102"/>
                  </a:cxn>
                  <a:cxn ang="0">
                    <a:pos x="4" y="107"/>
                  </a:cxn>
                  <a:cxn ang="0">
                    <a:pos x="9" y="111"/>
                  </a:cxn>
                  <a:cxn ang="0">
                    <a:pos x="17" y="112"/>
                  </a:cxn>
                  <a:cxn ang="0">
                    <a:pos x="334" y="112"/>
                  </a:cxn>
                  <a:cxn ang="0">
                    <a:pos x="334" y="112"/>
                  </a:cxn>
                  <a:cxn ang="0">
                    <a:pos x="341" y="111"/>
                  </a:cxn>
                  <a:cxn ang="0">
                    <a:pos x="347" y="107"/>
                  </a:cxn>
                  <a:cxn ang="0">
                    <a:pos x="350" y="102"/>
                  </a:cxn>
                  <a:cxn ang="0">
                    <a:pos x="350" y="96"/>
                  </a:cxn>
                  <a:cxn ang="0">
                    <a:pos x="350" y="0"/>
                  </a:cxn>
                  <a:cxn ang="0">
                    <a:pos x="211" y="0"/>
                  </a:cxn>
                  <a:cxn ang="0">
                    <a:pos x="211" y="31"/>
                  </a:cxn>
                </a:cxnLst>
                <a:rect l="0" t="0" r="r" b="b"/>
                <a:pathLst>
                  <a:path w="350" h="112">
                    <a:moveTo>
                      <a:pt x="211" y="31"/>
                    </a:moveTo>
                    <a:lnTo>
                      <a:pt x="140" y="31"/>
                    </a:lnTo>
                    <a:lnTo>
                      <a:pt x="140" y="0"/>
                    </a:lnTo>
                    <a:lnTo>
                      <a:pt x="0" y="0"/>
                    </a:lnTo>
                    <a:lnTo>
                      <a:pt x="0" y="96"/>
                    </a:lnTo>
                    <a:lnTo>
                      <a:pt x="0" y="96"/>
                    </a:lnTo>
                    <a:lnTo>
                      <a:pt x="2" y="102"/>
                    </a:lnTo>
                    <a:lnTo>
                      <a:pt x="4" y="107"/>
                    </a:lnTo>
                    <a:lnTo>
                      <a:pt x="9" y="111"/>
                    </a:lnTo>
                    <a:lnTo>
                      <a:pt x="17" y="112"/>
                    </a:lnTo>
                    <a:lnTo>
                      <a:pt x="334" y="112"/>
                    </a:lnTo>
                    <a:lnTo>
                      <a:pt x="334" y="112"/>
                    </a:lnTo>
                    <a:lnTo>
                      <a:pt x="341" y="111"/>
                    </a:lnTo>
                    <a:lnTo>
                      <a:pt x="347" y="107"/>
                    </a:lnTo>
                    <a:lnTo>
                      <a:pt x="350" y="102"/>
                    </a:lnTo>
                    <a:lnTo>
                      <a:pt x="350" y="96"/>
                    </a:lnTo>
                    <a:lnTo>
                      <a:pt x="350" y="0"/>
                    </a:lnTo>
                    <a:lnTo>
                      <a:pt x="211" y="0"/>
                    </a:lnTo>
                    <a:lnTo>
                      <a:pt x="211" y="31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8" name="Freeform 97"/>
              <p:cNvSpPr>
                <a:spLocks noEditPoints="1"/>
              </p:cNvSpPr>
              <p:nvPr/>
            </p:nvSpPr>
            <p:spPr bwMode="auto">
              <a:xfrm>
                <a:off x="5552261" y="1554043"/>
                <a:ext cx="363359" cy="137038"/>
              </a:xfrm>
              <a:custGeom>
                <a:avLst/>
                <a:gdLst/>
                <a:ahLst/>
                <a:cxnLst>
                  <a:cxn ang="0">
                    <a:pos x="334" y="42"/>
                  </a:cxn>
                  <a:cxn ang="0">
                    <a:pos x="225" y="42"/>
                  </a:cxn>
                  <a:cxn ang="0">
                    <a:pos x="225" y="42"/>
                  </a:cxn>
                  <a:cxn ang="0">
                    <a:pos x="225" y="5"/>
                  </a:cxn>
                  <a:cxn ang="0">
                    <a:pos x="225" y="5"/>
                  </a:cxn>
                  <a:cxn ang="0">
                    <a:pos x="225" y="2"/>
                  </a:cxn>
                  <a:cxn ang="0">
                    <a:pos x="223" y="0"/>
                  </a:cxn>
                  <a:cxn ang="0">
                    <a:pos x="222" y="0"/>
                  </a:cxn>
                  <a:cxn ang="0">
                    <a:pos x="120" y="0"/>
                  </a:cxn>
                  <a:cxn ang="0">
                    <a:pos x="120" y="0"/>
                  </a:cxn>
                  <a:cxn ang="0">
                    <a:pos x="118" y="2"/>
                  </a:cxn>
                  <a:cxn ang="0">
                    <a:pos x="116" y="4"/>
                  </a:cxn>
                  <a:cxn ang="0">
                    <a:pos x="115" y="5"/>
                  </a:cxn>
                  <a:cxn ang="0">
                    <a:pos x="115" y="5"/>
                  </a:cxn>
                  <a:cxn ang="0">
                    <a:pos x="115" y="42"/>
                  </a:cxn>
                  <a:cxn ang="0">
                    <a:pos x="17" y="42"/>
                  </a:cxn>
                  <a:cxn ang="0">
                    <a:pos x="17" y="42"/>
                  </a:cxn>
                  <a:cxn ang="0">
                    <a:pos x="9" y="42"/>
                  </a:cxn>
                  <a:cxn ang="0">
                    <a:pos x="4" y="45"/>
                  </a:cxn>
                  <a:cxn ang="0">
                    <a:pos x="2" y="51"/>
                  </a:cxn>
                  <a:cxn ang="0">
                    <a:pos x="0" y="58"/>
                  </a:cxn>
                  <a:cxn ang="0">
                    <a:pos x="0" y="130"/>
                  </a:cxn>
                  <a:cxn ang="0">
                    <a:pos x="350" y="130"/>
                  </a:cxn>
                  <a:cxn ang="0">
                    <a:pos x="350" y="58"/>
                  </a:cxn>
                  <a:cxn ang="0">
                    <a:pos x="350" y="58"/>
                  </a:cxn>
                  <a:cxn ang="0">
                    <a:pos x="350" y="51"/>
                  </a:cxn>
                  <a:cxn ang="0">
                    <a:pos x="347" y="45"/>
                  </a:cxn>
                  <a:cxn ang="0">
                    <a:pos x="341" y="42"/>
                  </a:cxn>
                  <a:cxn ang="0">
                    <a:pos x="334" y="42"/>
                  </a:cxn>
                  <a:cxn ang="0">
                    <a:pos x="334" y="42"/>
                  </a:cxn>
                  <a:cxn ang="0">
                    <a:pos x="133" y="42"/>
                  </a:cxn>
                  <a:cxn ang="0">
                    <a:pos x="133" y="13"/>
                  </a:cxn>
                  <a:cxn ang="0">
                    <a:pos x="209" y="13"/>
                  </a:cxn>
                  <a:cxn ang="0">
                    <a:pos x="209" y="42"/>
                  </a:cxn>
                  <a:cxn ang="0">
                    <a:pos x="133" y="42"/>
                  </a:cxn>
                </a:cxnLst>
                <a:rect l="0" t="0" r="r" b="b"/>
                <a:pathLst>
                  <a:path w="350" h="130">
                    <a:moveTo>
                      <a:pt x="334" y="42"/>
                    </a:moveTo>
                    <a:lnTo>
                      <a:pt x="225" y="42"/>
                    </a:lnTo>
                    <a:lnTo>
                      <a:pt x="225" y="42"/>
                    </a:lnTo>
                    <a:lnTo>
                      <a:pt x="225" y="5"/>
                    </a:lnTo>
                    <a:lnTo>
                      <a:pt x="225" y="5"/>
                    </a:lnTo>
                    <a:lnTo>
                      <a:pt x="225" y="2"/>
                    </a:lnTo>
                    <a:lnTo>
                      <a:pt x="223" y="0"/>
                    </a:lnTo>
                    <a:lnTo>
                      <a:pt x="222" y="0"/>
                    </a:lnTo>
                    <a:lnTo>
                      <a:pt x="120" y="0"/>
                    </a:lnTo>
                    <a:lnTo>
                      <a:pt x="120" y="0"/>
                    </a:lnTo>
                    <a:lnTo>
                      <a:pt x="118" y="2"/>
                    </a:lnTo>
                    <a:lnTo>
                      <a:pt x="116" y="4"/>
                    </a:lnTo>
                    <a:lnTo>
                      <a:pt x="115" y="5"/>
                    </a:lnTo>
                    <a:lnTo>
                      <a:pt x="115" y="5"/>
                    </a:lnTo>
                    <a:lnTo>
                      <a:pt x="115" y="42"/>
                    </a:lnTo>
                    <a:lnTo>
                      <a:pt x="17" y="42"/>
                    </a:lnTo>
                    <a:lnTo>
                      <a:pt x="17" y="42"/>
                    </a:lnTo>
                    <a:lnTo>
                      <a:pt x="9" y="42"/>
                    </a:lnTo>
                    <a:lnTo>
                      <a:pt x="4" y="45"/>
                    </a:lnTo>
                    <a:lnTo>
                      <a:pt x="2" y="51"/>
                    </a:lnTo>
                    <a:lnTo>
                      <a:pt x="0" y="58"/>
                    </a:lnTo>
                    <a:lnTo>
                      <a:pt x="0" y="130"/>
                    </a:lnTo>
                    <a:lnTo>
                      <a:pt x="350" y="130"/>
                    </a:lnTo>
                    <a:lnTo>
                      <a:pt x="350" y="58"/>
                    </a:lnTo>
                    <a:lnTo>
                      <a:pt x="350" y="58"/>
                    </a:lnTo>
                    <a:lnTo>
                      <a:pt x="350" y="51"/>
                    </a:lnTo>
                    <a:lnTo>
                      <a:pt x="347" y="45"/>
                    </a:lnTo>
                    <a:lnTo>
                      <a:pt x="341" y="42"/>
                    </a:lnTo>
                    <a:lnTo>
                      <a:pt x="334" y="42"/>
                    </a:lnTo>
                    <a:lnTo>
                      <a:pt x="334" y="42"/>
                    </a:lnTo>
                    <a:close/>
                    <a:moveTo>
                      <a:pt x="133" y="42"/>
                    </a:moveTo>
                    <a:lnTo>
                      <a:pt x="133" y="13"/>
                    </a:lnTo>
                    <a:lnTo>
                      <a:pt x="209" y="13"/>
                    </a:lnTo>
                    <a:lnTo>
                      <a:pt x="209" y="42"/>
                    </a:lnTo>
                    <a:lnTo>
                      <a:pt x="133" y="42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9" name="Rectangle 98"/>
              <p:cNvSpPr>
                <a:spLocks noChangeArrowheads="1"/>
              </p:cNvSpPr>
              <p:nvPr/>
            </p:nvSpPr>
            <p:spPr bwMode="auto">
              <a:xfrm>
                <a:off x="5710062" y="1715997"/>
                <a:ext cx="45679" cy="1868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1827200">
                  <a:defRPr/>
                </a:pPr>
                <a:endParaRPr lang="en-US" sz="2900" b="1" kern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10" name="Группа 209"/>
          <p:cNvGrpSpPr/>
          <p:nvPr/>
        </p:nvGrpSpPr>
        <p:grpSpPr>
          <a:xfrm>
            <a:off x="16061672" y="7221065"/>
            <a:ext cx="3770506" cy="2893080"/>
            <a:chOff x="1774261" y="3054557"/>
            <a:chExt cx="1414308" cy="1084905"/>
          </a:xfrm>
        </p:grpSpPr>
        <p:sp>
          <p:nvSpPr>
            <p:cNvPr id="211" name="Овал 210"/>
            <p:cNvSpPr/>
            <p:nvPr/>
          </p:nvSpPr>
          <p:spPr>
            <a:xfrm>
              <a:off x="2327702" y="3054557"/>
              <a:ext cx="860867" cy="8608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2" name="Прямая соединительная линия 211"/>
            <p:cNvCxnSpPr/>
            <p:nvPr/>
          </p:nvCxnSpPr>
          <p:spPr>
            <a:xfrm flipH="1">
              <a:off x="1774261" y="3728370"/>
              <a:ext cx="635805" cy="411092"/>
            </a:xfrm>
            <a:prstGeom prst="lin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headEnd type="none"/>
              <a:tailEnd type="oval" w="lg" len="lg"/>
            </a:ln>
            <a:effectLst/>
          </p:spPr>
        </p:cxnSp>
        <p:grpSp>
          <p:nvGrpSpPr>
            <p:cNvPr id="213" name="Группа 212"/>
            <p:cNvGrpSpPr/>
            <p:nvPr/>
          </p:nvGrpSpPr>
          <p:grpSpPr>
            <a:xfrm>
              <a:off x="2494914" y="3159265"/>
              <a:ext cx="526442" cy="606443"/>
              <a:chOff x="6208064" y="2088362"/>
              <a:chExt cx="366050" cy="421677"/>
            </a:xfrm>
            <a:solidFill>
              <a:sysClr val="window" lastClr="FFFFFF"/>
            </a:solidFill>
          </p:grpSpPr>
          <p:sp>
            <p:nvSpPr>
              <p:cNvPr id="214" name="AutoShape 52"/>
              <p:cNvSpPr>
                <a:spLocks/>
              </p:cNvSpPr>
              <p:nvPr/>
            </p:nvSpPr>
            <p:spPr bwMode="auto">
              <a:xfrm>
                <a:off x="6208064" y="2143988"/>
                <a:ext cx="366050" cy="366051"/>
              </a:xfrm>
              <a:custGeom>
                <a:avLst/>
                <a:gdLst>
                  <a:gd name="T0" fmla="+- 0 10800 87"/>
                  <a:gd name="T1" fmla="*/ T0 w 21426"/>
                  <a:gd name="T2" fmla="+- 0 10799 73"/>
                  <a:gd name="T3" fmla="*/ 10799 h 21453"/>
                  <a:gd name="T4" fmla="+- 0 10800 87"/>
                  <a:gd name="T5" fmla="*/ T4 w 21426"/>
                  <a:gd name="T6" fmla="+- 0 10799 73"/>
                  <a:gd name="T7" fmla="*/ 10799 h 21453"/>
                  <a:gd name="T8" fmla="+- 0 10800 87"/>
                  <a:gd name="T9" fmla="*/ T8 w 21426"/>
                  <a:gd name="T10" fmla="+- 0 10799 73"/>
                  <a:gd name="T11" fmla="*/ 10799 h 21453"/>
                  <a:gd name="T12" fmla="+- 0 10800 87"/>
                  <a:gd name="T13" fmla="*/ T12 w 21426"/>
                  <a:gd name="T14" fmla="+- 0 10799 73"/>
                  <a:gd name="T15" fmla="*/ 10799 h 2145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426" h="21453">
                    <a:moveTo>
                      <a:pt x="8034" y="20112"/>
                    </a:moveTo>
                    <a:cubicBezTo>
                      <a:pt x="5816" y="17892"/>
                      <a:pt x="3556" y="15628"/>
                      <a:pt x="1338" y="13408"/>
                    </a:cubicBezTo>
                    <a:cubicBezTo>
                      <a:pt x="3241" y="7240"/>
                      <a:pt x="11488" y="7509"/>
                      <a:pt x="13391" y="1341"/>
                    </a:cubicBezTo>
                    <a:cubicBezTo>
                      <a:pt x="15609" y="3560"/>
                      <a:pt x="17869" y="5825"/>
                      <a:pt x="20087" y="8045"/>
                    </a:cubicBezTo>
                    <a:cubicBezTo>
                      <a:pt x="18184" y="14212"/>
                      <a:pt x="9937" y="13944"/>
                      <a:pt x="8034" y="20112"/>
                    </a:cubicBezTo>
                    <a:moveTo>
                      <a:pt x="21034" y="7097"/>
                    </a:moveTo>
                    <a:lnTo>
                      <a:pt x="14338" y="393"/>
                    </a:lnTo>
                    <a:cubicBezTo>
                      <a:pt x="14006" y="60"/>
                      <a:pt x="13525" y="-73"/>
                      <a:pt x="13069" y="39"/>
                    </a:cubicBezTo>
                    <a:cubicBezTo>
                      <a:pt x="12828" y="98"/>
                      <a:pt x="12614" y="222"/>
                      <a:pt x="12444" y="393"/>
                    </a:cubicBezTo>
                    <a:cubicBezTo>
                      <a:pt x="12292" y="545"/>
                      <a:pt x="12177" y="733"/>
                      <a:pt x="12112" y="944"/>
                    </a:cubicBezTo>
                    <a:cubicBezTo>
                      <a:pt x="11808" y="1929"/>
                      <a:pt x="11283" y="2785"/>
                      <a:pt x="10507" y="3562"/>
                    </a:cubicBezTo>
                    <a:cubicBezTo>
                      <a:pt x="9471" y="4598"/>
                      <a:pt x="8121" y="5384"/>
                      <a:pt x="6693" y="6214"/>
                    </a:cubicBezTo>
                    <a:cubicBezTo>
                      <a:pt x="5177" y="7094"/>
                      <a:pt x="3611" y="8006"/>
                      <a:pt x="2328" y="9290"/>
                    </a:cubicBezTo>
                    <a:cubicBezTo>
                      <a:pt x="1237" y="10383"/>
                      <a:pt x="493" y="11600"/>
                      <a:pt x="59" y="13011"/>
                    </a:cubicBezTo>
                    <a:cubicBezTo>
                      <a:pt x="-87" y="13488"/>
                      <a:pt x="40" y="14004"/>
                      <a:pt x="391" y="14356"/>
                    </a:cubicBezTo>
                    <a:lnTo>
                      <a:pt x="7087" y="21060"/>
                    </a:lnTo>
                    <a:cubicBezTo>
                      <a:pt x="7419" y="21393"/>
                      <a:pt x="7900" y="21526"/>
                      <a:pt x="8356" y="21414"/>
                    </a:cubicBezTo>
                    <a:cubicBezTo>
                      <a:pt x="8597" y="21354"/>
                      <a:pt x="8811" y="21231"/>
                      <a:pt x="8981" y="21060"/>
                    </a:cubicBezTo>
                    <a:cubicBezTo>
                      <a:pt x="9133" y="20908"/>
                      <a:pt x="9248" y="20720"/>
                      <a:pt x="9314" y="20508"/>
                    </a:cubicBezTo>
                    <a:cubicBezTo>
                      <a:pt x="9617" y="19523"/>
                      <a:pt x="10142" y="18667"/>
                      <a:pt x="10918" y="17890"/>
                    </a:cubicBezTo>
                    <a:cubicBezTo>
                      <a:pt x="11954" y="16853"/>
                      <a:pt x="13304" y="16069"/>
                      <a:pt x="14733" y="15239"/>
                    </a:cubicBezTo>
                    <a:cubicBezTo>
                      <a:pt x="16248" y="14357"/>
                      <a:pt x="17814" y="13446"/>
                      <a:pt x="19097" y="12162"/>
                    </a:cubicBezTo>
                    <a:cubicBezTo>
                      <a:pt x="20188" y="11070"/>
                      <a:pt x="20932" y="9852"/>
                      <a:pt x="21366" y="8440"/>
                    </a:cubicBezTo>
                    <a:cubicBezTo>
                      <a:pt x="21512" y="7965"/>
                      <a:pt x="21385" y="7448"/>
                      <a:pt x="21034" y="7097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1218133">
                  <a:defRPr/>
                </a:pPr>
                <a:endParaRPr lang="en-US" sz="29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6" name="AutoShape 54"/>
              <p:cNvSpPr>
                <a:spLocks/>
              </p:cNvSpPr>
              <p:nvPr/>
            </p:nvSpPr>
            <p:spPr bwMode="auto">
              <a:xfrm>
                <a:off x="6391105" y="2282964"/>
                <a:ext cx="55690" cy="58192"/>
              </a:xfrm>
              <a:custGeom>
                <a:avLst/>
                <a:gdLst>
                  <a:gd name="T0" fmla="+- 0 10791 197"/>
                  <a:gd name="T1" fmla="*/ T0 w 21188"/>
                  <a:gd name="T2" fmla="+- 0 10794 193"/>
                  <a:gd name="T3" fmla="*/ 10794 h 21203"/>
                  <a:gd name="T4" fmla="+- 0 10791 197"/>
                  <a:gd name="T5" fmla="*/ T4 w 21188"/>
                  <a:gd name="T6" fmla="+- 0 10794 193"/>
                  <a:gd name="T7" fmla="*/ 10794 h 21203"/>
                  <a:gd name="T8" fmla="+- 0 10791 197"/>
                  <a:gd name="T9" fmla="*/ T8 w 21188"/>
                  <a:gd name="T10" fmla="+- 0 10794 193"/>
                  <a:gd name="T11" fmla="*/ 10794 h 21203"/>
                  <a:gd name="T12" fmla="+- 0 10791 197"/>
                  <a:gd name="T13" fmla="*/ T12 w 21188"/>
                  <a:gd name="T14" fmla="+- 0 10794 193"/>
                  <a:gd name="T15" fmla="*/ 10794 h 21203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8" h="21203">
                    <a:moveTo>
                      <a:pt x="17615" y="468"/>
                    </a:moveTo>
                    <a:lnTo>
                      <a:pt x="17606" y="468"/>
                    </a:lnTo>
                    <a:cubicBezTo>
                      <a:pt x="14870" y="2476"/>
                      <a:pt x="12200" y="4590"/>
                      <a:pt x="9727" y="6958"/>
                    </a:cubicBezTo>
                    <a:cubicBezTo>
                      <a:pt x="7348" y="9227"/>
                      <a:pt x="5200" y="11619"/>
                      <a:pt x="3329" y="14060"/>
                    </a:cubicBezTo>
                    <a:lnTo>
                      <a:pt x="341" y="17962"/>
                    </a:lnTo>
                    <a:lnTo>
                      <a:pt x="350" y="17970"/>
                    </a:lnTo>
                    <a:cubicBezTo>
                      <a:pt x="-197" y="18786"/>
                      <a:pt x="-106" y="19880"/>
                      <a:pt x="638" y="20590"/>
                    </a:cubicBezTo>
                    <a:cubicBezTo>
                      <a:pt x="1491" y="21407"/>
                      <a:pt x="2889" y="21407"/>
                      <a:pt x="3746" y="20590"/>
                    </a:cubicBezTo>
                    <a:cubicBezTo>
                      <a:pt x="3877" y="20460"/>
                      <a:pt x="3984" y="20321"/>
                      <a:pt x="4069" y="20174"/>
                    </a:cubicBezTo>
                    <a:lnTo>
                      <a:pt x="6867" y="16517"/>
                    </a:lnTo>
                    <a:cubicBezTo>
                      <a:pt x="8601" y="14255"/>
                      <a:pt x="10606" y="12027"/>
                      <a:pt x="12824" y="9913"/>
                    </a:cubicBezTo>
                    <a:cubicBezTo>
                      <a:pt x="15281" y="7570"/>
                      <a:pt x="17557" y="5758"/>
                      <a:pt x="20329" y="3749"/>
                    </a:cubicBezTo>
                    <a:lnTo>
                      <a:pt x="20321" y="3741"/>
                    </a:lnTo>
                    <a:cubicBezTo>
                      <a:pt x="20400" y="3684"/>
                      <a:pt x="20473" y="3635"/>
                      <a:pt x="20543" y="3570"/>
                    </a:cubicBezTo>
                    <a:cubicBezTo>
                      <a:pt x="21402" y="2753"/>
                      <a:pt x="21402" y="1427"/>
                      <a:pt x="20543" y="606"/>
                    </a:cubicBezTo>
                    <a:cubicBezTo>
                      <a:pt x="19742" y="-161"/>
                      <a:pt x="18472" y="-193"/>
                      <a:pt x="17615" y="46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1218133">
                  <a:defRPr/>
                </a:pPr>
                <a:endParaRPr lang="en-US" sz="29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17" name="AutoShape 55"/>
              <p:cNvSpPr>
                <a:spLocks/>
              </p:cNvSpPr>
              <p:nvPr/>
            </p:nvSpPr>
            <p:spPr bwMode="auto">
              <a:xfrm>
                <a:off x="6448674" y="2088362"/>
                <a:ext cx="56315" cy="58818"/>
              </a:xfrm>
              <a:custGeom>
                <a:avLst/>
                <a:gdLst>
                  <a:gd name="T0" fmla="+- 0 10803 213"/>
                  <a:gd name="T1" fmla="*/ T0 w 21180"/>
                  <a:gd name="T2" fmla="+- 0 10801 203"/>
                  <a:gd name="T3" fmla="*/ 10801 h 21196"/>
                  <a:gd name="T4" fmla="+- 0 10803 213"/>
                  <a:gd name="T5" fmla="*/ T4 w 21180"/>
                  <a:gd name="T6" fmla="+- 0 10801 203"/>
                  <a:gd name="T7" fmla="*/ 10801 h 21196"/>
                  <a:gd name="T8" fmla="+- 0 10803 213"/>
                  <a:gd name="T9" fmla="*/ T8 w 21180"/>
                  <a:gd name="T10" fmla="+- 0 10801 203"/>
                  <a:gd name="T11" fmla="*/ 10801 h 21196"/>
                  <a:gd name="T12" fmla="+- 0 10803 213"/>
                  <a:gd name="T13" fmla="*/ T12 w 21180"/>
                  <a:gd name="T14" fmla="+- 0 10801 203"/>
                  <a:gd name="T15" fmla="*/ 10801 h 21196"/>
                </a:gdLst>
                <a:ahLst/>
                <a:cxnLst>
                  <a:cxn ang="0">
                    <a:pos x="T1" y="T3"/>
                  </a:cxn>
                  <a:cxn ang="0">
                    <a:pos x="T5" y="T7"/>
                  </a:cxn>
                  <a:cxn ang="0">
                    <a:pos x="T9" y="T11"/>
                  </a:cxn>
                  <a:cxn ang="0">
                    <a:pos x="T13" y="T15"/>
                  </a:cxn>
                </a:cxnLst>
                <a:rect l="0" t="0" r="r" b="b"/>
                <a:pathLst>
                  <a:path w="21180" h="21196">
                    <a:moveTo>
                      <a:pt x="8372" y="11356"/>
                    </a:moveTo>
                    <a:cubicBezTo>
                      <a:pt x="6122" y="13508"/>
                      <a:pt x="3675" y="15444"/>
                      <a:pt x="1144" y="17292"/>
                    </a:cubicBezTo>
                    <a:cubicBezTo>
                      <a:pt x="963" y="17388"/>
                      <a:pt x="786" y="17493"/>
                      <a:pt x="637" y="17645"/>
                    </a:cubicBezTo>
                    <a:cubicBezTo>
                      <a:pt x="-213" y="18457"/>
                      <a:pt x="-213" y="19774"/>
                      <a:pt x="637" y="20585"/>
                    </a:cubicBezTo>
                    <a:cubicBezTo>
                      <a:pt x="1464" y="21380"/>
                      <a:pt x="2796" y="21397"/>
                      <a:pt x="3652" y="20641"/>
                    </a:cubicBezTo>
                    <a:lnTo>
                      <a:pt x="3665" y="20649"/>
                    </a:lnTo>
                    <a:cubicBezTo>
                      <a:pt x="6364" y="18673"/>
                      <a:pt x="8988" y="16581"/>
                      <a:pt x="11419" y="14263"/>
                    </a:cubicBezTo>
                    <a:cubicBezTo>
                      <a:pt x="13759" y="12030"/>
                      <a:pt x="15873" y="9685"/>
                      <a:pt x="17715" y="7283"/>
                    </a:cubicBezTo>
                    <a:lnTo>
                      <a:pt x="20663" y="3427"/>
                    </a:lnTo>
                    <a:lnTo>
                      <a:pt x="20654" y="3419"/>
                    </a:lnTo>
                    <a:cubicBezTo>
                      <a:pt x="21386" y="2600"/>
                      <a:pt x="21357" y="1379"/>
                      <a:pt x="20541" y="608"/>
                    </a:cubicBezTo>
                    <a:cubicBezTo>
                      <a:pt x="19697" y="-203"/>
                      <a:pt x="18323" y="-203"/>
                      <a:pt x="17468" y="608"/>
                    </a:cubicBezTo>
                    <a:cubicBezTo>
                      <a:pt x="17313" y="760"/>
                      <a:pt x="17197" y="937"/>
                      <a:pt x="17094" y="1114"/>
                    </a:cubicBezTo>
                    <a:lnTo>
                      <a:pt x="14228" y="4857"/>
                    </a:lnTo>
                    <a:cubicBezTo>
                      <a:pt x="12526" y="7090"/>
                      <a:pt x="10552" y="9275"/>
                      <a:pt x="8372" y="11356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1218133">
                  <a:defRPr/>
                </a:pPr>
                <a:endParaRPr lang="en-US" sz="2900" b="1" ker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218" name="Группа 217"/>
          <p:cNvGrpSpPr/>
          <p:nvPr/>
        </p:nvGrpSpPr>
        <p:grpSpPr>
          <a:xfrm>
            <a:off x="9225747" y="4177204"/>
            <a:ext cx="2295048" cy="3263325"/>
            <a:chOff x="3533719" y="2438624"/>
            <a:chExt cx="860867" cy="1223747"/>
          </a:xfrm>
        </p:grpSpPr>
        <p:sp>
          <p:nvSpPr>
            <p:cNvPr id="219" name="Овал 218"/>
            <p:cNvSpPr/>
            <p:nvPr/>
          </p:nvSpPr>
          <p:spPr>
            <a:xfrm>
              <a:off x="3533719" y="2438624"/>
              <a:ext cx="860867" cy="860867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b="1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0" name="Прямая соединительная линия 219"/>
            <p:cNvCxnSpPr/>
            <p:nvPr/>
          </p:nvCxnSpPr>
          <p:spPr>
            <a:xfrm>
              <a:off x="4112808" y="3225522"/>
              <a:ext cx="102015" cy="436849"/>
            </a:xfrm>
            <a:prstGeom prst="line">
              <a:avLst/>
            </a:prstGeom>
            <a:noFill/>
            <a:ln w="9525" cap="flat" cmpd="sng" algn="ctr">
              <a:solidFill>
                <a:schemeClr val="accent3"/>
              </a:solidFill>
              <a:prstDash val="solid"/>
              <a:headEnd type="none"/>
              <a:tailEnd type="oval" w="lg" len="lg"/>
            </a:ln>
            <a:effectLst/>
          </p:spPr>
        </p:cxnSp>
        <p:sp>
          <p:nvSpPr>
            <p:cNvPr id="221" name="Freeform 15"/>
            <p:cNvSpPr>
              <a:spLocks noEditPoints="1"/>
            </p:cNvSpPr>
            <p:nvPr/>
          </p:nvSpPr>
          <p:spPr bwMode="auto">
            <a:xfrm>
              <a:off x="3691682" y="2596900"/>
              <a:ext cx="544940" cy="544314"/>
            </a:xfrm>
            <a:custGeom>
              <a:avLst/>
              <a:gdLst>
                <a:gd name="T0" fmla="*/ 183 w 371"/>
                <a:gd name="T1" fmla="*/ 1 h 370"/>
                <a:gd name="T2" fmla="*/ 2 w 371"/>
                <a:gd name="T3" fmla="*/ 187 h 370"/>
                <a:gd name="T4" fmla="*/ 188 w 371"/>
                <a:gd name="T5" fmla="*/ 369 h 370"/>
                <a:gd name="T6" fmla="*/ 370 w 371"/>
                <a:gd name="T7" fmla="*/ 182 h 370"/>
                <a:gd name="T8" fmla="*/ 183 w 371"/>
                <a:gd name="T9" fmla="*/ 1 h 370"/>
                <a:gd name="T10" fmla="*/ 184 w 371"/>
                <a:gd name="T11" fmla="*/ 25 h 370"/>
                <a:gd name="T12" fmla="*/ 260 w 371"/>
                <a:gd name="T13" fmla="*/ 43 h 370"/>
                <a:gd name="T14" fmla="*/ 235 w 371"/>
                <a:gd name="T15" fmla="*/ 84 h 370"/>
                <a:gd name="T16" fmla="*/ 186 w 371"/>
                <a:gd name="T17" fmla="*/ 73 h 370"/>
                <a:gd name="T18" fmla="*/ 137 w 371"/>
                <a:gd name="T19" fmla="*/ 84 h 370"/>
                <a:gd name="T20" fmla="*/ 112 w 371"/>
                <a:gd name="T21" fmla="*/ 43 h 370"/>
                <a:gd name="T22" fmla="*/ 184 w 371"/>
                <a:gd name="T23" fmla="*/ 25 h 370"/>
                <a:gd name="T24" fmla="*/ 85 w 371"/>
                <a:gd name="T25" fmla="*/ 234 h 370"/>
                <a:gd name="T26" fmla="*/ 44 w 371"/>
                <a:gd name="T27" fmla="*/ 259 h 370"/>
                <a:gd name="T28" fmla="*/ 26 w 371"/>
                <a:gd name="T29" fmla="*/ 187 h 370"/>
                <a:gd name="T30" fmla="*/ 44 w 371"/>
                <a:gd name="T31" fmla="*/ 111 h 370"/>
                <a:gd name="T32" fmla="*/ 85 w 371"/>
                <a:gd name="T33" fmla="*/ 136 h 370"/>
                <a:gd name="T34" fmla="*/ 74 w 371"/>
                <a:gd name="T35" fmla="*/ 185 h 370"/>
                <a:gd name="T36" fmla="*/ 85 w 371"/>
                <a:gd name="T37" fmla="*/ 234 h 370"/>
                <a:gd name="T38" fmla="*/ 188 w 371"/>
                <a:gd name="T39" fmla="*/ 345 h 370"/>
                <a:gd name="T40" fmla="*/ 112 w 371"/>
                <a:gd name="T41" fmla="*/ 327 h 370"/>
                <a:gd name="T42" fmla="*/ 137 w 371"/>
                <a:gd name="T43" fmla="*/ 286 h 370"/>
                <a:gd name="T44" fmla="*/ 186 w 371"/>
                <a:gd name="T45" fmla="*/ 297 h 370"/>
                <a:gd name="T46" fmla="*/ 235 w 371"/>
                <a:gd name="T47" fmla="*/ 286 h 370"/>
                <a:gd name="T48" fmla="*/ 260 w 371"/>
                <a:gd name="T49" fmla="*/ 327 h 370"/>
                <a:gd name="T50" fmla="*/ 188 w 371"/>
                <a:gd name="T51" fmla="*/ 345 h 370"/>
                <a:gd name="T52" fmla="*/ 186 w 371"/>
                <a:gd name="T53" fmla="*/ 273 h 370"/>
                <a:gd name="T54" fmla="*/ 98 w 371"/>
                <a:gd name="T55" fmla="*/ 185 h 370"/>
                <a:gd name="T56" fmla="*/ 186 w 371"/>
                <a:gd name="T57" fmla="*/ 97 h 370"/>
                <a:gd name="T58" fmla="*/ 274 w 371"/>
                <a:gd name="T59" fmla="*/ 185 h 370"/>
                <a:gd name="T60" fmla="*/ 186 w 371"/>
                <a:gd name="T61" fmla="*/ 273 h 370"/>
                <a:gd name="T62" fmla="*/ 286 w 371"/>
                <a:gd name="T63" fmla="*/ 234 h 370"/>
                <a:gd name="T64" fmla="*/ 298 w 371"/>
                <a:gd name="T65" fmla="*/ 185 h 370"/>
                <a:gd name="T66" fmla="*/ 286 w 371"/>
                <a:gd name="T67" fmla="*/ 136 h 370"/>
                <a:gd name="T68" fmla="*/ 328 w 371"/>
                <a:gd name="T69" fmla="*/ 111 h 370"/>
                <a:gd name="T70" fmla="*/ 346 w 371"/>
                <a:gd name="T71" fmla="*/ 183 h 370"/>
                <a:gd name="T72" fmla="*/ 328 w 371"/>
                <a:gd name="T73" fmla="*/ 259 h 370"/>
                <a:gd name="T74" fmla="*/ 286 w 371"/>
                <a:gd name="T75" fmla="*/ 234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71" h="370">
                  <a:moveTo>
                    <a:pt x="183" y="1"/>
                  </a:moveTo>
                  <a:cubicBezTo>
                    <a:pt x="82" y="2"/>
                    <a:pt x="0" y="86"/>
                    <a:pt x="2" y="187"/>
                  </a:cubicBezTo>
                  <a:cubicBezTo>
                    <a:pt x="3" y="289"/>
                    <a:pt x="87" y="370"/>
                    <a:pt x="188" y="369"/>
                  </a:cubicBezTo>
                  <a:cubicBezTo>
                    <a:pt x="290" y="368"/>
                    <a:pt x="371" y="284"/>
                    <a:pt x="370" y="182"/>
                  </a:cubicBezTo>
                  <a:cubicBezTo>
                    <a:pt x="368" y="81"/>
                    <a:pt x="285" y="0"/>
                    <a:pt x="183" y="1"/>
                  </a:cubicBezTo>
                  <a:close/>
                  <a:moveTo>
                    <a:pt x="184" y="25"/>
                  </a:moveTo>
                  <a:cubicBezTo>
                    <a:pt x="211" y="25"/>
                    <a:pt x="237" y="31"/>
                    <a:pt x="260" y="43"/>
                  </a:cubicBezTo>
                  <a:cubicBezTo>
                    <a:pt x="235" y="84"/>
                    <a:pt x="235" y="84"/>
                    <a:pt x="235" y="84"/>
                  </a:cubicBezTo>
                  <a:cubicBezTo>
                    <a:pt x="220" y="77"/>
                    <a:pt x="203" y="73"/>
                    <a:pt x="186" y="73"/>
                  </a:cubicBezTo>
                  <a:cubicBezTo>
                    <a:pt x="168" y="73"/>
                    <a:pt x="151" y="77"/>
                    <a:pt x="137" y="84"/>
                  </a:cubicBezTo>
                  <a:cubicBezTo>
                    <a:pt x="112" y="43"/>
                    <a:pt x="112" y="43"/>
                    <a:pt x="112" y="43"/>
                  </a:cubicBezTo>
                  <a:cubicBezTo>
                    <a:pt x="133" y="32"/>
                    <a:pt x="158" y="25"/>
                    <a:pt x="184" y="25"/>
                  </a:cubicBezTo>
                  <a:close/>
                  <a:moveTo>
                    <a:pt x="85" y="234"/>
                  </a:moveTo>
                  <a:cubicBezTo>
                    <a:pt x="44" y="259"/>
                    <a:pt x="44" y="259"/>
                    <a:pt x="44" y="259"/>
                  </a:cubicBezTo>
                  <a:cubicBezTo>
                    <a:pt x="33" y="237"/>
                    <a:pt x="26" y="213"/>
                    <a:pt x="26" y="187"/>
                  </a:cubicBezTo>
                  <a:cubicBezTo>
                    <a:pt x="25" y="160"/>
                    <a:pt x="32" y="134"/>
                    <a:pt x="44" y="111"/>
                  </a:cubicBezTo>
                  <a:cubicBezTo>
                    <a:pt x="85" y="136"/>
                    <a:pt x="85" y="136"/>
                    <a:pt x="85" y="136"/>
                  </a:cubicBezTo>
                  <a:cubicBezTo>
                    <a:pt x="78" y="151"/>
                    <a:pt x="74" y="167"/>
                    <a:pt x="74" y="185"/>
                  </a:cubicBezTo>
                  <a:cubicBezTo>
                    <a:pt x="74" y="203"/>
                    <a:pt x="78" y="219"/>
                    <a:pt x="85" y="234"/>
                  </a:cubicBezTo>
                  <a:close/>
                  <a:moveTo>
                    <a:pt x="188" y="345"/>
                  </a:moveTo>
                  <a:cubicBezTo>
                    <a:pt x="161" y="345"/>
                    <a:pt x="135" y="339"/>
                    <a:pt x="112" y="327"/>
                  </a:cubicBezTo>
                  <a:cubicBezTo>
                    <a:pt x="137" y="286"/>
                    <a:pt x="137" y="286"/>
                    <a:pt x="137" y="286"/>
                  </a:cubicBezTo>
                  <a:cubicBezTo>
                    <a:pt x="151" y="293"/>
                    <a:pt x="168" y="297"/>
                    <a:pt x="186" y="297"/>
                  </a:cubicBezTo>
                  <a:cubicBezTo>
                    <a:pt x="203" y="297"/>
                    <a:pt x="220" y="293"/>
                    <a:pt x="235" y="286"/>
                  </a:cubicBezTo>
                  <a:cubicBezTo>
                    <a:pt x="260" y="327"/>
                    <a:pt x="260" y="327"/>
                    <a:pt x="260" y="327"/>
                  </a:cubicBezTo>
                  <a:cubicBezTo>
                    <a:pt x="238" y="338"/>
                    <a:pt x="214" y="345"/>
                    <a:pt x="188" y="345"/>
                  </a:cubicBezTo>
                  <a:close/>
                  <a:moveTo>
                    <a:pt x="186" y="273"/>
                  </a:moveTo>
                  <a:cubicBezTo>
                    <a:pt x="137" y="273"/>
                    <a:pt x="98" y="233"/>
                    <a:pt x="98" y="185"/>
                  </a:cubicBezTo>
                  <a:cubicBezTo>
                    <a:pt x="98" y="136"/>
                    <a:pt x="137" y="97"/>
                    <a:pt x="186" y="97"/>
                  </a:cubicBezTo>
                  <a:cubicBezTo>
                    <a:pt x="234" y="97"/>
                    <a:pt x="274" y="136"/>
                    <a:pt x="274" y="185"/>
                  </a:cubicBezTo>
                  <a:cubicBezTo>
                    <a:pt x="274" y="233"/>
                    <a:pt x="234" y="273"/>
                    <a:pt x="186" y="273"/>
                  </a:cubicBezTo>
                  <a:close/>
                  <a:moveTo>
                    <a:pt x="286" y="234"/>
                  </a:moveTo>
                  <a:cubicBezTo>
                    <a:pt x="294" y="219"/>
                    <a:pt x="298" y="203"/>
                    <a:pt x="298" y="185"/>
                  </a:cubicBezTo>
                  <a:cubicBezTo>
                    <a:pt x="298" y="167"/>
                    <a:pt x="294" y="151"/>
                    <a:pt x="286" y="136"/>
                  </a:cubicBezTo>
                  <a:cubicBezTo>
                    <a:pt x="328" y="111"/>
                    <a:pt x="328" y="111"/>
                    <a:pt x="328" y="111"/>
                  </a:cubicBezTo>
                  <a:cubicBezTo>
                    <a:pt x="339" y="133"/>
                    <a:pt x="345" y="157"/>
                    <a:pt x="346" y="183"/>
                  </a:cubicBezTo>
                  <a:cubicBezTo>
                    <a:pt x="346" y="210"/>
                    <a:pt x="340" y="236"/>
                    <a:pt x="328" y="259"/>
                  </a:cubicBezTo>
                  <a:lnTo>
                    <a:pt x="286" y="234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827200">
                <a:defRPr/>
              </a:pPr>
              <a:endParaRPr lang="en-US" sz="29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7" name="Прямоугольник 226"/>
          <p:cNvSpPr/>
          <p:nvPr/>
        </p:nvSpPr>
        <p:spPr>
          <a:xfrm>
            <a:off x="275948" y="6871939"/>
            <a:ext cx="5738694" cy="1395083"/>
          </a:xfrm>
          <a:prstGeom prst="rect">
            <a:avLst/>
          </a:prstGeom>
        </p:spPr>
        <p:txBody>
          <a:bodyPr wrap="square" lIns="243627" tIns="121813" rIns="243627" bIns="121813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Harmonized legislation and high investor protection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" name="Прямоугольник 227"/>
          <p:cNvSpPr/>
          <p:nvPr/>
        </p:nvSpPr>
        <p:spPr>
          <a:xfrm>
            <a:off x="4267332" y="2983885"/>
            <a:ext cx="5415936" cy="1395083"/>
          </a:xfrm>
          <a:prstGeom prst="rect">
            <a:avLst/>
          </a:prstGeom>
        </p:spPr>
        <p:txBody>
          <a:bodyPr wrap="square" lIns="243627" tIns="121813" rIns="243627" bIns="121813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Openness, transparency and security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Прямоугольник 228"/>
          <p:cNvSpPr/>
          <p:nvPr/>
        </p:nvSpPr>
        <p:spPr>
          <a:xfrm>
            <a:off x="16180580" y="2966722"/>
            <a:ext cx="6502200" cy="1395083"/>
          </a:xfrm>
          <a:prstGeom prst="rect">
            <a:avLst/>
          </a:prstGeom>
        </p:spPr>
        <p:txBody>
          <a:bodyPr wrap="square" lIns="243627" tIns="121813" rIns="243627" bIns="121813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Liberal trading regimes and a wide range of fiscal benefits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" name="Прямоугольник 229"/>
          <p:cNvSpPr/>
          <p:nvPr/>
        </p:nvSpPr>
        <p:spPr>
          <a:xfrm>
            <a:off x="275947" y="10621332"/>
            <a:ext cx="4473389" cy="1969597"/>
          </a:xfrm>
          <a:prstGeom prst="rect">
            <a:avLst/>
          </a:prstGeom>
        </p:spPr>
        <p:txBody>
          <a:bodyPr wrap="square" lIns="243627" tIns="121813" rIns="243627" bIns="121813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Political Stability and Economic Potential</a:t>
            </a:r>
            <a:endParaRPr lang="ru-RU" b="1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1" name="Прямоугольник 230"/>
          <p:cNvSpPr/>
          <p:nvPr/>
        </p:nvSpPr>
        <p:spPr>
          <a:xfrm>
            <a:off x="19686791" y="10597890"/>
            <a:ext cx="4618778" cy="1969597"/>
          </a:xfrm>
          <a:prstGeom prst="rect">
            <a:avLst/>
          </a:prstGeom>
        </p:spPr>
        <p:txBody>
          <a:bodyPr wrap="square" lIns="243627" tIns="121813" rIns="243627" bIns="121813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Motivated Workforce, Educated Talent Pool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83" name="Группа 182"/>
          <p:cNvGrpSpPr/>
          <p:nvPr/>
        </p:nvGrpSpPr>
        <p:grpSpPr>
          <a:xfrm>
            <a:off x="8466134" y="6098176"/>
            <a:ext cx="7714447" cy="9635808"/>
            <a:chOff x="3125163" y="3222608"/>
            <a:chExt cx="2893671" cy="3851272"/>
          </a:xfrm>
        </p:grpSpPr>
        <p:sp>
          <p:nvSpPr>
            <p:cNvPr id="184" name="Овал 183"/>
            <p:cNvSpPr/>
            <p:nvPr/>
          </p:nvSpPr>
          <p:spPr>
            <a:xfrm>
              <a:off x="3125163" y="3696664"/>
              <a:ext cx="2893671" cy="2893671"/>
            </a:xfrm>
            <a:prstGeom prst="ellipse">
              <a:avLst/>
            </a:prstGeom>
            <a:solidFill>
              <a:schemeClr val="accent3"/>
            </a:solidFill>
            <a:ln w="25400" cap="flat" cmpd="sng" algn="ctr">
              <a:solidFill>
                <a:srgbClr val="92D05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1827200">
                <a:defRPr/>
              </a:pPr>
              <a:endParaRPr lang="ru-RU" sz="2900" ker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5" name="Рисунок 18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0092" y="3222608"/>
              <a:ext cx="2389645" cy="385127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11" name="Прямоугольник 10"/>
          <p:cNvSpPr/>
          <p:nvPr/>
        </p:nvSpPr>
        <p:spPr>
          <a:xfrm>
            <a:off x="8136823" y="1608303"/>
            <a:ext cx="9507819" cy="789960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TAJIKISTAN – RELIABLE PARTNER</a:t>
            </a:r>
          </a:p>
        </p:txBody>
      </p:sp>
      <p:sp>
        <p:nvSpPr>
          <p:cNvPr id="72" name="Freeform 30"/>
          <p:cNvSpPr>
            <a:spLocks/>
          </p:cNvSpPr>
          <p:nvPr/>
        </p:nvSpPr>
        <p:spPr bwMode="auto">
          <a:xfrm>
            <a:off x="5335942" y="11080136"/>
            <a:ext cx="1117456" cy="469013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76" y="73"/>
              </a:cxn>
              <a:cxn ang="0">
                <a:pos x="182" y="70"/>
              </a:cxn>
              <a:cxn ang="0">
                <a:pos x="186" y="75"/>
              </a:cxn>
              <a:cxn ang="0">
                <a:pos x="270" y="174"/>
              </a:cxn>
              <a:cxn ang="0">
                <a:pos x="502" y="0"/>
              </a:cxn>
              <a:cxn ang="0">
                <a:pos x="507" y="7"/>
              </a:cxn>
              <a:cxn ang="0">
                <a:pos x="511" y="12"/>
              </a:cxn>
              <a:cxn ang="0">
                <a:pos x="274" y="190"/>
              </a:cxn>
              <a:cxn ang="0">
                <a:pos x="268" y="193"/>
              </a:cxn>
              <a:cxn ang="0">
                <a:pos x="263" y="188"/>
              </a:cxn>
              <a:cxn ang="0">
                <a:pos x="180" y="89"/>
              </a:cxn>
              <a:cxn ang="0">
                <a:pos x="9" y="216"/>
              </a:cxn>
              <a:cxn ang="0">
                <a:pos x="9" y="216"/>
              </a:cxn>
              <a:cxn ang="0">
                <a:pos x="5" y="209"/>
              </a:cxn>
              <a:cxn ang="0">
                <a:pos x="0" y="204"/>
              </a:cxn>
              <a:cxn ang="0">
                <a:pos x="0" y="204"/>
              </a:cxn>
            </a:cxnLst>
            <a:rect l="0" t="0" r="r" b="b"/>
            <a:pathLst>
              <a:path w="511" h="216">
                <a:moveTo>
                  <a:pt x="0" y="204"/>
                </a:moveTo>
                <a:lnTo>
                  <a:pt x="176" y="73"/>
                </a:lnTo>
                <a:lnTo>
                  <a:pt x="182" y="70"/>
                </a:lnTo>
                <a:lnTo>
                  <a:pt x="186" y="75"/>
                </a:lnTo>
                <a:lnTo>
                  <a:pt x="270" y="174"/>
                </a:lnTo>
                <a:lnTo>
                  <a:pt x="502" y="0"/>
                </a:lnTo>
                <a:lnTo>
                  <a:pt x="507" y="7"/>
                </a:lnTo>
                <a:lnTo>
                  <a:pt x="511" y="12"/>
                </a:lnTo>
                <a:lnTo>
                  <a:pt x="274" y="190"/>
                </a:lnTo>
                <a:lnTo>
                  <a:pt x="268" y="193"/>
                </a:lnTo>
                <a:lnTo>
                  <a:pt x="263" y="188"/>
                </a:lnTo>
                <a:lnTo>
                  <a:pt x="180" y="89"/>
                </a:lnTo>
                <a:lnTo>
                  <a:pt x="9" y="216"/>
                </a:lnTo>
                <a:lnTo>
                  <a:pt x="9" y="216"/>
                </a:lnTo>
                <a:lnTo>
                  <a:pt x="5" y="209"/>
                </a:lnTo>
                <a:lnTo>
                  <a:pt x="0" y="204"/>
                </a:lnTo>
                <a:lnTo>
                  <a:pt x="0" y="204"/>
                </a:lnTo>
                <a:close/>
              </a:path>
            </a:pathLst>
          </a:custGeom>
          <a:solidFill>
            <a:sysClr val="window" lastClr="FFFFFF"/>
          </a:solidFill>
          <a:ln w="9525">
            <a:noFill/>
            <a:round/>
            <a:headEnd/>
            <a:tailEnd/>
          </a:ln>
        </p:spPr>
        <p:txBody>
          <a:bodyPr vert="horz" wrap="square" lIns="91424" tIns="45712" rIns="91424" bIns="45712" numCol="1" anchor="t" anchorCtr="0" compatLnSpc="1">
            <a:prstTxWarp prst="textNoShape">
              <a:avLst/>
            </a:prstTxWarp>
          </a:bodyPr>
          <a:lstStyle/>
          <a:p>
            <a:pPr defTabSz="1827200">
              <a:defRPr/>
            </a:pPr>
            <a:endParaRPr lang="en-US" sz="2900" b="1" ker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Группа 30"/>
          <p:cNvGrpSpPr/>
          <p:nvPr/>
        </p:nvGrpSpPr>
        <p:grpSpPr>
          <a:xfrm>
            <a:off x="14754383" y="4383031"/>
            <a:ext cx="2573719" cy="3650797"/>
            <a:chOff x="14754382" y="4383029"/>
            <a:chExt cx="2573719" cy="3650798"/>
          </a:xfrm>
        </p:grpSpPr>
        <p:grpSp>
          <p:nvGrpSpPr>
            <p:cNvPr id="222" name="Группа 221"/>
            <p:cNvGrpSpPr/>
            <p:nvPr/>
          </p:nvGrpSpPr>
          <p:grpSpPr>
            <a:xfrm>
              <a:off x="14754382" y="4383029"/>
              <a:ext cx="2573719" cy="3650798"/>
              <a:chOff x="4721830" y="2500912"/>
              <a:chExt cx="965396" cy="1369049"/>
            </a:xfrm>
          </p:grpSpPr>
          <p:sp>
            <p:nvSpPr>
              <p:cNvPr id="223" name="Овал 222"/>
              <p:cNvSpPr/>
              <p:nvPr/>
            </p:nvSpPr>
            <p:spPr>
              <a:xfrm>
                <a:off x="4826359" y="2500912"/>
                <a:ext cx="860867" cy="860867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827200">
                  <a:defRPr/>
                </a:pPr>
                <a:endParaRPr lang="ru-RU" sz="2900" b="1" kern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24" name="Прямая соединительная линия 223"/>
              <p:cNvCxnSpPr/>
              <p:nvPr/>
            </p:nvCxnSpPr>
            <p:spPr>
              <a:xfrm flipH="1">
                <a:off x="4721830" y="3279653"/>
                <a:ext cx="315866" cy="590308"/>
              </a:xfrm>
              <a:prstGeom prst="line">
                <a:avLst/>
              </a:prstGeom>
              <a:noFill/>
              <a:ln w="9525" cap="flat" cmpd="sng" algn="ctr">
                <a:solidFill>
                  <a:schemeClr val="accent3"/>
                </a:solidFill>
                <a:prstDash val="solid"/>
                <a:headEnd type="none"/>
                <a:tailEnd type="oval" w="lg" len="lg"/>
              </a:ln>
              <a:effectLst/>
            </p:spPr>
          </p:cxnSp>
        </p:grpSp>
        <p:pic>
          <p:nvPicPr>
            <p:cNvPr id="1026" name="Picture 2" descr="E:\Новая папка (3)\istockphoto-955120602-1024x1024.jpg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15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582" t="38064" r="36885" b="52168"/>
            <a:stretch/>
          </p:blipFill>
          <p:spPr bwMode="auto">
            <a:xfrm>
              <a:off x="15596473" y="4963528"/>
              <a:ext cx="1167116" cy="1134648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9" name="Прямоугольник 28"/>
          <p:cNvSpPr/>
          <p:nvPr/>
        </p:nvSpPr>
        <p:spPr>
          <a:xfrm>
            <a:off x="19695902" y="6802267"/>
            <a:ext cx="3535431" cy="66684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 defTabSz="1827200"/>
            <a:r>
              <a:rPr lang="en-US" dirty="0">
                <a:latin typeface="Times New Roman" pitchFamily="18" charset="0"/>
                <a:cs typeface="Times New Roman" pitchFamily="18" charset="0"/>
              </a:rPr>
              <a:t>Easy Visa Access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03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0"/>
      <p:bldP spid="228" grpId="0"/>
      <p:bldP spid="229" grpId="0"/>
      <p:bldP spid="230" grpId="0"/>
      <p:bldP spid="231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utoShape 2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155575" y="-144461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5" name="AutoShape 4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307976" y="7939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8" name="AutoShape 12" descr="https://www.pragueprocess.eu/images/icons/09_terr.svg"/>
          <p:cNvSpPr>
            <a:spLocks noChangeAspect="1" noChangeArrowheads="1"/>
          </p:cNvSpPr>
          <p:nvPr/>
        </p:nvSpPr>
        <p:spPr bwMode="auto">
          <a:xfrm>
            <a:off x="460373" y="160339"/>
            <a:ext cx="304801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08" tIns="45704" rIns="91408" bIns="4570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34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chemeClr val="accent5">
                    <a:lumMod val="75000"/>
                  </a:schemeClr>
                </a:gs>
                <a:gs pos="0">
                  <a:schemeClr val="accent3"/>
                </a:gs>
                <a:gs pos="100000">
                  <a:schemeClr val="accent6"/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040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LEGAL STATUS AND REGULATION ON FDI</a:t>
              </a:r>
            </a:p>
          </p:txBody>
        </p:sp>
        <p:pic>
          <p:nvPicPr>
            <p:cNvPr id="1042" name="Picture 18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1" name="Группа 40"/>
          <p:cNvGrpSpPr>
            <a:grpSpLocks/>
          </p:cNvGrpSpPr>
          <p:nvPr/>
        </p:nvGrpSpPr>
        <p:grpSpPr bwMode="auto">
          <a:xfrm>
            <a:off x="933209" y="2711451"/>
            <a:ext cx="23816476" cy="9569451"/>
            <a:chOff x="466727" y="1355108"/>
            <a:chExt cx="11911983" cy="4784752"/>
          </a:xfrm>
        </p:grpSpPr>
        <p:grpSp>
          <p:nvGrpSpPr>
            <p:cNvPr id="42" name="Группа 21"/>
            <p:cNvGrpSpPr>
              <a:grpSpLocks/>
            </p:cNvGrpSpPr>
            <p:nvPr/>
          </p:nvGrpSpPr>
          <p:grpSpPr bwMode="auto">
            <a:xfrm>
              <a:off x="466727" y="1355108"/>
              <a:ext cx="11911983" cy="4784752"/>
              <a:chOff x="1266038" y="1559306"/>
              <a:chExt cx="11343163" cy="4784752"/>
            </a:xfrm>
          </p:grpSpPr>
          <p:sp>
            <p:nvSpPr>
              <p:cNvPr id="48" name="Прямоугольник 47"/>
              <p:cNvSpPr/>
              <p:nvPr/>
            </p:nvSpPr>
            <p:spPr>
              <a:xfrm>
                <a:off x="1266038" y="1559306"/>
                <a:ext cx="10621734" cy="47847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828021">
                  <a:defRPr/>
                </a:pPr>
                <a:endParaRPr lang="ru-RU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Прямоугольник 23"/>
              <p:cNvSpPr>
                <a:spLocks noChangeArrowheads="1"/>
              </p:cNvSpPr>
              <p:nvPr/>
            </p:nvSpPr>
            <p:spPr bwMode="auto">
              <a:xfrm>
                <a:off x="5385988" y="5037336"/>
                <a:ext cx="3935439" cy="985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107287" tIns="53643" rIns="107287" bIns="53643">
                <a:spAutoFit/>
              </a:bodyPr>
              <a:lstStyle/>
              <a:p>
                <a:pPr algn="just" defTabSz="1608614"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altLang="ru-RU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No restrictions on the repatriation of profits and remittances</a:t>
                </a:r>
              </a:p>
              <a:p>
                <a:pPr algn="just" defTabSz="1608614"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en-US" altLang="ru-RU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Free exchange of foreign currencies</a:t>
                </a:r>
              </a:p>
            </p:txBody>
          </p:sp>
          <p:sp>
            <p:nvSpPr>
              <p:cNvPr id="50" name="Прямоугольник 49"/>
              <p:cNvSpPr/>
              <p:nvPr/>
            </p:nvSpPr>
            <p:spPr>
              <a:xfrm>
                <a:off x="7639996" y="1916347"/>
                <a:ext cx="4269296" cy="985196"/>
              </a:xfrm>
              <a:prstGeom prst="rect">
                <a:avLst/>
              </a:prstGeom>
              <a:ln>
                <a:noFill/>
              </a:ln>
            </p:spPr>
            <p:txBody>
              <a:bodyPr wrap="square" lIns="107287" tIns="53643" rIns="107287" bIns="53643">
                <a:spAutoFit/>
              </a:bodyPr>
              <a:lstStyle/>
              <a:p>
                <a:pPr defTabSz="1608614">
                  <a:spcAft>
                    <a:spcPts val="1200"/>
                  </a:spcAft>
                  <a:defRPr/>
                </a:pPr>
                <a:r>
                  <a:rPr lang="en-US" b="1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No Restrictions</a:t>
                </a:r>
              </a:p>
              <a:p>
                <a:pPr defTabSz="1608614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Unrestricted access to all resources, sectors and geographic locations within the country</a:t>
                </a:r>
              </a:p>
            </p:txBody>
          </p:sp>
          <p:sp>
            <p:nvSpPr>
              <p:cNvPr id="51" name="Rectangle 2"/>
              <p:cNvSpPr/>
              <p:nvPr/>
            </p:nvSpPr>
            <p:spPr>
              <a:xfrm>
                <a:off x="2715831" y="3586555"/>
                <a:ext cx="3330441" cy="985196"/>
              </a:xfrm>
              <a:prstGeom prst="rect">
                <a:avLst/>
              </a:prstGeom>
              <a:ln w="3175">
                <a:noFill/>
              </a:ln>
            </p:spPr>
            <p:txBody>
              <a:bodyPr lIns="107287" tIns="53643" rIns="107287" bIns="53643">
                <a:spAutoFit/>
              </a:bodyPr>
              <a:lstStyle/>
              <a:p>
                <a:pPr algn="just" defTabSz="1608614">
                  <a:spcAft>
                    <a:spcPts val="1200"/>
                  </a:spcAft>
                  <a:defRPr/>
                </a:pPr>
                <a:r>
                  <a:rPr lang="en-US" b="1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Equal Treatment </a:t>
                </a:r>
              </a:p>
              <a:p>
                <a:pPr algn="just" defTabSz="1608614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Equal rights of domestic and foreign investors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586692" y="1805355"/>
                <a:ext cx="3578372" cy="985196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lIns="107287" tIns="53643" rIns="107287" bIns="53643">
                <a:spAutoFit/>
              </a:bodyPr>
              <a:lstStyle/>
              <a:p>
                <a:pPr defTabSz="1608614">
                  <a:spcAft>
                    <a:spcPts val="1200"/>
                  </a:spcAft>
                  <a:defRPr/>
                </a:pPr>
                <a:r>
                  <a:rPr lang="en-US" b="1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Stabilization Clause</a:t>
                </a:r>
              </a:p>
              <a:p>
                <a:pPr defTabSz="1608614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Guaranties against changes of legislation on investments for 10 years</a:t>
                </a:r>
              </a:p>
            </p:txBody>
          </p:sp>
          <p:sp>
            <p:nvSpPr>
              <p:cNvPr id="53" name="Rectangle 5"/>
              <p:cNvSpPr/>
              <p:nvPr/>
            </p:nvSpPr>
            <p:spPr>
              <a:xfrm>
                <a:off x="7639996" y="3438390"/>
                <a:ext cx="4969205" cy="985196"/>
              </a:xfrm>
              <a:prstGeom prst="rect">
                <a:avLst/>
              </a:prstGeom>
            </p:spPr>
            <p:txBody>
              <a:bodyPr lIns="107287" tIns="53643" rIns="107287" bIns="53643">
                <a:spAutoFit/>
              </a:bodyPr>
              <a:lstStyle/>
              <a:p>
                <a:pPr algn="just" defTabSz="1608614">
                  <a:spcAft>
                    <a:spcPts val="1200"/>
                  </a:spcAft>
                  <a:defRPr/>
                </a:pPr>
                <a:r>
                  <a:rPr lang="en-US" b="1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IPR Protection</a:t>
                </a:r>
              </a:p>
              <a:p>
                <a:pPr algn="just" defTabSz="1608614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Free movement of property and information</a:t>
                </a:r>
              </a:p>
              <a:p>
                <a:pPr algn="just" defTabSz="1608614">
                  <a:defRPr/>
                </a:pPr>
                <a:r>
                  <a:rPr lang="en-US" dirty="0">
                    <a:solidFill>
                      <a:schemeClr val="accent3"/>
                    </a:solidFill>
                    <a:latin typeface="Times New Roman" pitchFamily="18" charset="0"/>
                    <a:cs typeface="Times New Roman" pitchFamily="18" charset="0"/>
                  </a:rPr>
                  <a:t>Protection of intellectual property rights</a:t>
                </a:r>
              </a:p>
            </p:txBody>
          </p:sp>
        </p:grpSp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3BB300"/>
                </a:clrFrom>
                <a:clrTo>
                  <a:srgbClr val="3BB300">
                    <a:alpha val="0"/>
                  </a:srgbClr>
                </a:clrTo>
              </a:clrChange>
            </a:blip>
            <a:srcRect l="56136" t="31919" r="30303" b="49899"/>
            <a:stretch/>
          </p:blipFill>
          <p:spPr>
            <a:xfrm>
              <a:off x="769838" y="1601158"/>
              <a:ext cx="987540" cy="981262"/>
            </a:xfrm>
            <a:prstGeom prst="ellipse">
              <a:avLst/>
            </a:prstGeom>
            <a:ln w="0" cap="rnd">
              <a:solidFill>
                <a:schemeClr val="accent6">
                  <a:lumMod val="60000"/>
                  <a:lumOff val="40000"/>
                </a:schemeClr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  <a:softEdge rad="127000"/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3BB300"/>
                </a:clrFrom>
                <a:clrTo>
                  <a:srgbClr val="3BB300">
                    <a:alpha val="0"/>
                  </a:srgbClr>
                </a:clrTo>
              </a:clrChange>
            </a:blip>
            <a:srcRect l="53163" t="28686" r="28524" b="47071"/>
            <a:stretch/>
          </p:blipFill>
          <p:spPr>
            <a:xfrm>
              <a:off x="712028" y="3283241"/>
              <a:ext cx="1031823" cy="981262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3BB300"/>
                </a:clrFrom>
                <a:clrTo>
                  <a:srgbClr val="3BB300">
                    <a:alpha val="0"/>
                  </a:srgbClr>
                </a:clrTo>
              </a:clrChange>
            </a:blip>
            <a:srcRect l="53940" t="26262" r="30682" b="45725"/>
            <a:stretch/>
          </p:blipFill>
          <p:spPr>
            <a:xfrm>
              <a:off x="3516155" y="4818939"/>
              <a:ext cx="1031823" cy="979902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3BB300"/>
                </a:clrFrom>
                <a:clrTo>
                  <a:srgbClr val="3BB300">
                    <a:alpha val="0"/>
                  </a:srgbClr>
                </a:clrTo>
              </a:clrChange>
            </a:blip>
            <a:srcRect l="55076" t="30303" r="30000" b="46801"/>
            <a:stretch/>
          </p:blipFill>
          <p:spPr>
            <a:xfrm>
              <a:off x="6043500" y="1704758"/>
              <a:ext cx="996806" cy="982246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 rotWithShape="1">
            <a:blip r:embed="rId8">
              <a:clrChange>
                <a:clrFrom>
                  <a:srgbClr val="3BB300"/>
                </a:clrFrom>
                <a:clrTo>
                  <a:srgbClr val="3BB300">
                    <a:alpha val="0"/>
                  </a:srgbClr>
                </a:clrTo>
              </a:clrChange>
            </a:blip>
            <a:srcRect l="54016" t="27342" r="30985" b="45453"/>
            <a:stretch/>
          </p:blipFill>
          <p:spPr>
            <a:xfrm>
              <a:off x="6043500" y="3234192"/>
              <a:ext cx="1031823" cy="981263"/>
            </a:xfrm>
            <a:prstGeom prst="ellipse">
              <a:avLst/>
            </a:prstGeom>
            <a:ln>
              <a:solidFill>
                <a:schemeClr val="accent6">
                  <a:lumMod val="50000"/>
                </a:schemeClr>
              </a:solidFill>
            </a:ln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114528" y="2093348"/>
            <a:ext cx="12263123" cy="10676717"/>
          </a:xfrm>
          <a:prstGeom prst="flowChartInputOutput">
            <a:avLst/>
          </a:prstGeom>
          <a:ln>
            <a:noFill/>
          </a:ln>
          <a:effectLst>
            <a:softEdge rad="0"/>
          </a:effectLst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w="0" h="0"/>
          </a:sp3d>
        </p:spPr>
      </p:pic>
    </p:spTree>
    <p:extLst>
      <p:ext uri="{BB962C8B-B14F-4D97-AF65-F5344CB8AC3E}">
        <p14:creationId xmlns:p14="http://schemas.microsoft.com/office/powerpoint/2010/main" val="268448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7" r="14607"/>
          <a:stretch>
            <a:fillRect/>
          </a:stretch>
        </p:blipFill>
        <p:spPr/>
      </p:pic>
      <p:sp>
        <p:nvSpPr>
          <p:cNvPr id="36" name="Oval 35"/>
          <p:cNvSpPr/>
          <p:nvPr/>
        </p:nvSpPr>
        <p:spPr>
          <a:xfrm>
            <a:off x="10656196" y="8469098"/>
            <a:ext cx="1601804" cy="1601805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rtlCol="0" anchor="ctr"/>
          <a:lstStyle/>
          <a:p>
            <a:pPr algn="ctr"/>
            <a:r>
              <a:rPr lang="ru-RU" dirty="0" smtClean="0">
                <a:latin typeface="Open Sans Regular" charset="0"/>
              </a:rPr>
              <a:t>3</a:t>
            </a:r>
            <a:endParaRPr lang="en-US" dirty="0">
              <a:latin typeface="Open Sans Regular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9543747" y="11967839"/>
            <a:ext cx="1601804" cy="160180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rtlCol="0" anchor="ctr"/>
          <a:lstStyle/>
          <a:p>
            <a:pPr algn="ctr"/>
            <a:r>
              <a:rPr lang="ru-RU" dirty="0" smtClean="0">
                <a:latin typeface="Open Sans Regular" charset="0"/>
              </a:rPr>
              <a:t>4</a:t>
            </a:r>
            <a:endParaRPr lang="en-US" dirty="0">
              <a:latin typeface="Open Sans Regular" charset="0"/>
            </a:endParaRPr>
          </a:p>
        </p:txBody>
      </p:sp>
      <p:sp>
        <p:nvSpPr>
          <p:cNvPr id="21" name="Oval 37"/>
          <p:cNvSpPr/>
          <p:nvPr/>
        </p:nvSpPr>
        <p:spPr>
          <a:xfrm>
            <a:off x="12389457" y="2244386"/>
            <a:ext cx="1601804" cy="160180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rtlCol="0" anchor="ctr"/>
          <a:lstStyle/>
          <a:p>
            <a:pPr algn="ctr"/>
            <a:r>
              <a:rPr lang="ru-RU" dirty="0" smtClean="0">
                <a:latin typeface="Open Sans Regular" charset="0"/>
              </a:rPr>
              <a:t>1</a:t>
            </a:r>
            <a:endParaRPr lang="en-US" dirty="0">
              <a:latin typeface="Open Sans Regular" charset="0"/>
            </a:endParaRPr>
          </a:p>
        </p:txBody>
      </p:sp>
      <p:sp>
        <p:nvSpPr>
          <p:cNvPr id="22" name="Oval 35"/>
          <p:cNvSpPr/>
          <p:nvPr/>
        </p:nvSpPr>
        <p:spPr>
          <a:xfrm>
            <a:off x="11457100" y="5434271"/>
            <a:ext cx="1601804" cy="1601805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5" tIns="45701" rIns="91405" bIns="45701" rtlCol="0" anchor="ctr"/>
          <a:lstStyle/>
          <a:p>
            <a:pPr algn="ctr"/>
            <a:r>
              <a:rPr lang="ru-RU" dirty="0" smtClean="0">
                <a:latin typeface="Open Sans Regular" charset="0"/>
              </a:rPr>
              <a:t>2</a:t>
            </a:r>
            <a:endParaRPr lang="en-US" dirty="0">
              <a:latin typeface="Open Sans Regular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188559" y="2645672"/>
            <a:ext cx="9941509" cy="754016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pPr algn="just"/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Investment Agreements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190354" y="5858165"/>
            <a:ext cx="10939710" cy="754016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pPr algn="just"/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Private Partnership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389455" y="8892989"/>
            <a:ext cx="11740611" cy="754016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pPr algn="just"/>
            <a:r>
              <a:rPr lang="en-US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Concession </a:t>
            </a:r>
            <a:r>
              <a:rPr lang="en-US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Agreement</a:t>
            </a:r>
            <a:endParaRPr lang="en-US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27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chemeClr val="accent5">
                    <a:lumMod val="75000"/>
                  </a:schemeClr>
                </a:gs>
                <a:gs pos="0">
                  <a:schemeClr val="accent3"/>
                </a:gs>
                <a:gs pos="100000">
                  <a:schemeClr val="accent6"/>
                </a:gs>
              </a:gsLst>
              <a:lin ang="84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457040"/>
              <a:r>
                <a:rPr lang="en-US" sz="4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INVESTMENT COOPERATIONT THROUGH</a:t>
              </a:r>
            </a:p>
          </p:txBody>
        </p:sp>
        <p:pic>
          <p:nvPicPr>
            <p:cNvPr id="28" name="Picture 18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1253099" y="12428728"/>
            <a:ext cx="7006663" cy="646331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pPr algn="ctr" defTabSz="1828115">
              <a:lnSpc>
                <a:spcPct val="90000"/>
              </a:lnSpc>
              <a:defRPr/>
            </a:pPr>
            <a:r>
              <a:rPr lang="en-US" sz="4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Production Sharing Agreement</a:t>
            </a:r>
            <a:endParaRPr lang="ru-RU" sz="40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86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5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7"/>
          <p:cNvSpPr/>
          <p:nvPr/>
        </p:nvSpPr>
        <p:spPr>
          <a:xfrm>
            <a:off x="191909" y="3472732"/>
            <a:ext cx="7875759" cy="469868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 lIns="182811" tIns="91405" rIns="182811" bIns="91405">
            <a:spAutoFit/>
          </a:bodyPr>
          <a:lstStyle/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The importation of agricultural machinery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is exempted from the payment of value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added tax and custom duties.</a:t>
            </a:r>
          </a:p>
          <a:p>
            <a:pPr algn="just"/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Poultry farms and enterprises producing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feed for poultry and cattle are exempted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from profit tax, value added tax,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real estate tax and motor road users </a:t>
            </a:r>
          </a:p>
          <a:p>
            <a:pPr algn="just"/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tax for the period of 12 years.</a:t>
            </a:r>
          </a:p>
          <a:p>
            <a:pPr algn="just"/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83902" y="3540319"/>
            <a:ext cx="7875759" cy="469868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 lIns="182811" tIns="91405" rIns="182811" bIns="91405">
            <a:spAutoFit/>
          </a:bodyPr>
          <a:lstStyle/>
          <a:p>
            <a:r>
              <a:rPr lang="en-US" sz="29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 </a:t>
            </a: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The enterprises engaged in the full cycle of</a:t>
            </a:r>
            <a:r>
              <a:rPr lang="ru-RU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processing cotton fiber into the final product are exempted from profit tax and real estate tax for the period of 12 years. </a:t>
            </a:r>
          </a:p>
          <a:p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Supply of precious metals and stones, jewelry, </a:t>
            </a:r>
            <a:r>
              <a:rPr lang="ru-RU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primary aluminum, cocoons, cotton fiber, cotton yarn and raw cotton is exempted </a:t>
            </a:r>
          </a:p>
          <a:p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from value added tax.</a:t>
            </a:r>
          </a:p>
          <a:p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6"/>
          <p:cNvSpPr/>
          <p:nvPr/>
        </p:nvSpPr>
        <p:spPr>
          <a:xfrm>
            <a:off x="3215624" y="8557263"/>
            <a:ext cx="6534991" cy="800221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Tourism</a:t>
            </a:r>
            <a:endParaRPr lang="en-US" sz="40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7"/>
          <p:cNvSpPr/>
          <p:nvPr/>
        </p:nvSpPr>
        <p:spPr>
          <a:xfrm>
            <a:off x="2545240" y="9819148"/>
            <a:ext cx="7875759" cy="3344467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Newly established enterprises operating in the sphere of tourism are exempted from profit tax for a period of 5 years.</a:t>
            </a:r>
          </a:p>
          <a:p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Importation of equipment and building materials for tourist sites is exempted from payment of value added tax and customs duties.</a:t>
            </a:r>
          </a:p>
        </p:txBody>
      </p:sp>
      <p:sp>
        <p:nvSpPr>
          <p:cNvPr id="13" name="Прямоугольник 6"/>
          <p:cNvSpPr/>
          <p:nvPr/>
        </p:nvSpPr>
        <p:spPr>
          <a:xfrm>
            <a:off x="13244707" y="8557263"/>
            <a:ext cx="6534991" cy="800221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r>
              <a:rPr lang="en-US" sz="4000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Securities</a:t>
            </a:r>
            <a:r>
              <a:rPr lang="ru-RU" sz="4000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market</a:t>
            </a:r>
            <a:endParaRPr lang="en-US" sz="40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7"/>
          <p:cNvSpPr/>
          <p:nvPr/>
        </p:nvSpPr>
        <p:spPr>
          <a:xfrm>
            <a:off x="12599295" y="9603704"/>
            <a:ext cx="7875759" cy="3795872"/>
          </a:xfrm>
          <a:prstGeom prst="rect">
            <a:avLst/>
          </a:prstGeom>
        </p:spPr>
        <p:txBody>
          <a:bodyPr wrap="square" lIns="182811" tIns="91405" rIns="182811" bIns="91405">
            <a:spAutoFit/>
          </a:bodyPr>
          <a:lstStyle/>
          <a:p>
            <a:r>
              <a:rPr lang="en-US" sz="2900" dirty="0">
                <a:latin typeface="Droid Serif" panose="02020600060500020200" pitchFamily="18" charset="0"/>
                <a:ea typeface="Droid Serif" panose="02020600060500020200" pitchFamily="18" charset="0"/>
                <a:cs typeface="Droid Serif" panose="02020600060500020200" pitchFamily="18" charset="0"/>
              </a:rPr>
              <a:t>- </a:t>
            </a: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Activity of the professional players of the securities market is exempted from payment of profit tax for a period of 5 years. </a:t>
            </a:r>
          </a:p>
          <a:p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- The investors, who are earning income from circulation of securities on the Stock Exchange of Tajikistan, are exempted from payment of income tax and dividend tax for a period of 5 years. </a:t>
            </a:r>
          </a:p>
        </p:txBody>
      </p:sp>
      <p:sp>
        <p:nvSpPr>
          <p:cNvPr id="17" name="Прямоугольник 7"/>
          <p:cNvSpPr/>
          <p:nvPr/>
        </p:nvSpPr>
        <p:spPr>
          <a:xfrm>
            <a:off x="16613354" y="3520132"/>
            <a:ext cx="7875759" cy="4698685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 lIns="182811" tIns="91405" rIns="182811" bIns="91405">
            <a:spAutoFit/>
          </a:bodyPr>
          <a:lstStyle/>
          <a:p>
            <a:pPr marL="182811" indent="-365624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Investments of more than five million dollars for a term of five years</a:t>
            </a:r>
          </a:p>
          <a:p>
            <a:pPr marL="182811" indent="-365624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Investments from 2 to 4 million dollars for a term of four years</a:t>
            </a:r>
          </a:p>
          <a:p>
            <a:pPr marL="182811" indent="-365624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Investments from 500 thousand to </a:t>
            </a:r>
          </a:p>
          <a:p>
            <a:pPr marL="182811" indent="-365624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2 million dollars for a term of three years</a:t>
            </a:r>
          </a:p>
          <a:p>
            <a:pPr marL="182811" indent="-365624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Investments from 200 thousand to 500 thousand dollars for a term of two years</a:t>
            </a:r>
          </a:p>
          <a:p>
            <a:pPr marL="182811" indent="-365624">
              <a:buFontTx/>
              <a:buChar char="-"/>
            </a:pPr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  <a:p>
            <a:pPr marL="182811" indent="-365624">
              <a:buFontTx/>
              <a:buChar char="-"/>
            </a:pPr>
            <a:endParaRPr lang="en-US" sz="2900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-5537" y="13803"/>
            <a:ext cx="24414718" cy="1085851"/>
            <a:chOff x="-37068" y="-1"/>
            <a:chExt cx="24414717" cy="1085851"/>
          </a:xfrm>
        </p:grpSpPr>
        <p:sp>
          <p:nvSpPr>
            <p:cNvPr id="22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1827016"/>
              <a:endParaRPr lang="en-US" sz="4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defTabSz="1827016"/>
              <a:r>
                <a:rPr lang="en-US" sz="48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Preferences for Investors</a:t>
              </a:r>
            </a:p>
            <a:p>
              <a:pPr defTabSz="1827016"/>
              <a:endParaRPr lang="ru-RU" sz="4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Picture 18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5" name="Rectangle 37"/>
          <p:cNvSpPr/>
          <p:nvPr/>
        </p:nvSpPr>
        <p:spPr>
          <a:xfrm rot="10800000">
            <a:off x="0" y="2111757"/>
            <a:ext cx="2666943" cy="1236464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55" tIns="121877" rIns="243755" bIns="121877" rtlCol="0" anchor="ctr"/>
          <a:lstStyle/>
          <a:p>
            <a:pPr algn="ctr"/>
            <a:endParaRPr lang="en-US" dirty="0"/>
          </a:p>
        </p:txBody>
      </p:sp>
      <p:grpSp>
        <p:nvGrpSpPr>
          <p:cNvPr id="26" name="Group 99"/>
          <p:cNvGrpSpPr/>
          <p:nvPr/>
        </p:nvGrpSpPr>
        <p:grpSpPr>
          <a:xfrm>
            <a:off x="1899053" y="1541577"/>
            <a:ext cx="4753996" cy="1806648"/>
            <a:chOff x="712330" y="1117961"/>
            <a:chExt cx="4030913" cy="872857"/>
          </a:xfrm>
          <a:solidFill>
            <a:srgbClr val="92D050"/>
          </a:solidFill>
        </p:grpSpPr>
        <p:grpSp>
          <p:nvGrpSpPr>
            <p:cNvPr id="27" name="Group 36"/>
            <p:cNvGrpSpPr/>
            <p:nvPr/>
          </p:nvGrpSpPr>
          <p:grpSpPr>
            <a:xfrm rot="10800000">
              <a:off x="712331" y="1117961"/>
              <a:ext cx="4030912" cy="677493"/>
              <a:chOff x="3074218" y="2072213"/>
              <a:chExt cx="4030912" cy="1017999"/>
            </a:xfrm>
            <a:grpFill/>
          </p:grpSpPr>
          <p:sp>
            <p:nvSpPr>
              <p:cNvPr id="29" name="Notched Right Arrow 34"/>
              <p:cNvSpPr/>
              <p:nvPr/>
            </p:nvSpPr>
            <p:spPr>
              <a:xfrm>
                <a:off x="3074218" y="2072213"/>
                <a:ext cx="2878772" cy="1017999"/>
              </a:xfrm>
              <a:prstGeom prst="notchedRightArrow">
                <a:avLst>
                  <a:gd name="adj1" fmla="val 100000"/>
                  <a:gd name="adj2" fmla="val 5146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Rectangle 35"/>
              <p:cNvSpPr/>
              <p:nvPr/>
            </p:nvSpPr>
            <p:spPr>
              <a:xfrm>
                <a:off x="5032856" y="2072213"/>
                <a:ext cx="2072274" cy="101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8" name="Right Triangle 38"/>
            <p:cNvSpPr/>
            <p:nvPr/>
          </p:nvSpPr>
          <p:spPr>
            <a:xfrm rot="10800000">
              <a:off x="712330" y="1788667"/>
              <a:ext cx="288033" cy="202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2676452" y="1788592"/>
            <a:ext cx="2569096" cy="66684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Agriculture</a:t>
            </a:r>
            <a:endParaRPr lang="en-US" dirty="0">
              <a:latin typeface="Times New Roman" panose="02020603050405020304" pitchFamily="18" charset="0"/>
              <a:ea typeface="Droid Serif" panose="02020600060500020200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Rectangle 37"/>
          <p:cNvSpPr/>
          <p:nvPr/>
        </p:nvSpPr>
        <p:spPr>
          <a:xfrm rot="10800000">
            <a:off x="9087526" y="1953061"/>
            <a:ext cx="2666943" cy="1236464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55" tIns="121877" rIns="243755" bIns="121877" rtlCol="0" anchor="ctr"/>
          <a:lstStyle/>
          <a:p>
            <a:pPr algn="ctr"/>
            <a:endParaRPr lang="en-US" dirty="0"/>
          </a:p>
        </p:txBody>
      </p:sp>
      <p:grpSp>
        <p:nvGrpSpPr>
          <p:cNvPr id="48" name="Group 99"/>
          <p:cNvGrpSpPr/>
          <p:nvPr/>
        </p:nvGrpSpPr>
        <p:grpSpPr>
          <a:xfrm>
            <a:off x="10986580" y="1382879"/>
            <a:ext cx="4753996" cy="1806648"/>
            <a:chOff x="712330" y="1117961"/>
            <a:chExt cx="4030913" cy="872857"/>
          </a:xfrm>
          <a:solidFill>
            <a:schemeClr val="accent1"/>
          </a:solidFill>
        </p:grpSpPr>
        <p:grpSp>
          <p:nvGrpSpPr>
            <p:cNvPr id="49" name="Group 36"/>
            <p:cNvGrpSpPr/>
            <p:nvPr/>
          </p:nvGrpSpPr>
          <p:grpSpPr>
            <a:xfrm rot="10800000">
              <a:off x="712331" y="1117961"/>
              <a:ext cx="4030912" cy="677493"/>
              <a:chOff x="3074218" y="2072213"/>
              <a:chExt cx="4030912" cy="1017999"/>
            </a:xfrm>
            <a:grpFill/>
          </p:grpSpPr>
          <p:sp>
            <p:nvSpPr>
              <p:cNvPr id="51" name="Notched Right Arrow 34"/>
              <p:cNvSpPr/>
              <p:nvPr/>
            </p:nvSpPr>
            <p:spPr>
              <a:xfrm>
                <a:off x="3074218" y="2072213"/>
                <a:ext cx="2878772" cy="1017999"/>
              </a:xfrm>
              <a:prstGeom prst="notchedRightArrow">
                <a:avLst>
                  <a:gd name="adj1" fmla="val 100000"/>
                  <a:gd name="adj2" fmla="val 5146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35"/>
              <p:cNvSpPr/>
              <p:nvPr/>
            </p:nvSpPr>
            <p:spPr>
              <a:xfrm>
                <a:off x="5032856" y="2072213"/>
                <a:ext cx="2072274" cy="101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0" name="Right Triangle 38"/>
            <p:cNvSpPr/>
            <p:nvPr/>
          </p:nvSpPr>
          <p:spPr>
            <a:xfrm rot="10800000">
              <a:off x="712330" y="1788667"/>
              <a:ext cx="288033" cy="202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3" name="Прямоугольник 52"/>
          <p:cNvSpPr/>
          <p:nvPr/>
        </p:nvSpPr>
        <p:spPr>
          <a:xfrm>
            <a:off x="12002380" y="1758840"/>
            <a:ext cx="1966693" cy="666848"/>
          </a:xfrm>
          <a:prstGeom prst="rect">
            <a:avLst/>
          </a:prstGeom>
        </p:spPr>
        <p:txBody>
          <a:bodyPr wrap="none" lIns="91424" tIns="45712" rIns="91424" bIns="45712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Industry</a:t>
            </a:r>
          </a:p>
        </p:txBody>
      </p:sp>
      <p:sp>
        <p:nvSpPr>
          <p:cNvPr id="54" name="Rectangle 37"/>
          <p:cNvSpPr/>
          <p:nvPr/>
        </p:nvSpPr>
        <p:spPr>
          <a:xfrm rot="10800000">
            <a:off x="17112756" y="1902552"/>
            <a:ext cx="2666943" cy="123646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43755" tIns="121877" rIns="243755" bIns="121877" rtlCol="0" anchor="ctr"/>
          <a:lstStyle/>
          <a:p>
            <a:pPr algn="ctr"/>
            <a:endParaRPr lang="en-US" dirty="0"/>
          </a:p>
        </p:txBody>
      </p:sp>
      <p:grpSp>
        <p:nvGrpSpPr>
          <p:cNvPr id="55" name="Group 99"/>
          <p:cNvGrpSpPr/>
          <p:nvPr/>
        </p:nvGrpSpPr>
        <p:grpSpPr>
          <a:xfrm>
            <a:off x="19011812" y="1332372"/>
            <a:ext cx="4753996" cy="1806648"/>
            <a:chOff x="712330" y="1117961"/>
            <a:chExt cx="4030913" cy="872857"/>
          </a:xfrm>
          <a:solidFill>
            <a:schemeClr val="accent4">
              <a:lumMod val="60000"/>
              <a:lumOff val="40000"/>
            </a:schemeClr>
          </a:solidFill>
        </p:grpSpPr>
        <p:grpSp>
          <p:nvGrpSpPr>
            <p:cNvPr id="56" name="Group 36"/>
            <p:cNvGrpSpPr/>
            <p:nvPr/>
          </p:nvGrpSpPr>
          <p:grpSpPr>
            <a:xfrm rot="10800000">
              <a:off x="712331" y="1117961"/>
              <a:ext cx="4030912" cy="677493"/>
              <a:chOff x="3074218" y="2072213"/>
              <a:chExt cx="4030912" cy="1017999"/>
            </a:xfrm>
            <a:grpFill/>
          </p:grpSpPr>
          <p:sp>
            <p:nvSpPr>
              <p:cNvPr id="58" name="Notched Right Arrow 34"/>
              <p:cNvSpPr/>
              <p:nvPr/>
            </p:nvSpPr>
            <p:spPr>
              <a:xfrm>
                <a:off x="3074218" y="2072213"/>
                <a:ext cx="2878772" cy="1017999"/>
              </a:xfrm>
              <a:prstGeom prst="notchedRightArrow">
                <a:avLst>
                  <a:gd name="adj1" fmla="val 100000"/>
                  <a:gd name="adj2" fmla="val 51461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9" name="Rectangle 35"/>
              <p:cNvSpPr/>
              <p:nvPr/>
            </p:nvSpPr>
            <p:spPr>
              <a:xfrm>
                <a:off x="5032856" y="2072213"/>
                <a:ext cx="2072274" cy="1017999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7" name="Right Triangle 38"/>
            <p:cNvSpPr/>
            <p:nvPr/>
          </p:nvSpPr>
          <p:spPr>
            <a:xfrm rot="10800000">
              <a:off x="712330" y="1788667"/>
              <a:ext cx="288033" cy="202151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Прямоугольник 60"/>
          <p:cNvSpPr/>
          <p:nvPr/>
        </p:nvSpPr>
        <p:spPr>
          <a:xfrm>
            <a:off x="19379537" y="1382877"/>
            <a:ext cx="3783247" cy="1241365"/>
          </a:xfrm>
          <a:prstGeom prst="rect">
            <a:avLst/>
          </a:prstGeom>
        </p:spPr>
        <p:txBody>
          <a:bodyPr wrap="square" lIns="91424" tIns="45712" rIns="91424" bIns="45712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Droid Serif" panose="02020600060500020200" pitchFamily="18" charset="0"/>
                <a:cs typeface="Times New Roman" panose="02020603050405020304" pitchFamily="18" charset="0"/>
              </a:rPr>
              <a:t>Tax Profit Exemption</a:t>
            </a:r>
          </a:p>
        </p:txBody>
      </p:sp>
      <p:cxnSp>
        <p:nvCxnSpPr>
          <p:cNvPr id="63" name="Прямая соединительная линия 62"/>
          <p:cNvCxnSpPr/>
          <p:nvPr/>
        </p:nvCxnSpPr>
        <p:spPr>
          <a:xfrm>
            <a:off x="2207276" y="8586252"/>
            <a:ext cx="0" cy="1542461"/>
          </a:xfrm>
          <a:prstGeom prst="line">
            <a:avLst/>
          </a:prstGeom>
          <a:ln w="374650" cap="rnd" cmpd="sng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>
            <a:off x="12440093" y="8586252"/>
            <a:ext cx="0" cy="1542461"/>
          </a:xfrm>
          <a:prstGeom prst="line">
            <a:avLst/>
          </a:prstGeom>
          <a:ln w="374650" cap="rnd" cmpd="sng">
            <a:solidFill>
              <a:srgbClr val="92D05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34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7" grpId="0" animBg="1"/>
      <p:bldP spid="5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Рисунок 88"/>
          <p:cNvPicPr>
            <a:picLocks noChangeAspect="1"/>
          </p:cNvPicPr>
          <p:nvPr/>
        </p:nvPicPr>
        <p:blipFill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150" y="2845596"/>
            <a:ext cx="12041794" cy="8288669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  <p:grpSp>
        <p:nvGrpSpPr>
          <p:cNvPr id="90" name="Group 11"/>
          <p:cNvGrpSpPr/>
          <p:nvPr/>
        </p:nvGrpSpPr>
        <p:grpSpPr>
          <a:xfrm>
            <a:off x="8232121" y="4155921"/>
            <a:ext cx="700535" cy="892387"/>
            <a:chOff x="8815028" y="3439205"/>
            <a:chExt cx="2153177" cy="2798360"/>
          </a:xfrm>
          <a:solidFill>
            <a:srgbClr val="92D050"/>
          </a:solidFill>
        </p:grpSpPr>
        <p:sp>
          <p:nvSpPr>
            <p:cNvPr id="104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110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grpSp>
        <p:nvGrpSpPr>
          <p:cNvPr id="111" name="Group 11"/>
          <p:cNvGrpSpPr/>
          <p:nvPr/>
        </p:nvGrpSpPr>
        <p:grpSpPr>
          <a:xfrm>
            <a:off x="7720985" y="8607399"/>
            <a:ext cx="700535" cy="892387"/>
            <a:chOff x="8815028" y="3439205"/>
            <a:chExt cx="2153177" cy="2798360"/>
          </a:xfrm>
          <a:solidFill>
            <a:srgbClr val="92D050"/>
          </a:solidFill>
        </p:grpSpPr>
        <p:sp>
          <p:nvSpPr>
            <p:cNvPr id="112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113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grpSp>
        <p:nvGrpSpPr>
          <p:cNvPr id="114" name="Group 11"/>
          <p:cNvGrpSpPr/>
          <p:nvPr/>
        </p:nvGrpSpPr>
        <p:grpSpPr>
          <a:xfrm>
            <a:off x="8721180" y="6518273"/>
            <a:ext cx="700535" cy="892387"/>
            <a:chOff x="8815028" y="3439205"/>
            <a:chExt cx="2153177" cy="2798360"/>
          </a:xfrm>
          <a:solidFill>
            <a:srgbClr val="92D050"/>
          </a:solidFill>
        </p:grpSpPr>
        <p:sp>
          <p:nvSpPr>
            <p:cNvPr id="115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116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grpSp>
        <p:nvGrpSpPr>
          <p:cNvPr id="117" name="Group 11"/>
          <p:cNvGrpSpPr/>
          <p:nvPr/>
        </p:nvGrpSpPr>
        <p:grpSpPr>
          <a:xfrm>
            <a:off x="12235537" y="9467001"/>
            <a:ext cx="700535" cy="892387"/>
            <a:chOff x="8815028" y="3439205"/>
            <a:chExt cx="2153177" cy="2798360"/>
          </a:xfrm>
          <a:solidFill>
            <a:srgbClr val="92D050"/>
          </a:solidFill>
        </p:grpSpPr>
        <p:sp>
          <p:nvSpPr>
            <p:cNvPr id="118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122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cxnSp>
        <p:nvCxnSpPr>
          <p:cNvPr id="128" name="Соединительная линия уступом 127"/>
          <p:cNvCxnSpPr/>
          <p:nvPr/>
        </p:nvCxnSpPr>
        <p:spPr>
          <a:xfrm>
            <a:off x="5539758" y="3101669"/>
            <a:ext cx="3040560" cy="2184528"/>
          </a:xfrm>
          <a:prstGeom prst="bentConnector3">
            <a:avLst/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9" name="Соединительная линия уступом 128"/>
          <p:cNvCxnSpPr/>
          <p:nvPr/>
        </p:nvCxnSpPr>
        <p:spPr>
          <a:xfrm>
            <a:off x="5665135" y="8424932"/>
            <a:ext cx="2444051" cy="1285757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30" name="Соединительная линия уступом 129"/>
          <p:cNvCxnSpPr/>
          <p:nvPr/>
        </p:nvCxnSpPr>
        <p:spPr>
          <a:xfrm>
            <a:off x="5645398" y="5896297"/>
            <a:ext cx="3399858" cy="1718088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135" name="Группа 134"/>
          <p:cNvGrpSpPr/>
          <p:nvPr/>
        </p:nvGrpSpPr>
        <p:grpSpPr>
          <a:xfrm>
            <a:off x="406734" y="10395611"/>
            <a:ext cx="3527081" cy="2357250"/>
            <a:chOff x="6856106" y="3355885"/>
            <a:chExt cx="1584176" cy="1066463"/>
          </a:xfrm>
        </p:grpSpPr>
        <p:sp>
          <p:nvSpPr>
            <p:cNvPr id="155" name="Овал 154"/>
            <p:cNvSpPr/>
            <p:nvPr/>
          </p:nvSpPr>
          <p:spPr>
            <a:xfrm>
              <a:off x="7216520" y="3355885"/>
              <a:ext cx="809681" cy="809681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7016"/>
              <a:endParaRPr lang="ru-RU">
                <a:solidFill>
                  <a:prstClr val="black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56" name="Группа 58"/>
            <p:cNvGrpSpPr/>
            <p:nvPr/>
          </p:nvGrpSpPr>
          <p:grpSpPr>
            <a:xfrm>
              <a:off x="6856106" y="3653297"/>
              <a:ext cx="1584176" cy="769051"/>
              <a:chOff x="3598362" y="961334"/>
              <a:chExt cx="1584176" cy="769051"/>
            </a:xfrm>
          </p:grpSpPr>
          <p:pic>
            <p:nvPicPr>
              <p:cNvPr id="158" name="Рисунок 59"/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25225" y="961334"/>
                <a:ext cx="655026" cy="283344"/>
              </a:xfrm>
              <a:prstGeom prst="rect">
                <a:avLst/>
              </a:prstGeom>
            </p:spPr>
          </p:pic>
          <p:sp>
            <p:nvSpPr>
              <p:cNvPr id="159" name="TextBox 158"/>
              <p:cNvSpPr txBox="1"/>
              <p:nvPr/>
            </p:nvSpPr>
            <p:spPr>
              <a:xfrm>
                <a:off x="3598362" y="1542406"/>
                <a:ext cx="1584176" cy="1879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7016"/>
                <a:r>
                  <a:rPr lang="en-US" sz="2100" dirty="0">
                    <a:solidFill>
                      <a:prstClr val="black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ISHKASHIM</a:t>
                </a:r>
                <a:endParaRPr lang="ru-RU" sz="2900" dirty="0">
                  <a:solidFill>
                    <a:prstClr val="black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167" name="Группа 166"/>
          <p:cNvGrpSpPr/>
          <p:nvPr/>
        </p:nvGrpSpPr>
        <p:grpSpPr>
          <a:xfrm>
            <a:off x="937505" y="2359195"/>
            <a:ext cx="2267409" cy="2346255"/>
            <a:chOff x="365622" y="1441052"/>
            <a:chExt cx="1584176" cy="1643128"/>
          </a:xfrm>
        </p:grpSpPr>
        <p:sp>
          <p:nvSpPr>
            <p:cNvPr id="176" name="Овал 175"/>
            <p:cNvSpPr/>
            <p:nvPr/>
          </p:nvSpPr>
          <p:spPr>
            <a:xfrm>
              <a:off x="521613" y="1441052"/>
              <a:ext cx="1266976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7016"/>
              <a:endParaRPr lang="ru-RU">
                <a:solidFill>
                  <a:prstClr val="black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77" name="Группа 11"/>
            <p:cNvGrpSpPr/>
            <p:nvPr/>
          </p:nvGrpSpPr>
          <p:grpSpPr>
            <a:xfrm>
              <a:off x="365622" y="1617429"/>
              <a:ext cx="1584176" cy="1466751"/>
              <a:chOff x="3888879" y="755621"/>
              <a:chExt cx="1584176" cy="1466751"/>
            </a:xfrm>
          </p:grpSpPr>
          <p:sp>
            <p:nvSpPr>
              <p:cNvPr id="178" name="TextBox 177"/>
              <p:cNvSpPr txBox="1"/>
              <p:nvPr/>
            </p:nvSpPr>
            <p:spPr>
              <a:xfrm>
                <a:off x="3888879" y="1931391"/>
                <a:ext cx="1584176" cy="290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7016"/>
                <a:r>
                  <a:rPr lang="en-US" sz="21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SUGHD</a:t>
                </a:r>
                <a:endParaRPr lang="ru-RU" sz="40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179" name="Рисунок 61"/>
              <p:cNvPicPr>
                <a:picLocks noChangeAspect="1"/>
              </p:cNvPicPr>
              <p:nvPr/>
            </p:nvPicPr>
            <p:blipFill rotWithShape="1"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8448"/>
              <a:stretch/>
            </p:blipFill>
            <p:spPr>
              <a:xfrm>
                <a:off x="4193581" y="755621"/>
                <a:ext cx="982158" cy="925943"/>
              </a:xfrm>
              <a:prstGeom prst="rect">
                <a:avLst/>
              </a:prstGeom>
            </p:spPr>
          </p:pic>
        </p:grpSp>
      </p:grpSp>
      <p:grpSp>
        <p:nvGrpSpPr>
          <p:cNvPr id="183" name="Группа 182"/>
          <p:cNvGrpSpPr/>
          <p:nvPr/>
        </p:nvGrpSpPr>
        <p:grpSpPr>
          <a:xfrm>
            <a:off x="982093" y="7614380"/>
            <a:ext cx="2231419" cy="2353524"/>
            <a:chOff x="365622" y="3374547"/>
            <a:chExt cx="1584176" cy="1724950"/>
          </a:xfrm>
        </p:grpSpPr>
        <p:sp>
          <p:nvSpPr>
            <p:cNvPr id="192" name="Овал 191"/>
            <p:cNvSpPr/>
            <p:nvPr/>
          </p:nvSpPr>
          <p:spPr>
            <a:xfrm>
              <a:off x="521613" y="3374547"/>
              <a:ext cx="1266976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7016"/>
              <a:endParaRPr lang="ru-RU">
                <a:solidFill>
                  <a:prstClr val="black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193" name="Группа 55"/>
            <p:cNvGrpSpPr/>
            <p:nvPr/>
          </p:nvGrpSpPr>
          <p:grpSpPr>
            <a:xfrm>
              <a:off x="365622" y="3763018"/>
              <a:ext cx="1584176" cy="1336479"/>
              <a:chOff x="5584329" y="987136"/>
              <a:chExt cx="1584176" cy="1336479"/>
            </a:xfrm>
          </p:grpSpPr>
          <p:sp>
            <p:nvSpPr>
              <p:cNvPr id="194" name="TextBox 193"/>
              <p:cNvSpPr txBox="1"/>
              <p:nvPr/>
            </p:nvSpPr>
            <p:spPr>
              <a:xfrm>
                <a:off x="5584329" y="2019087"/>
                <a:ext cx="1584176" cy="304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7016"/>
                <a:r>
                  <a:rPr lang="en-US" sz="2100" dirty="0">
                    <a:solidFill>
                      <a:prstClr val="black"/>
                    </a:solidFill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PAN</a:t>
                </a:r>
                <a:r>
                  <a:rPr lang="en-US" sz="2100" dirty="0">
                    <a:solidFill>
                      <a:prstClr val="black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J</a:t>
                </a:r>
                <a:endParaRPr lang="ru-RU" sz="40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  <p:pic>
            <p:nvPicPr>
              <p:cNvPr id="195" name="Рисунок 57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83623" y="987136"/>
                <a:ext cx="1208750" cy="542465"/>
              </a:xfrm>
              <a:prstGeom prst="rect">
                <a:avLst/>
              </a:prstGeom>
            </p:spPr>
          </p:pic>
        </p:grpSp>
      </p:grpSp>
      <p:grpSp>
        <p:nvGrpSpPr>
          <p:cNvPr id="199" name="Группа 198"/>
          <p:cNvGrpSpPr/>
          <p:nvPr/>
        </p:nvGrpSpPr>
        <p:grpSpPr>
          <a:xfrm>
            <a:off x="990089" y="4942219"/>
            <a:ext cx="2339391" cy="2327381"/>
            <a:chOff x="7064418" y="1441052"/>
            <a:chExt cx="1584176" cy="1573953"/>
          </a:xfrm>
        </p:grpSpPr>
        <p:sp>
          <p:nvSpPr>
            <p:cNvPr id="208" name="Овал 207"/>
            <p:cNvSpPr/>
            <p:nvPr/>
          </p:nvSpPr>
          <p:spPr>
            <a:xfrm>
              <a:off x="7219217" y="1441052"/>
              <a:ext cx="1266975" cy="1266976"/>
            </a:xfrm>
            <a:prstGeom prst="ellipse">
              <a:avLst/>
            </a:prstGeom>
            <a:ln w="19050">
              <a:solidFill>
                <a:schemeClr val="tx1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827016"/>
              <a:endParaRPr lang="ru-RU">
                <a:solidFill>
                  <a:prstClr val="black"/>
                </a:solidFill>
                <a:latin typeface="Myriad Pro" panose="020B0503030403020204" pitchFamily="34" charset="0"/>
              </a:endParaRPr>
            </a:p>
          </p:txBody>
        </p:sp>
        <p:grpSp>
          <p:nvGrpSpPr>
            <p:cNvPr id="209" name="Группа 7"/>
            <p:cNvGrpSpPr/>
            <p:nvPr/>
          </p:nvGrpSpPr>
          <p:grpSpPr>
            <a:xfrm>
              <a:off x="7064418" y="1589555"/>
              <a:ext cx="1584176" cy="1425450"/>
              <a:chOff x="2123728" y="786283"/>
              <a:chExt cx="1584176" cy="1425450"/>
            </a:xfrm>
          </p:grpSpPr>
          <p:pic>
            <p:nvPicPr>
              <p:cNvPr id="210" name="Рисунок 45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24136" y="786283"/>
                <a:ext cx="976304" cy="976311"/>
              </a:xfrm>
              <a:prstGeom prst="rect">
                <a:avLst/>
              </a:prstGeom>
            </p:spPr>
          </p:pic>
          <p:sp>
            <p:nvSpPr>
              <p:cNvPr id="211" name="TextBox 210"/>
              <p:cNvSpPr txBox="1"/>
              <p:nvPr/>
            </p:nvSpPr>
            <p:spPr>
              <a:xfrm>
                <a:off x="2123728" y="1930741"/>
                <a:ext cx="1584176" cy="280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1827016"/>
                <a:r>
                  <a:rPr lang="en-US" sz="2100" dirty="0">
                    <a:latin typeface="Segoe UI Semilight" panose="020B0402040204020203" pitchFamily="34" charset="0"/>
                    <a:cs typeface="Segoe UI Semilight" panose="020B0402040204020203" pitchFamily="34" charset="0"/>
                  </a:rPr>
                  <a:t>DANGHARA</a:t>
                </a:r>
                <a:endParaRPr lang="ru-RU" sz="4800" dirty="0">
                  <a:latin typeface="Segoe UI Semilight" panose="020B0402040204020203" pitchFamily="34" charset="0"/>
                  <a:cs typeface="Segoe UI Semilight" panose="020B0402040204020203" pitchFamily="34" charset="0"/>
                </a:endParaRPr>
              </a:p>
            </p:txBody>
          </p:sp>
        </p:grpSp>
      </p:grpSp>
      <p:grpSp>
        <p:nvGrpSpPr>
          <p:cNvPr id="8" name="Группа 7"/>
          <p:cNvGrpSpPr/>
          <p:nvPr/>
        </p:nvGrpSpPr>
        <p:grpSpPr>
          <a:xfrm>
            <a:off x="3648832" y="10407353"/>
            <a:ext cx="1551795" cy="2031326"/>
            <a:chOff x="1730259" y="2584138"/>
            <a:chExt cx="776099" cy="1015663"/>
          </a:xfrm>
        </p:grpSpPr>
        <p:sp>
          <p:nvSpPr>
            <p:cNvPr id="201" name="TextBox 200"/>
            <p:cNvSpPr txBox="1"/>
            <p:nvPr/>
          </p:nvSpPr>
          <p:spPr>
            <a:xfrm>
              <a:off x="1951414" y="2584138"/>
              <a:ext cx="5549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2011</a:t>
              </a: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25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year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200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ha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  <p:pic>
          <p:nvPicPr>
            <p:cNvPr id="202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203" name="Рисунок 3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204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205" name="Прямая соединительная линия 204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6" name="Прямая соединительная линия 205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7" name="Прямая соединительная линия 206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8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016"/>
              <a:endParaRPr lang="en-US"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44" name="Группа 43"/>
          <p:cNvGrpSpPr/>
          <p:nvPr/>
        </p:nvGrpSpPr>
        <p:grpSpPr>
          <a:xfrm>
            <a:off x="18044089" y="3294877"/>
            <a:ext cx="5830481" cy="5832000"/>
            <a:chOff x="8484081" y="1031920"/>
            <a:chExt cx="2916000" cy="2916000"/>
          </a:xfrm>
          <a:solidFill>
            <a:srgbClr val="FBF6E0"/>
          </a:solidFill>
        </p:grpSpPr>
        <p:sp>
          <p:nvSpPr>
            <p:cNvPr id="43" name="Прямоугольник 42"/>
            <p:cNvSpPr/>
            <p:nvPr/>
          </p:nvSpPr>
          <p:spPr>
            <a:xfrm>
              <a:off x="8484081" y="1031920"/>
              <a:ext cx="2916000" cy="2916000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827016"/>
              <a:endParaRPr lang="ru-RU">
                <a:solidFill>
                  <a:prstClr val="white"/>
                </a:solidFill>
              </a:endParaRPr>
            </a:p>
          </p:txBody>
        </p:sp>
        <p:pic>
          <p:nvPicPr>
            <p:cNvPr id="214" name="Picture 2" descr="http://fez.tj/uploads/posts/2017-04/1491305995_1491323976_vector_65_12.png">
              <a:hlinkClick r:id="rId10"/>
            </p:cNvPr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5132" y="1149221"/>
              <a:ext cx="759904" cy="759905"/>
            </a:xfrm>
            <a:prstGeom prst="rect">
              <a:avLst/>
            </a:prstGeom>
            <a:grpFill/>
            <a:extLst/>
          </p:spPr>
        </p:pic>
        <p:pic>
          <p:nvPicPr>
            <p:cNvPr id="215" name="Picture 5" descr="http://fez.tj/uploads/posts/2017-04/1491305987_1491323949_vector_65_14.png"/>
            <p:cNvPicPr>
              <a:picLocks noChangeAspect="1" noChangeArrowheads="1"/>
            </p:cNvPicPr>
            <p:nvPr/>
          </p:nvPicPr>
          <p:blipFill>
            <a:blip r:embed="rId12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7589" y="2528835"/>
              <a:ext cx="759904" cy="759905"/>
            </a:xfrm>
            <a:prstGeom prst="rect">
              <a:avLst/>
            </a:prstGeom>
            <a:grpFill/>
            <a:extLst/>
          </p:spPr>
        </p:pic>
        <p:pic>
          <p:nvPicPr>
            <p:cNvPr id="216" name="Picture 7" descr="http://fez.tj/uploads/posts/2017-04/1491306455_1491324403_vector_65_09.png"/>
            <p:cNvPicPr>
              <a:picLocks noChangeAspect="1" noChangeArrowheads="1"/>
            </p:cNvPicPr>
            <p:nvPr/>
          </p:nvPicPr>
          <p:blipFill>
            <a:blip r:embed="rId13">
              <a:biLevel thresh="7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7593" y="1111682"/>
              <a:ext cx="759904" cy="759905"/>
            </a:xfrm>
            <a:prstGeom prst="rect">
              <a:avLst/>
            </a:prstGeom>
            <a:grpFill/>
            <a:extLst/>
          </p:spPr>
        </p:pic>
        <p:pic>
          <p:nvPicPr>
            <p:cNvPr id="217" name="Picture 9" descr="http://fez.tj/uploads/posts/2017-04/1491306511_1491324436_vector_65_05.png"/>
            <p:cNvPicPr>
              <a:picLocks noChangeAspect="1" noChangeArrowheads="1"/>
            </p:cNvPicPr>
            <p:nvPr/>
          </p:nvPicPr>
          <p:blipFill>
            <a:blip r:embed="rId1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06421" y="2504445"/>
              <a:ext cx="759904" cy="759905"/>
            </a:xfrm>
            <a:prstGeom prst="rect">
              <a:avLst/>
            </a:prstGeom>
            <a:grpFill/>
            <a:extLst/>
          </p:spPr>
        </p:pic>
        <p:sp>
          <p:nvSpPr>
            <p:cNvPr id="218" name="TextBox 217"/>
            <p:cNvSpPr txBox="1"/>
            <p:nvPr/>
          </p:nvSpPr>
          <p:spPr>
            <a:xfrm>
              <a:off x="8542214" y="1848123"/>
              <a:ext cx="1338639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607729"/>
              <a:r>
                <a:rPr lang="en-US" sz="2900" dirty="0">
                  <a:solidFill>
                    <a:prstClr val="black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Customs privileges</a:t>
              </a: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8660616" y="3242699"/>
              <a:ext cx="1178709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607729"/>
              <a:r>
                <a:rPr lang="en-US" sz="2900" dirty="0">
                  <a:solidFill>
                    <a:prstClr val="black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Tax exemptions</a:t>
              </a:r>
            </a:p>
          </p:txBody>
        </p:sp>
        <p:sp>
          <p:nvSpPr>
            <p:cNvPr id="220" name="TextBox 219"/>
            <p:cNvSpPr txBox="1"/>
            <p:nvPr/>
          </p:nvSpPr>
          <p:spPr>
            <a:xfrm>
              <a:off x="10072124" y="3288995"/>
              <a:ext cx="121913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607729"/>
              <a:r>
                <a:rPr lang="en-US" sz="2900" dirty="0">
                  <a:solidFill>
                    <a:prstClr val="black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“Single window”</a:t>
              </a:r>
            </a:p>
          </p:txBody>
        </p:sp>
        <p:sp>
          <p:nvSpPr>
            <p:cNvPr id="221" name="Rectangle 4"/>
            <p:cNvSpPr/>
            <p:nvPr/>
          </p:nvSpPr>
          <p:spPr>
            <a:xfrm>
              <a:off x="9839324" y="1844255"/>
              <a:ext cx="1560757" cy="49244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607729"/>
              <a:r>
                <a:rPr lang="en-US" sz="2900" dirty="0">
                  <a:solidFill>
                    <a:prstClr val="black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well-developed infrastructure</a:t>
              </a:r>
            </a:p>
          </p:txBody>
        </p:sp>
      </p:grpSp>
      <p:sp>
        <p:nvSpPr>
          <p:cNvPr id="224" name="TextBox 223"/>
          <p:cNvSpPr txBox="1"/>
          <p:nvPr/>
        </p:nvSpPr>
        <p:spPr>
          <a:xfrm>
            <a:off x="14243047" y="11643165"/>
            <a:ext cx="5684722" cy="1333552"/>
          </a:xfrm>
          <a:prstGeom prst="rect">
            <a:avLst/>
          </a:prstGeom>
          <a:noFill/>
        </p:spPr>
        <p:txBody>
          <a:bodyPr wrap="square" lIns="182704" tIns="91352" rIns="182704" bIns="91352" rtlCol="0">
            <a:spAutoFit/>
          </a:bodyPr>
          <a:lstStyle/>
          <a:p>
            <a:pPr algn="ctr" defTabSz="1827016"/>
            <a:r>
              <a:rPr lang="en-US" dirty="0">
                <a:solidFill>
                  <a:prstClr val="black"/>
                </a:solidFill>
                <a:cs typeface="Segoe UI Semilight" panose="020B0402040204020203" pitchFamily="34" charset="0"/>
              </a:rPr>
              <a:t>Profit tax, property, transport, VAT and excise tax</a:t>
            </a:r>
            <a:endParaRPr lang="ru-RU" dirty="0">
              <a:solidFill>
                <a:prstClr val="black"/>
              </a:solidFill>
              <a:cs typeface="Segoe UI Semilight" panose="020B0402040204020203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0039091" y="10834911"/>
            <a:ext cx="3703257" cy="2646877"/>
          </a:xfrm>
          <a:prstGeom prst="rect">
            <a:avLst/>
          </a:prstGeom>
          <a:noFill/>
        </p:spPr>
        <p:txBody>
          <a:bodyPr wrap="square" lIns="182704" tIns="91352" rIns="182704" bIns="91352" rtlCol="0">
            <a:spAutoFit/>
          </a:bodyPr>
          <a:lstStyle/>
          <a:p>
            <a:pPr defTabSz="1827016"/>
            <a:r>
              <a:rPr lang="ru-RU" sz="16000" dirty="0">
                <a:ln w="3175"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0%</a:t>
            </a:r>
            <a:endParaRPr lang="ru-RU" sz="9600" dirty="0">
              <a:ln w="3175"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05" name="Группа 104"/>
          <p:cNvGrpSpPr/>
          <p:nvPr/>
        </p:nvGrpSpPr>
        <p:grpSpPr>
          <a:xfrm>
            <a:off x="3591970" y="2220199"/>
            <a:ext cx="1551795" cy="2031326"/>
            <a:chOff x="1730259" y="2584138"/>
            <a:chExt cx="776099" cy="1015663"/>
          </a:xfrm>
        </p:grpSpPr>
        <p:sp>
          <p:nvSpPr>
            <p:cNvPr id="106" name="TextBox 105"/>
            <p:cNvSpPr txBox="1"/>
            <p:nvPr/>
          </p:nvSpPr>
          <p:spPr>
            <a:xfrm>
              <a:off x="1951414" y="2584138"/>
              <a:ext cx="55494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2009</a:t>
              </a: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25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 year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320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ha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23</a:t>
              </a:r>
            </a:p>
          </p:txBody>
        </p:sp>
        <p:pic>
          <p:nvPicPr>
            <p:cNvPr id="107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08" name="Рисунок 3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09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19" name="Прямая соединительная линия 118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0" name="Прямая соединительная линия 119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1" name="Прямая соединительная линия 120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3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016"/>
              <a:endParaRPr lang="en-US"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124" name="Группа 123"/>
          <p:cNvGrpSpPr/>
          <p:nvPr/>
        </p:nvGrpSpPr>
        <p:grpSpPr>
          <a:xfrm>
            <a:off x="3661409" y="7440463"/>
            <a:ext cx="1627136" cy="2031326"/>
            <a:chOff x="1730259" y="2584138"/>
            <a:chExt cx="813779" cy="1015663"/>
          </a:xfrm>
        </p:grpSpPr>
        <p:sp>
          <p:nvSpPr>
            <p:cNvPr id="125" name="TextBox 124"/>
            <p:cNvSpPr txBox="1"/>
            <p:nvPr/>
          </p:nvSpPr>
          <p:spPr>
            <a:xfrm>
              <a:off x="1951414" y="2584138"/>
              <a:ext cx="5926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2009</a:t>
              </a: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25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 year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400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ha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12</a:t>
              </a:r>
            </a:p>
          </p:txBody>
        </p:sp>
        <p:pic>
          <p:nvPicPr>
            <p:cNvPr id="126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27" name="Рисунок 3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31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38" name="Прямая соединительная линия 137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9" name="Прямая соединительная линия 138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0" name="Прямая соединительная линия 139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42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016"/>
              <a:endParaRPr lang="en-US" sz="1900">
                <a:solidFill>
                  <a:prstClr val="black"/>
                </a:solidFill>
              </a:endParaRPr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3648716" y="4814788"/>
            <a:ext cx="1627136" cy="2031326"/>
            <a:chOff x="1730259" y="2584138"/>
            <a:chExt cx="813779" cy="1015663"/>
          </a:xfrm>
        </p:grpSpPr>
        <p:sp>
          <p:nvSpPr>
            <p:cNvPr id="144" name="TextBox 143"/>
            <p:cNvSpPr txBox="1"/>
            <p:nvPr/>
          </p:nvSpPr>
          <p:spPr>
            <a:xfrm>
              <a:off x="1951414" y="2584138"/>
              <a:ext cx="59262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2011</a:t>
              </a: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25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 year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521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ha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26</a:t>
              </a:r>
            </a:p>
          </p:txBody>
        </p:sp>
        <p:pic>
          <p:nvPicPr>
            <p:cNvPr id="145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46" name="Рисунок 3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50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52" name="Прямая соединительная линия 151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4" name="Прямая соединительная линия 153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7" name="Прямая соединительная линия 156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0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016"/>
              <a:endParaRPr lang="en-US" sz="1900">
                <a:solidFill>
                  <a:prstClr val="black"/>
                </a:solidFill>
              </a:endParaRPr>
            </a:p>
          </p:txBody>
        </p:sp>
      </p:grpSp>
      <p:cxnSp>
        <p:nvCxnSpPr>
          <p:cNvPr id="91" name="Соединительная линия уступом 127"/>
          <p:cNvCxnSpPr/>
          <p:nvPr/>
        </p:nvCxnSpPr>
        <p:spPr>
          <a:xfrm flipV="1">
            <a:off x="5645396" y="10565372"/>
            <a:ext cx="6779535" cy="935293"/>
          </a:xfrm>
          <a:prstGeom prst="bentConnector3">
            <a:avLst/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95" name="Группа 94"/>
          <p:cNvGrpSpPr/>
          <p:nvPr/>
        </p:nvGrpSpPr>
        <p:grpSpPr>
          <a:xfrm>
            <a:off x="-37068" y="0"/>
            <a:ext cx="24414718" cy="1085851"/>
            <a:chOff x="-37068" y="-1"/>
            <a:chExt cx="24414717" cy="1085851"/>
          </a:xfrm>
        </p:grpSpPr>
        <p:sp>
          <p:nvSpPr>
            <p:cNvPr id="96" name="Rectangle 1"/>
            <p:cNvSpPr/>
            <p:nvPr/>
          </p:nvSpPr>
          <p:spPr>
            <a:xfrm>
              <a:off x="-37068" y="0"/>
              <a:ext cx="23317200" cy="1085850"/>
            </a:xfrm>
            <a:prstGeom prst="rect">
              <a:avLst/>
            </a:prstGeom>
            <a:gradFill flip="none" rotWithShape="1">
              <a:gsLst>
                <a:gs pos="50000">
                  <a:srgbClr val="BAEF69">
                    <a:lumMod val="75000"/>
                  </a:srgbClr>
                </a:gs>
                <a:gs pos="0">
                  <a:srgbClr val="445469"/>
                </a:gs>
                <a:gs pos="100000">
                  <a:srgbClr val="A9A8AB"/>
                </a:gs>
              </a:gsLst>
              <a:lin ang="84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defTabSz="1827016"/>
              <a:r>
                <a:rPr lang="en-US" sz="4800" b="1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Free Economic Zones</a:t>
              </a:r>
              <a:endParaRPr lang="ru-RU" sz="4800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7" name="Picture 18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1520" y="-1"/>
              <a:ext cx="1886129" cy="10858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2" name="Group 11"/>
          <p:cNvGrpSpPr/>
          <p:nvPr/>
        </p:nvGrpSpPr>
        <p:grpSpPr>
          <a:xfrm>
            <a:off x="9828309" y="7220735"/>
            <a:ext cx="700535" cy="892387"/>
            <a:chOff x="8815028" y="3439205"/>
            <a:chExt cx="2153177" cy="2798360"/>
          </a:xfrm>
          <a:solidFill>
            <a:srgbClr val="92D050"/>
          </a:solidFill>
        </p:grpSpPr>
        <p:sp>
          <p:nvSpPr>
            <p:cNvPr id="93" name="Shape 7"/>
            <p:cNvSpPr/>
            <p:nvPr/>
          </p:nvSpPr>
          <p:spPr>
            <a:xfrm>
              <a:off x="8815028" y="3439205"/>
              <a:ext cx="2153177" cy="2798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414" y="4587"/>
                  </a:moveTo>
                  <a:cubicBezTo>
                    <a:pt x="18623" y="1902"/>
                    <a:pt x="15022" y="0"/>
                    <a:pt x="10800" y="0"/>
                  </a:cubicBezTo>
                  <a:cubicBezTo>
                    <a:pt x="6577" y="0"/>
                    <a:pt x="0" y="2731"/>
                    <a:pt x="0" y="8370"/>
                  </a:cubicBezTo>
                  <a:cubicBezTo>
                    <a:pt x="0" y="9732"/>
                    <a:pt x="428" y="11018"/>
                    <a:pt x="1185" y="12153"/>
                  </a:cubicBezTo>
                  <a:cubicBezTo>
                    <a:pt x="2978" y="14839"/>
                    <a:pt x="10800" y="21600"/>
                    <a:pt x="10800" y="21600"/>
                  </a:cubicBezTo>
                  <a:cubicBezTo>
                    <a:pt x="10800" y="21600"/>
                    <a:pt x="21600" y="12952"/>
                    <a:pt x="21600" y="8370"/>
                  </a:cubicBezTo>
                  <a:cubicBezTo>
                    <a:pt x="21600" y="7008"/>
                    <a:pt x="21172" y="5722"/>
                    <a:pt x="20414" y="4587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  <p:sp>
          <p:nvSpPr>
            <p:cNvPr id="94" name="Shape 9"/>
            <p:cNvSpPr/>
            <p:nvPr/>
          </p:nvSpPr>
          <p:spPr>
            <a:xfrm>
              <a:off x="9397164" y="4035019"/>
              <a:ext cx="976196" cy="976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9" y="0"/>
                  </a:moveTo>
                  <a:cubicBezTo>
                    <a:pt x="9383" y="0"/>
                    <a:pt x="8002" y="273"/>
                    <a:pt x="6695" y="812"/>
                  </a:cubicBezTo>
                  <a:cubicBezTo>
                    <a:pt x="2628" y="2488"/>
                    <a:pt x="0" y="6408"/>
                    <a:pt x="0" y="10800"/>
                  </a:cubicBezTo>
                  <a:cubicBezTo>
                    <a:pt x="0" y="16754"/>
                    <a:pt x="4844" y="21600"/>
                    <a:pt x="10799" y="21600"/>
                  </a:cubicBezTo>
                  <a:cubicBezTo>
                    <a:pt x="12216" y="21600"/>
                    <a:pt x="13598" y="21327"/>
                    <a:pt x="14905" y="20788"/>
                  </a:cubicBezTo>
                  <a:cubicBezTo>
                    <a:pt x="18909" y="19138"/>
                    <a:pt x="21600" y="15076"/>
                    <a:pt x="21600" y="10681"/>
                  </a:cubicBezTo>
                  <a:cubicBezTo>
                    <a:pt x="21600" y="4791"/>
                    <a:pt x="16755" y="0"/>
                    <a:pt x="10799" y="0"/>
                  </a:cubicBezTo>
                  <a:cubicBezTo>
                    <a:pt x="10799" y="0"/>
                    <a:pt x="10799" y="0"/>
                    <a:pt x="10799" y="0"/>
                  </a:cubicBezTo>
                  <a:close/>
                </a:path>
              </a:pathLst>
            </a:custGeom>
            <a:grpFill/>
            <a:ln w="12700">
              <a:solidFill>
                <a:schemeClr val="tx1"/>
              </a:solidFill>
              <a:miter lim="400000"/>
            </a:ln>
          </p:spPr>
          <p:txBody>
            <a:bodyPr lIns="0" tIns="0" rIns="0" bIns="0" anchor="ctr"/>
            <a:lstStyle/>
            <a:p>
              <a:pPr defTabSz="1827016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61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Myriad Pro" panose="020B0503030403020204" pitchFamily="34" charset="0"/>
              </a:endParaRPr>
            </a:p>
          </p:txBody>
        </p:sp>
      </p:grpSp>
      <p:cxnSp>
        <p:nvCxnSpPr>
          <p:cNvPr id="98" name="Соединительная линия уступом 128">
            <a:extLst>
              <a:ext uri="{FF2B5EF4-FFF2-40B4-BE49-F238E27FC236}">
                <a16:creationId xmlns:a16="http://schemas.microsoft.com/office/drawing/2014/main" id="{A88F75F0-4B73-4E5B-8E67-9745C349CE6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8250272" y="9728820"/>
            <a:ext cx="3534871" cy="366055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  <a:headEnd type="none"/>
            <a:tailEnd type="oval" w="lg" len="lg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CDD6B039-165D-4355-8429-681EC163CFCB}"/>
              </a:ext>
            </a:extLst>
          </p:cNvPr>
          <p:cNvSpPr txBox="1"/>
          <p:nvPr/>
        </p:nvSpPr>
        <p:spPr>
          <a:xfrm>
            <a:off x="6887160" y="11934805"/>
            <a:ext cx="2395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Kulob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0" name="Picture 6">
            <a:extLst>
              <a:ext uri="{FF2B5EF4-FFF2-40B4-BE49-F238E27FC236}">
                <a16:creationId xmlns:a16="http://schemas.microsoft.com/office/drawing/2014/main" id="{CEFC9CFD-A1F0-46DD-951D-331FC47C6D0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444" b="70278" l="26875" r="41172">
                        <a14:foregroundMark x1="41172" y1="58750" x2="41172" y2="58750"/>
                        <a14:foregroundMark x1="27187" y1="58750" x2="27187" y2="58750"/>
                        <a14:foregroundMark x1="34219" y1="70278" x2="34219" y2="70278"/>
                        <a14:foregroundMark x1="39766" y1="51944" x2="39766" y2="51944"/>
                        <a14:foregroundMark x1="38281" y1="49722" x2="38281" y2="49722"/>
                      </a14:backgroundRemoval>
                    </a14:imgEffect>
                  </a14:imgLayer>
                </a14:imgProps>
              </a:ext>
            </a:extLst>
          </a:blip>
          <a:srcRect l="25322" t="41520" r="57622" b="26676"/>
          <a:stretch/>
        </p:blipFill>
        <p:spPr>
          <a:xfrm>
            <a:off x="8910578" y="10885098"/>
            <a:ext cx="2093753" cy="2091619"/>
          </a:xfrm>
          <a:prstGeom prst="rect">
            <a:avLst/>
          </a:prstGeom>
        </p:spPr>
      </p:pic>
      <p:grpSp>
        <p:nvGrpSpPr>
          <p:cNvPr id="141" name="Группа 140"/>
          <p:cNvGrpSpPr/>
          <p:nvPr/>
        </p:nvGrpSpPr>
        <p:grpSpPr>
          <a:xfrm>
            <a:off x="11087368" y="10960790"/>
            <a:ext cx="1603090" cy="2031326"/>
            <a:chOff x="1730259" y="2584138"/>
            <a:chExt cx="801753" cy="1015663"/>
          </a:xfrm>
        </p:grpSpPr>
        <p:sp>
          <p:nvSpPr>
            <p:cNvPr id="147" name="TextBox 146"/>
            <p:cNvSpPr txBox="1"/>
            <p:nvPr/>
          </p:nvSpPr>
          <p:spPr>
            <a:xfrm>
              <a:off x="1951414" y="2584138"/>
              <a:ext cx="580598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827016">
                <a:lnSpc>
                  <a:spcPct val="150000"/>
                </a:lnSpc>
              </a:pPr>
              <a:r>
                <a:rPr lang="ru-RU" sz="2100" b="1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201</a:t>
              </a:r>
              <a:r>
                <a:rPr lang="en-US" sz="2100" b="1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9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25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year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en-US" sz="2100" b="1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309</a:t>
              </a:r>
              <a:r>
                <a:rPr lang="ru-RU" sz="2100" b="1" dirty="0" smtClean="0">
                  <a:solidFill>
                    <a:prstClr val="black"/>
                  </a:solidFill>
                  <a:latin typeface="Myriad Pro" panose="020B0503030403020204" pitchFamily="34" charset="0"/>
                </a:rPr>
                <a:t> </a:t>
              </a:r>
              <a:r>
                <a:rPr lang="en-US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ha</a:t>
              </a:r>
              <a:endParaRPr lang="ru-RU" sz="2100" b="1" dirty="0">
                <a:solidFill>
                  <a:prstClr val="black"/>
                </a:solidFill>
                <a:latin typeface="Myriad Pro" panose="020B0503030403020204" pitchFamily="34" charset="0"/>
              </a:endParaRPr>
            </a:p>
            <a:p>
              <a:pPr defTabSz="1827016">
                <a:lnSpc>
                  <a:spcPct val="150000"/>
                </a:lnSpc>
              </a:pPr>
              <a:r>
                <a:rPr lang="ru-RU" sz="2100" b="1" dirty="0">
                  <a:solidFill>
                    <a:prstClr val="black"/>
                  </a:solidFill>
                  <a:latin typeface="Myriad Pro" panose="020B0503030403020204" pitchFamily="34" charset="0"/>
                </a:rPr>
                <a:t>3</a:t>
              </a:r>
            </a:p>
          </p:txBody>
        </p:sp>
        <p:pic>
          <p:nvPicPr>
            <p:cNvPr id="148" name="Рисунок 43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1314" y="2663144"/>
              <a:ext cx="204060" cy="186329"/>
            </a:xfrm>
            <a:prstGeom prst="rect">
              <a:avLst/>
            </a:prstGeom>
          </p:spPr>
        </p:pic>
        <p:pic>
          <p:nvPicPr>
            <p:cNvPr id="149" name="Рисунок 37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2153" y="3133291"/>
              <a:ext cx="246139" cy="214573"/>
            </a:xfrm>
            <a:prstGeom prst="rect">
              <a:avLst/>
            </a:prstGeom>
          </p:spPr>
        </p:pic>
        <p:pic>
          <p:nvPicPr>
            <p:cNvPr id="151" name="Рисунок 40"/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4854" y="3405664"/>
              <a:ext cx="220095" cy="159367"/>
            </a:xfrm>
            <a:prstGeom prst="rect">
              <a:avLst/>
            </a:prstGeom>
          </p:spPr>
        </p:pic>
        <p:cxnSp>
          <p:nvCxnSpPr>
            <p:cNvPr id="153" name="Прямая соединительная линия 152"/>
            <p:cNvCxnSpPr/>
            <p:nvPr/>
          </p:nvCxnSpPr>
          <p:spPr>
            <a:xfrm>
              <a:off x="1736609" y="2880195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1" name="Прямая соединительная линия 160"/>
            <p:cNvCxnSpPr/>
            <p:nvPr/>
          </p:nvCxnSpPr>
          <p:spPr>
            <a:xfrm>
              <a:off x="1730259" y="3130791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2" name="Прямая соединительная линия 161"/>
            <p:cNvCxnSpPr/>
            <p:nvPr/>
          </p:nvCxnSpPr>
          <p:spPr>
            <a:xfrm>
              <a:off x="1730259" y="3368688"/>
              <a:ext cx="684000" cy="0"/>
            </a:xfrm>
            <a:prstGeom prst="line">
              <a:avLst/>
            </a:prstGeom>
            <a:ln w="6350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/>
              <a:tailEnd type="non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3" name="Freeform 34"/>
            <p:cNvSpPr>
              <a:spLocks noChangeArrowheads="1"/>
            </p:cNvSpPr>
            <p:nvPr/>
          </p:nvSpPr>
          <p:spPr bwMode="auto">
            <a:xfrm>
              <a:off x="1797050" y="2908770"/>
              <a:ext cx="114910" cy="192979"/>
            </a:xfrm>
            <a:custGeom>
              <a:avLst/>
              <a:gdLst>
                <a:gd name="T0" fmla="*/ 283 w 284"/>
                <a:gd name="T1" fmla="*/ 115 h 497"/>
                <a:gd name="T2" fmla="*/ 283 w 284"/>
                <a:gd name="T3" fmla="*/ 115 h 497"/>
                <a:gd name="T4" fmla="*/ 283 w 284"/>
                <a:gd name="T5" fmla="*/ 62 h 497"/>
                <a:gd name="T6" fmla="*/ 142 w 284"/>
                <a:gd name="T7" fmla="*/ 0 h 497"/>
                <a:gd name="T8" fmla="*/ 0 w 284"/>
                <a:gd name="T9" fmla="*/ 62 h 497"/>
                <a:gd name="T10" fmla="*/ 0 w 284"/>
                <a:gd name="T11" fmla="*/ 115 h 497"/>
                <a:gd name="T12" fmla="*/ 97 w 284"/>
                <a:gd name="T13" fmla="*/ 248 h 497"/>
                <a:gd name="T14" fmla="*/ 0 w 284"/>
                <a:gd name="T15" fmla="*/ 381 h 497"/>
                <a:gd name="T16" fmla="*/ 0 w 284"/>
                <a:gd name="T17" fmla="*/ 443 h 497"/>
                <a:gd name="T18" fmla="*/ 142 w 284"/>
                <a:gd name="T19" fmla="*/ 496 h 497"/>
                <a:gd name="T20" fmla="*/ 283 w 284"/>
                <a:gd name="T21" fmla="*/ 443 h 497"/>
                <a:gd name="T22" fmla="*/ 283 w 284"/>
                <a:gd name="T23" fmla="*/ 381 h 497"/>
                <a:gd name="T24" fmla="*/ 186 w 284"/>
                <a:gd name="T25" fmla="*/ 248 h 497"/>
                <a:gd name="T26" fmla="*/ 283 w 284"/>
                <a:gd name="T27" fmla="*/ 115 h 497"/>
                <a:gd name="T28" fmla="*/ 44 w 284"/>
                <a:gd name="T29" fmla="*/ 62 h 497"/>
                <a:gd name="T30" fmla="*/ 44 w 284"/>
                <a:gd name="T31" fmla="*/ 62 h 497"/>
                <a:gd name="T32" fmla="*/ 142 w 284"/>
                <a:gd name="T33" fmla="*/ 35 h 497"/>
                <a:gd name="T34" fmla="*/ 239 w 284"/>
                <a:gd name="T35" fmla="*/ 62 h 497"/>
                <a:gd name="T36" fmla="*/ 248 w 284"/>
                <a:gd name="T37" fmla="*/ 71 h 497"/>
                <a:gd name="T38" fmla="*/ 142 w 284"/>
                <a:gd name="T39" fmla="*/ 97 h 497"/>
                <a:gd name="T40" fmla="*/ 35 w 284"/>
                <a:gd name="T41" fmla="*/ 71 h 497"/>
                <a:gd name="T42" fmla="*/ 44 w 284"/>
                <a:gd name="T43" fmla="*/ 62 h 497"/>
                <a:gd name="T44" fmla="*/ 151 w 284"/>
                <a:gd name="T45" fmla="*/ 248 h 497"/>
                <a:gd name="T46" fmla="*/ 151 w 284"/>
                <a:gd name="T47" fmla="*/ 248 h 497"/>
                <a:gd name="T48" fmla="*/ 204 w 284"/>
                <a:gd name="T49" fmla="*/ 328 h 497"/>
                <a:gd name="T50" fmla="*/ 248 w 284"/>
                <a:gd name="T51" fmla="*/ 381 h 497"/>
                <a:gd name="T52" fmla="*/ 248 w 284"/>
                <a:gd name="T53" fmla="*/ 416 h 497"/>
                <a:gd name="T54" fmla="*/ 151 w 284"/>
                <a:gd name="T55" fmla="*/ 354 h 497"/>
                <a:gd name="T56" fmla="*/ 133 w 284"/>
                <a:gd name="T57" fmla="*/ 354 h 497"/>
                <a:gd name="T58" fmla="*/ 35 w 284"/>
                <a:gd name="T59" fmla="*/ 416 h 497"/>
                <a:gd name="T60" fmla="*/ 35 w 284"/>
                <a:gd name="T61" fmla="*/ 381 h 497"/>
                <a:gd name="T62" fmla="*/ 80 w 284"/>
                <a:gd name="T63" fmla="*/ 328 h 497"/>
                <a:gd name="T64" fmla="*/ 133 w 284"/>
                <a:gd name="T65" fmla="*/ 248 h 497"/>
                <a:gd name="T66" fmla="*/ 80 w 284"/>
                <a:gd name="T67" fmla="*/ 177 h 497"/>
                <a:gd name="T68" fmla="*/ 35 w 284"/>
                <a:gd name="T69" fmla="*/ 115 h 497"/>
                <a:gd name="T70" fmla="*/ 35 w 284"/>
                <a:gd name="T71" fmla="*/ 88 h 497"/>
                <a:gd name="T72" fmla="*/ 142 w 284"/>
                <a:gd name="T73" fmla="*/ 115 h 497"/>
                <a:gd name="T74" fmla="*/ 248 w 284"/>
                <a:gd name="T75" fmla="*/ 88 h 497"/>
                <a:gd name="T76" fmla="*/ 248 w 284"/>
                <a:gd name="T77" fmla="*/ 115 h 497"/>
                <a:gd name="T78" fmla="*/ 204 w 284"/>
                <a:gd name="T79" fmla="*/ 177 h 497"/>
                <a:gd name="T80" fmla="*/ 151 w 284"/>
                <a:gd name="T81" fmla="*/ 248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84" h="497">
                  <a:moveTo>
                    <a:pt x="283" y="115"/>
                  </a:moveTo>
                  <a:lnTo>
                    <a:pt x="283" y="115"/>
                  </a:lnTo>
                  <a:cubicBezTo>
                    <a:pt x="283" y="62"/>
                    <a:pt x="283" y="62"/>
                    <a:pt x="283" y="62"/>
                  </a:cubicBezTo>
                  <a:cubicBezTo>
                    <a:pt x="283" y="35"/>
                    <a:pt x="221" y="0"/>
                    <a:pt x="142" y="0"/>
                  </a:cubicBezTo>
                  <a:cubicBezTo>
                    <a:pt x="61" y="0"/>
                    <a:pt x="0" y="35"/>
                    <a:pt x="0" y="62"/>
                  </a:cubicBezTo>
                  <a:cubicBezTo>
                    <a:pt x="0" y="62"/>
                    <a:pt x="0" y="62"/>
                    <a:pt x="0" y="115"/>
                  </a:cubicBezTo>
                  <a:cubicBezTo>
                    <a:pt x="0" y="168"/>
                    <a:pt x="97" y="213"/>
                    <a:pt x="97" y="248"/>
                  </a:cubicBezTo>
                  <a:cubicBezTo>
                    <a:pt x="97" y="292"/>
                    <a:pt x="0" y="328"/>
                    <a:pt x="0" y="381"/>
                  </a:cubicBezTo>
                  <a:cubicBezTo>
                    <a:pt x="0" y="434"/>
                    <a:pt x="0" y="443"/>
                    <a:pt x="0" y="443"/>
                  </a:cubicBezTo>
                  <a:cubicBezTo>
                    <a:pt x="0" y="460"/>
                    <a:pt x="61" y="496"/>
                    <a:pt x="142" y="496"/>
                  </a:cubicBezTo>
                  <a:cubicBezTo>
                    <a:pt x="221" y="496"/>
                    <a:pt x="283" y="460"/>
                    <a:pt x="283" y="443"/>
                  </a:cubicBezTo>
                  <a:cubicBezTo>
                    <a:pt x="283" y="443"/>
                    <a:pt x="283" y="434"/>
                    <a:pt x="283" y="381"/>
                  </a:cubicBezTo>
                  <a:cubicBezTo>
                    <a:pt x="283" y="328"/>
                    <a:pt x="186" y="292"/>
                    <a:pt x="186" y="248"/>
                  </a:cubicBezTo>
                  <a:cubicBezTo>
                    <a:pt x="186" y="213"/>
                    <a:pt x="283" y="168"/>
                    <a:pt x="283" y="115"/>
                  </a:cubicBezTo>
                  <a:close/>
                  <a:moveTo>
                    <a:pt x="44" y="62"/>
                  </a:moveTo>
                  <a:lnTo>
                    <a:pt x="44" y="62"/>
                  </a:lnTo>
                  <a:cubicBezTo>
                    <a:pt x="61" y="53"/>
                    <a:pt x="88" y="35"/>
                    <a:pt x="142" y="35"/>
                  </a:cubicBezTo>
                  <a:cubicBezTo>
                    <a:pt x="195" y="35"/>
                    <a:pt x="239" y="62"/>
                    <a:pt x="239" y="62"/>
                  </a:cubicBezTo>
                  <a:cubicBezTo>
                    <a:pt x="248" y="62"/>
                    <a:pt x="257" y="71"/>
                    <a:pt x="248" y="71"/>
                  </a:cubicBezTo>
                  <a:cubicBezTo>
                    <a:pt x="230" y="88"/>
                    <a:pt x="186" y="97"/>
                    <a:pt x="142" y="97"/>
                  </a:cubicBezTo>
                  <a:cubicBezTo>
                    <a:pt x="97" y="97"/>
                    <a:pt x="53" y="88"/>
                    <a:pt x="35" y="71"/>
                  </a:cubicBezTo>
                  <a:cubicBezTo>
                    <a:pt x="26" y="71"/>
                    <a:pt x="44" y="62"/>
                    <a:pt x="44" y="62"/>
                  </a:cubicBezTo>
                  <a:close/>
                  <a:moveTo>
                    <a:pt x="151" y="248"/>
                  </a:moveTo>
                  <a:lnTo>
                    <a:pt x="151" y="248"/>
                  </a:lnTo>
                  <a:cubicBezTo>
                    <a:pt x="151" y="283"/>
                    <a:pt x="177" y="301"/>
                    <a:pt x="204" y="328"/>
                  </a:cubicBezTo>
                  <a:cubicBezTo>
                    <a:pt x="221" y="345"/>
                    <a:pt x="248" y="372"/>
                    <a:pt x="248" y="381"/>
                  </a:cubicBezTo>
                  <a:cubicBezTo>
                    <a:pt x="248" y="416"/>
                    <a:pt x="248" y="416"/>
                    <a:pt x="248" y="416"/>
                  </a:cubicBezTo>
                  <a:cubicBezTo>
                    <a:pt x="230" y="407"/>
                    <a:pt x="151" y="390"/>
                    <a:pt x="151" y="354"/>
                  </a:cubicBezTo>
                  <a:cubicBezTo>
                    <a:pt x="151" y="337"/>
                    <a:pt x="133" y="337"/>
                    <a:pt x="133" y="354"/>
                  </a:cubicBezTo>
                  <a:cubicBezTo>
                    <a:pt x="133" y="390"/>
                    <a:pt x="61" y="407"/>
                    <a:pt x="35" y="416"/>
                  </a:cubicBezTo>
                  <a:cubicBezTo>
                    <a:pt x="35" y="381"/>
                    <a:pt x="35" y="381"/>
                    <a:pt x="35" y="381"/>
                  </a:cubicBezTo>
                  <a:cubicBezTo>
                    <a:pt x="35" y="372"/>
                    <a:pt x="61" y="345"/>
                    <a:pt x="80" y="328"/>
                  </a:cubicBezTo>
                  <a:cubicBezTo>
                    <a:pt x="106" y="301"/>
                    <a:pt x="133" y="283"/>
                    <a:pt x="133" y="248"/>
                  </a:cubicBezTo>
                  <a:cubicBezTo>
                    <a:pt x="133" y="222"/>
                    <a:pt x="106" y="203"/>
                    <a:pt x="80" y="177"/>
                  </a:cubicBezTo>
                  <a:cubicBezTo>
                    <a:pt x="61" y="159"/>
                    <a:pt x="35" y="132"/>
                    <a:pt x="35" y="115"/>
                  </a:cubicBezTo>
                  <a:cubicBezTo>
                    <a:pt x="35" y="88"/>
                    <a:pt x="35" y="88"/>
                    <a:pt x="35" y="88"/>
                  </a:cubicBezTo>
                  <a:cubicBezTo>
                    <a:pt x="61" y="106"/>
                    <a:pt x="97" y="115"/>
                    <a:pt x="142" y="115"/>
                  </a:cubicBezTo>
                  <a:cubicBezTo>
                    <a:pt x="186" y="115"/>
                    <a:pt x="230" y="106"/>
                    <a:pt x="248" y="88"/>
                  </a:cubicBezTo>
                  <a:cubicBezTo>
                    <a:pt x="248" y="115"/>
                    <a:pt x="248" y="115"/>
                    <a:pt x="248" y="115"/>
                  </a:cubicBezTo>
                  <a:cubicBezTo>
                    <a:pt x="248" y="132"/>
                    <a:pt x="221" y="159"/>
                    <a:pt x="204" y="177"/>
                  </a:cubicBezTo>
                  <a:cubicBezTo>
                    <a:pt x="177" y="203"/>
                    <a:pt x="151" y="222"/>
                    <a:pt x="151" y="248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1827016"/>
              <a:endParaRPr lang="en-US" sz="19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725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Theme">
  <a:themeElements>
    <a:clrScheme name="Pitch Deck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0E80C9"/>
      </a:accent1>
      <a:accent2>
        <a:srgbClr val="119CF4"/>
      </a:accent2>
      <a:accent3>
        <a:srgbClr val="445469"/>
      </a:accent3>
      <a:accent4>
        <a:srgbClr val="8AC153"/>
      </a:accent4>
      <a:accent5>
        <a:srgbClr val="BAEF69"/>
      </a:accent5>
      <a:accent6>
        <a:srgbClr val="A9A8AB"/>
      </a:accent6>
      <a:hlink>
        <a:srgbClr val="0E80C9"/>
      </a:hlink>
      <a:folHlink>
        <a:srgbClr val="0EA3FF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p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Fox Presentation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" id="{6A64088D-5DB8-45DD-8830-4EB28A121A85}" vid="{DD9FA71E-D031-4B3F-9ADD-D4BFEF8ABD10}"/>
    </a:ext>
  </a:extLst>
</a:theme>
</file>

<file path=ppt/theme/theme3.xml><?xml version="1.0" encoding="utf-8"?>
<a:theme xmlns:a="http://schemas.openxmlformats.org/drawingml/2006/main" name="Core Master">
  <a:themeElements>
    <a:clrScheme name="Agriculture_Green">
      <a:dk1>
        <a:srgbClr val="000000"/>
      </a:dk1>
      <a:lt1>
        <a:srgbClr val="FFFFFF"/>
      </a:lt1>
      <a:dk2>
        <a:srgbClr val="464B50"/>
      </a:dk2>
      <a:lt2>
        <a:srgbClr val="E6E6E6"/>
      </a:lt2>
      <a:accent1>
        <a:srgbClr val="878787"/>
      </a:accent1>
      <a:accent2>
        <a:srgbClr val="323232"/>
      </a:accent2>
      <a:accent3>
        <a:srgbClr val="9BC219"/>
      </a:accent3>
      <a:accent4>
        <a:srgbClr val="ABC637"/>
      </a:accent4>
      <a:accent5>
        <a:srgbClr val="B6D536"/>
      </a:accent5>
      <a:accent6>
        <a:srgbClr val="CBE442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Sitka Heading"/>
        <a:ea typeface=""/>
        <a:cs typeface=""/>
      </a:majorFont>
      <a:minorFont>
        <a:latin typeface="Sitka Banner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">
  <a:themeElements>
    <a:clrScheme name="Colored">
      <a:dk1>
        <a:sysClr val="windowText" lastClr="000000"/>
      </a:dk1>
      <a:lt1>
        <a:sysClr val="window" lastClr="FFFFFF"/>
      </a:lt1>
      <a:dk2>
        <a:srgbClr val="122C4D"/>
      </a:dk2>
      <a:lt2>
        <a:srgbClr val="FFFCFF"/>
      </a:lt2>
      <a:accent1>
        <a:srgbClr val="46556A"/>
      </a:accent1>
      <a:accent2>
        <a:srgbClr val="1487B1"/>
      </a:accent2>
      <a:accent3>
        <a:srgbClr val="44BE9B"/>
      </a:accent3>
      <a:accent4>
        <a:srgbClr val="9CB833"/>
      </a:accent4>
      <a:accent5>
        <a:srgbClr val="F98634"/>
      </a:accent5>
      <a:accent6>
        <a:srgbClr val="D44024"/>
      </a:accent6>
      <a:hlink>
        <a:srgbClr val="0000FF"/>
      </a:hlink>
      <a:folHlink>
        <a:srgbClr val="800080"/>
      </a:folHlink>
    </a:clrScheme>
    <a:fontScheme name="Fox Presentation">
      <a:majorFont>
        <a:latin typeface="Roboto Condensed"/>
        <a:ea typeface=""/>
        <a:cs typeface=""/>
      </a:majorFont>
      <a:minorFont>
        <a:latin typeface="Roboto Condensed"/>
        <a:ea typeface=""/>
        <a:cs typeface="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 cmpd="sng">
          <a:solidFill>
            <a:schemeClr val="accent1">
              <a:lumMod val="75000"/>
            </a:schemeClr>
          </a:solidFill>
          <a:prstDash val="sysDash"/>
          <a:headEnd type="none"/>
          <a:tailEnd type="oval" w="lg" len="lg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p" id="{6A64088D-5DB8-45DD-8830-4EB28A121A85}" vid="{DD9FA71E-D031-4B3F-9ADD-D4BFEF8ABD10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44580</TotalTime>
  <Words>1280</Words>
  <Application>Microsoft Office PowerPoint</Application>
  <PresentationFormat>Произвольный</PresentationFormat>
  <Paragraphs>264</Paragraphs>
  <Slides>19</Slides>
  <Notes>11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26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51" baseType="lpstr">
      <vt:lpstr>Malgun Gothic Semilight</vt:lpstr>
      <vt:lpstr>Abril Text</vt:lpstr>
      <vt:lpstr>Arial</vt:lpstr>
      <vt:lpstr>Calibri</vt:lpstr>
      <vt:lpstr>Century Gothic</vt:lpstr>
      <vt:lpstr>Droid Serif</vt:lpstr>
      <vt:lpstr>FontAwesome</vt:lpstr>
      <vt:lpstr>Lato Regular</vt:lpstr>
      <vt:lpstr>Lemon/Milk</vt:lpstr>
      <vt:lpstr>Montserrat</vt:lpstr>
      <vt:lpstr>Montserrat Bold</vt:lpstr>
      <vt:lpstr>Montserrat Light</vt:lpstr>
      <vt:lpstr>Montserrat Ultra Light</vt:lpstr>
      <vt:lpstr>Myriad Pro</vt:lpstr>
      <vt:lpstr>Open Sans Light</vt:lpstr>
      <vt:lpstr>Open Sans Regular</vt:lpstr>
      <vt:lpstr>Roboto Condensed</vt:lpstr>
      <vt:lpstr>Roboto Regular</vt:lpstr>
      <vt:lpstr>Segoe UI</vt:lpstr>
      <vt:lpstr>Segoe UI Semibold</vt:lpstr>
      <vt:lpstr>Segoe UI Semilight</vt:lpstr>
      <vt:lpstr>Sitka Banner</vt:lpstr>
      <vt:lpstr>Sitka Heading</vt:lpstr>
      <vt:lpstr>Source Sans Pro</vt:lpstr>
      <vt:lpstr>Times New Roman</vt:lpstr>
      <vt:lpstr>Wingdings</vt:lpstr>
      <vt:lpstr>Default Theme</vt:lpstr>
      <vt:lpstr>pp</vt:lpstr>
      <vt:lpstr>Core Master</vt:lpstr>
      <vt:lpstr>1_Тема Office</vt:lpstr>
      <vt:lpstr>1_pp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Premium Presentations</dc:title>
  <dc:creator>SNGLE WINDOW</dc:creator>
  <cp:lastModifiedBy>Пользователь Windows</cp:lastModifiedBy>
  <cp:revision>6460</cp:revision>
  <cp:lastPrinted>2020-03-26T07:24:22Z</cp:lastPrinted>
  <dcterms:created xsi:type="dcterms:W3CDTF">2014-11-12T21:47:38Z</dcterms:created>
  <dcterms:modified xsi:type="dcterms:W3CDTF">2022-11-01T05:54:20Z</dcterms:modified>
</cp:coreProperties>
</file>