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122.jpg" ContentType="image/jp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123" r:id="rId1"/>
    <p:sldMasterId id="2147484155" r:id="rId2"/>
    <p:sldMasterId id="2147484165" r:id="rId3"/>
  </p:sldMasterIdLst>
  <p:notesMasterIdLst>
    <p:notesMasterId r:id="rId29"/>
  </p:notesMasterIdLst>
  <p:handoutMasterIdLst>
    <p:handoutMasterId r:id="rId30"/>
  </p:handoutMasterIdLst>
  <p:sldIdLst>
    <p:sldId id="261" r:id="rId4"/>
    <p:sldId id="525" r:id="rId5"/>
    <p:sldId id="513" r:id="rId6"/>
    <p:sldId id="514" r:id="rId7"/>
    <p:sldId id="515" r:id="rId8"/>
    <p:sldId id="516" r:id="rId9"/>
    <p:sldId id="490" r:id="rId10"/>
    <p:sldId id="509" r:id="rId11"/>
    <p:sldId id="502" r:id="rId12"/>
    <p:sldId id="526" r:id="rId13"/>
    <p:sldId id="510" r:id="rId14"/>
    <p:sldId id="517" r:id="rId15"/>
    <p:sldId id="285" r:id="rId16"/>
    <p:sldId id="430" r:id="rId17"/>
    <p:sldId id="403" r:id="rId18"/>
    <p:sldId id="357" r:id="rId19"/>
    <p:sldId id="504" r:id="rId20"/>
    <p:sldId id="405" r:id="rId21"/>
    <p:sldId id="519" r:id="rId22"/>
    <p:sldId id="465" r:id="rId23"/>
    <p:sldId id="520" r:id="rId24"/>
    <p:sldId id="505" r:id="rId25"/>
    <p:sldId id="276" r:id="rId26"/>
    <p:sldId id="521" r:id="rId27"/>
    <p:sldId id="437" r:id="rId28"/>
  </p:sldIdLst>
  <p:sldSz cx="9144000" cy="5143500" type="screen16x9"/>
  <p:notesSz cx="6797675" cy="9929813"/>
  <p:defaultTextStyle>
    <a:defPPr>
      <a:defRPr lang="ru-RU"/>
    </a:defPPr>
    <a:lvl1pPr marL="0" algn="l" defTabSz="6855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67" algn="l" defTabSz="6855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45" algn="l" defTabSz="6855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318" algn="l" defTabSz="6855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90" algn="l" defTabSz="6855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869" algn="l" defTabSz="6855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634" algn="l" defTabSz="6855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400" algn="l" defTabSz="6855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167" algn="l" defTabSz="68554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8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B8B8"/>
    <a:srgbClr val="BFBFBF"/>
    <a:srgbClr val="1E5076"/>
    <a:srgbClr val="085028"/>
    <a:srgbClr val="12A1A3"/>
    <a:srgbClr val="D9D9D9"/>
    <a:srgbClr val="25567C"/>
    <a:srgbClr val="30B6B6"/>
    <a:srgbClr val="46708F"/>
    <a:srgbClr val="CA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329" autoAdjust="0"/>
  </p:normalViewPr>
  <p:slideViewPr>
    <p:cSldViewPr snapToGrid="0">
      <p:cViewPr varScale="1">
        <p:scale>
          <a:sx n="150" d="100"/>
          <a:sy n="150" d="100"/>
        </p:scale>
        <p:origin x="510" y="114"/>
      </p:cViewPr>
      <p:guideLst>
        <p:guide orient="horz" pos="2160"/>
        <p:guide pos="384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856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>
        <p:guide orient="horz" pos="2880"/>
        <p:guide pos="2160"/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2019</c:v>
                </c:pt>
              </c:strCache>
            </c:strRef>
          </c:tx>
          <c:dPt>
            <c:idx val="0"/>
            <c:bubble3D val="0"/>
            <c:explosion val="15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6CC-41D2-8187-98898D937F32}"/>
              </c:ext>
            </c:extLst>
          </c:dPt>
          <c:dPt>
            <c:idx val="1"/>
            <c:bubble3D val="0"/>
            <c:explosion val="15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6CC-41D2-8187-98898D937F32}"/>
              </c:ext>
            </c:extLst>
          </c:dPt>
          <c:dPt>
            <c:idx val="2"/>
            <c:bubble3D val="0"/>
            <c:explosion val="8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6CC-41D2-8187-98898D937F32}"/>
              </c:ext>
            </c:extLst>
          </c:dPt>
          <c:dPt>
            <c:idx val="3"/>
            <c:bubble3D val="0"/>
            <c:explosion val="9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6CC-41D2-8187-98898D937F32}"/>
              </c:ext>
            </c:extLst>
          </c:dPt>
          <c:dPt>
            <c:idx val="4"/>
            <c:bubble3D val="0"/>
            <c:explosion val="13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6CC-41D2-8187-98898D937F32}"/>
              </c:ext>
            </c:extLst>
          </c:dPt>
          <c:dPt>
            <c:idx val="5"/>
            <c:bubble3D val="0"/>
            <c:explosion val="13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6CC-41D2-8187-98898D937F32}"/>
              </c:ext>
            </c:extLst>
          </c:dPt>
          <c:dPt>
            <c:idx val="6"/>
            <c:bubble3D val="0"/>
            <c:explosion val="19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E6CC-41D2-8187-98898D937F3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D2A3467-D210-4348-8A45-CFE38798DAA4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6CC-41D2-8187-98898D937F3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ED0A4DC-632C-416C-AB24-9F744681C7DF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6CC-41D2-8187-98898D937F3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F1A5E7B-72AD-4229-9085-6841373C4CDB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6CC-41D2-8187-98898D937F3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89EE937-96FB-451E-80EC-E8F00AD7E406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6CC-41D2-8187-98898D937F3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37190513-4ABC-4BAB-8F05-0F59D9A3055F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6CC-41D2-8187-98898D937F3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9EA8D9BA-7425-428F-903F-EAF382299DE5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6CC-41D2-8187-98898D937F32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51740DE7-3DD0-4BB2-8A20-0F9D9EEAAE19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E6CC-41D2-8187-98898D937F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Tabelle1!$A$2:$A$8</c:f>
              <c:strCache>
                <c:ptCount val="7"/>
                <c:pt idx="0">
                  <c:v>Строительство</c:v>
                </c:pt>
                <c:pt idx="1">
                  <c:v>Налоги</c:v>
                </c:pt>
                <c:pt idx="2">
                  <c:v>Транспорт</c:v>
                </c:pt>
                <c:pt idx="3">
                  <c:v>Торговля</c:v>
                </c:pt>
                <c:pt idx="4">
                  <c:v>Промышленность</c:v>
                </c:pt>
                <c:pt idx="5">
                  <c:v>Сервисы</c:v>
                </c:pt>
                <c:pt idx="6">
                  <c:v>Сельское хозяйство</c:v>
                </c:pt>
              </c:strCache>
            </c:strRef>
          </c:cat>
          <c:val>
            <c:numRef>
              <c:f>Tabelle1!$B$2:$B$8</c:f>
              <c:numCache>
                <c:formatCode>0.00%</c:formatCode>
                <c:ptCount val="7"/>
                <c:pt idx="0">
                  <c:v>8.7999999999999995E-2</c:v>
                </c:pt>
                <c:pt idx="1">
                  <c:v>0.104</c:v>
                </c:pt>
                <c:pt idx="2">
                  <c:v>0.104</c:v>
                </c:pt>
                <c:pt idx="3">
                  <c:v>0.151</c:v>
                </c:pt>
                <c:pt idx="4">
                  <c:v>0.17399999999999999</c:v>
                </c:pt>
                <c:pt idx="5">
                  <c:v>0.18099999999999999</c:v>
                </c:pt>
                <c:pt idx="6">
                  <c:v>0.19800000000000001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6CC-41D2-8187-98898D937F32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6514710630609693E-2"/>
          <c:y val="4.4535574716154151E-2"/>
          <c:w val="0.87988933084395382"/>
          <c:h val="0.8058935393994093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30B6B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Pt>
            <c:idx val="3"/>
            <c:invertIfNegative val="0"/>
            <c:bubble3D val="0"/>
            <c:spPr>
              <a:solidFill>
                <a:srgbClr val="30B6B6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045E-4E89-BD68-242DBAEA03EA}"/>
              </c:ext>
            </c:extLst>
          </c:dPt>
          <c:dPt>
            <c:idx val="4"/>
            <c:invertIfNegative val="0"/>
            <c:bubble3D val="0"/>
            <c:spPr>
              <a:solidFill>
                <a:srgbClr val="1E5076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54E-49F4-B44D-545F66F97003}"/>
              </c:ext>
            </c:extLst>
          </c:dPt>
          <c:dLbls>
            <c:dLbl>
              <c:idx val="0"/>
              <c:layout>
                <c:manualLayout>
                  <c:x val="2.1254168899237667E-2"/>
                  <c:y val="-3.648458131429241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+7,1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45E-4E89-BD68-242DBAEA03EA}"/>
                </c:ext>
              </c:extLst>
            </c:dLbl>
            <c:dLbl>
              <c:idx val="1"/>
              <c:layout>
                <c:manualLayout>
                  <c:x val="1.0627084449618834E-2"/>
                  <c:y val="-3.648458131429240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+7,3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45E-4E89-BD68-242DBAEA03EA}"/>
                </c:ext>
              </c:extLst>
            </c:dLbl>
            <c:dLbl>
              <c:idx val="2"/>
              <c:layout>
                <c:manualLayout>
                  <c:x val="7.0847229664125558E-3"/>
                  <c:y val="-4.560572664286550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>
                        <a:solidFill>
                          <a:schemeClr val="tx2"/>
                        </a:solidFill>
                      </a:rPr>
                      <a:t>+7,5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45E-4E89-BD68-242DBAEA03EA}"/>
                </c:ext>
              </c:extLst>
            </c:dLbl>
            <c:dLbl>
              <c:idx val="3"/>
              <c:layout>
                <c:manualLayout>
                  <c:x val="1.7711807416031389E-2"/>
                  <c:y val="-3.192400865000589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+4,5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45E-4E89-BD68-242DBAEA03EA}"/>
                </c:ext>
              </c:extLst>
            </c:dLbl>
            <c:dLbl>
              <c:idx val="4"/>
              <c:layout>
                <c:manualLayout>
                  <c:x val="1.0627084449618704E-2"/>
                  <c:y val="-2.736343598571930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+9,2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54E-49F4-B44D-545F66F97003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107.1</c:v>
                </c:pt>
                <c:pt idx="1">
                  <c:v>107.3</c:v>
                </c:pt>
                <c:pt idx="2">
                  <c:v>107.5</c:v>
                </c:pt>
                <c:pt idx="3">
                  <c:v>104.5</c:v>
                </c:pt>
                <c:pt idx="4">
                  <c:v>109.2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4-045E-4E89-BD68-242DBAEA03E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shape val="box"/>
        <c:axId val="342760832"/>
        <c:axId val="342766720"/>
        <c:axId val="0"/>
      </c:bar3DChart>
      <c:catAx>
        <c:axId val="34276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2766720"/>
        <c:crossesAt val="90"/>
        <c:auto val="1"/>
        <c:lblAlgn val="ctr"/>
        <c:lblOffset val="100"/>
        <c:noMultiLvlLbl val="0"/>
      </c:catAx>
      <c:valAx>
        <c:axId val="342766720"/>
        <c:scaling>
          <c:orientation val="minMax"/>
          <c:min val="9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42760832"/>
        <c:crosses val="autoZero"/>
        <c:crossBetween val="between"/>
        <c:min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679400547670651E-2"/>
          <c:y val="1.9464934826222021E-2"/>
          <c:w val="0.93514840530421739"/>
          <c:h val="0.81026772820695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FDI</c:v>
                </c:pt>
              </c:strCache>
            </c:strRef>
          </c:tx>
          <c:spPr>
            <a:solidFill>
              <a:srgbClr val="1E5076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520-4B93-B73B-E6E1993D4D5B}"/>
              </c:ext>
            </c:extLst>
          </c:dPt>
          <c:cat>
            <c:strRef>
              <c:f>Sheet1!$A$2:$A$8</c:f>
              <c:strCach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470.9</c:v>
                </c:pt>
                <c:pt idx="1">
                  <c:v>434.2</c:v>
                </c:pt>
                <c:pt idx="2">
                  <c:v>354.5</c:v>
                </c:pt>
                <c:pt idx="3">
                  <c:v>326.8</c:v>
                </c:pt>
                <c:pt idx="4">
                  <c:v>345.9</c:v>
                </c:pt>
                <c:pt idx="5">
                  <c:v>114.31</c:v>
                </c:pt>
                <c:pt idx="6">
                  <c:v>342.2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CE-4EAC-BCE8-013CB09031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rgbClr val="45B8B8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520-4B93-B73B-E6E1993D4D5B}"/>
              </c:ext>
            </c:extLst>
          </c:dPt>
          <c:cat>
            <c:strRef>
              <c:f>Sheet1!$A$2:$A$8</c:f>
              <c:strCach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506.9</c:v>
                </c:pt>
                <c:pt idx="1">
                  <c:v>408.4</c:v>
                </c:pt>
                <c:pt idx="2">
                  <c:v>745.9</c:v>
                </c:pt>
                <c:pt idx="3">
                  <c:v>317.7</c:v>
                </c:pt>
                <c:pt idx="4">
                  <c:v>261.10000000000002</c:v>
                </c:pt>
                <c:pt idx="5">
                  <c:v>265.5</c:v>
                </c:pt>
                <c:pt idx="6">
                  <c:v>346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CE-4EAC-BCE8-013CB09031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4693760"/>
        <c:axId val="344703744"/>
      </c:barChart>
      <c:catAx>
        <c:axId val="34469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4703744"/>
        <c:crosses val="autoZero"/>
        <c:auto val="1"/>
        <c:lblAlgn val="ctr"/>
        <c:lblOffset val="100"/>
        <c:noMultiLvlLbl val="0"/>
      </c:catAx>
      <c:valAx>
        <c:axId val="34470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4693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918522860492393"/>
          <c:y val="3.1631026597500826E-2"/>
          <c:w val="0.2470556552962298"/>
          <c:h val="0.101125171773737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 b="1" dirty="0"/>
              <a:t>Import</a:t>
            </a:r>
            <a:endParaRPr lang="en-GB" b="1" dirty="0"/>
          </a:p>
          <a:p>
            <a:pPr>
              <a:defRPr b="1"/>
            </a:pPr>
            <a:r>
              <a:rPr lang="en-GB" sz="1200" b="1" dirty="0"/>
              <a:t>In % of total</a:t>
            </a:r>
            <a:endParaRPr lang="en-US" sz="1200" b="1" dirty="0"/>
          </a:p>
        </c:rich>
      </c:tx>
      <c:layout>
        <c:manualLayout>
          <c:xMode val="edge"/>
          <c:yMode val="edge"/>
          <c:x val="0.36979780738574586"/>
          <c:y val="6.78275545023774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A5A7"/>
            </a:solidFill>
            <a:ln>
              <a:noFill/>
            </a:ln>
            <a:effectLst/>
          </c:spPr>
          <c:invertIfNegative val="0"/>
          <c:cat>
            <c:strRef>
              <c:f>Sheet1!$A$3:$A$7</c:f>
              <c:strCache>
                <c:ptCount val="4"/>
                <c:pt idx="0">
                  <c:v>Liquefied gas</c:v>
                </c:pt>
                <c:pt idx="1">
                  <c:v>Petroleum products</c:v>
                </c:pt>
                <c:pt idx="2">
                  <c:v>Ferrous metal</c:v>
                </c:pt>
                <c:pt idx="3">
                  <c:v>Technical equipment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2.5</c:v>
                </c:pt>
                <c:pt idx="1">
                  <c:v>11</c:v>
                </c:pt>
                <c:pt idx="2">
                  <c:v>4.5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6F-4262-ACE7-BE1D1E0CFB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1294976"/>
        <c:axId val="201296512"/>
      </c:barChart>
      <c:catAx>
        <c:axId val="201294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296512"/>
        <c:crosses val="autoZero"/>
        <c:auto val="1"/>
        <c:lblAlgn val="ctr"/>
        <c:lblOffset val="100"/>
        <c:noMultiLvlLbl val="0"/>
      </c:catAx>
      <c:valAx>
        <c:axId val="201296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294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200" b="1" i="0" u="none" strike="noStrike" kern="1200" spc="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Export</a:t>
            </a:r>
            <a:endParaRPr lang="en-US" sz="1200" b="1" i="0" u="none" strike="noStrike" kern="1200" spc="0" baseline="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endParaRPr>
          </a:p>
          <a:p>
            <a:pPr algn="ctr" rtl="0">
              <a:defRPr lang="en-US" sz="1200" b="1" dirty="0" smtClean="0">
                <a:solidFill>
                  <a:prstClr val="black">
                    <a:lumMod val="65000"/>
                    <a:lumOff val="35000"/>
                  </a:prstClr>
                </a:solidFill>
              </a:defRPr>
            </a:pPr>
            <a:r>
              <a:rPr lang="en-US" sz="12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In % of total</a:t>
            </a:r>
          </a:p>
        </c:rich>
      </c:tx>
      <c:layout>
        <c:manualLayout>
          <c:xMode val="edge"/>
          <c:yMode val="edge"/>
          <c:x val="0.38311028811222475"/>
          <c:y val="2.23187807267662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200" b="1" i="0" u="none" strike="noStrike" kern="1200" spc="0" baseline="0" dirty="0" smtClean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7391975308641967"/>
          <c:y val="0.34584841269841271"/>
          <c:w val="0.56310956790123456"/>
          <c:h val="0.45404206349206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A5A7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Precious metals</c:v>
                </c:pt>
                <c:pt idx="1">
                  <c:v>Aluminum</c:v>
                </c:pt>
                <c:pt idx="2">
                  <c:v>Cotton</c:v>
                </c:pt>
                <c:pt idx="3">
                  <c:v>Minerals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11</c:v>
                </c:pt>
                <c:pt idx="2">
                  <c:v>17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66-4B85-A6FB-F28B4E49B4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2"/>
        <c:axId val="201366528"/>
        <c:axId val="201372416"/>
      </c:barChart>
      <c:catAx>
        <c:axId val="201366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372416"/>
        <c:crosses val="autoZero"/>
        <c:auto val="1"/>
        <c:lblAlgn val="ctr"/>
        <c:lblOffset val="100"/>
        <c:noMultiLvlLbl val="0"/>
      </c:catAx>
      <c:valAx>
        <c:axId val="201372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366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097C9-CA20-4FB5-AAF3-7B01646B73CC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59CB4-912F-4CA4-8F5C-94EF400A2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26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18T18:23:34.313"/>
    </inkml:context>
    <inkml:brush xml:id="br0">
      <inkml:brushProperty name="width" value="0.5" units="cm"/>
      <inkml:brushProperty name="height" value="1" units="cm"/>
      <inkml:brushProperty name="color" value="#FBFBFB"/>
      <inkml:brushProperty name="tip" value="rectangle"/>
      <inkml:brushProperty name="rasterOp" value="maskPen"/>
      <inkml:brushProperty name="ignorePressure" value="1"/>
    </inkml:brush>
  </inkml:definitions>
  <inkml:trace contextRef="#ctx0" brushRef="#br0">557 194,'0'0,"-1"-1,-1 0,2 0,-1 1,-1-1,2 0,-2 1,1-1,1 1,-2 0,1-1,0 1,-1-1,2 1,-2 0,1 0,0 0,-1 0,1 0,0 0,0 0,-2 1,0 0,0-1,0 2,0-1,0 1,0-1,0 1,0 0,-3 3,-3 4,-1 0,2 0,-10 12,-123 180,87-122,36-49,-45 53,-63 50,77-86,48-47,1 0,-1 0,1 1,0-1,0 1,0-1,0 0,-1 1,1-1,0 0,0 1,0-1,-1 1,1-1,0 1,0-1,0 0,0 0,0 1,0 0,0-1,0 1,0-1,0 0,0 0,1 1,-1-1,0 2,12 4,22-1,-6-6,1-1,-1-2,46-11,88-32,-133 37,299-100,-19 5,158-38,8 28,-214 65,252-53,-512 102,22-4,31-12,-45 12,-18 4,-20 3,-25 9,-85 29,-50 32,29-11,153-59,-164 62,128-46,-74 45,113-60,-4 1,1 1,-1 1,1 0,-8 8,14-13,0-1,0 2,-1-1,2 0,-1 0,0 0,0 1,1-1,-1 0,0 1,0-1,1 1,0-1,0 1,-1-1,1 1,0-1,0 1,0-1,0 1,0-1,0 1,0-1,1 1,-1-1,0 1,0-2,1 2,0-1,0 1,-1-1,1 0,1 3,2 0,1 0,-1 1,1-2,0 1,0 0,0-1,1 0,-1 0,1-1,6 3,11 3,28 5,-45-12,46 10,0-4,61 2,108-7,-149-3,35 0,313-6,0-32,95-58,-46 6,-256 58,129-22,-8-20,-53-22,-279 96,9-3,0 0,0-1,-1-1,1 0,11-8,-22 13,1 1,0-1,0 0,0 0,0 1,0-1,-1 0,0 0,1 1,0-2,0 1,-1 1,0-1,1-1,-1 2,1-2,-1 1,0 0,1 0,-1-1,0 0,-1 2,1-1,-1 0,1 0,-1 0,1 0,0 0,-1 1,1-1,-1 0,0 0,1 1,-1-1,0 0,0 0,1 1,-1 0,-1-2,-4-1,0 0,0 1,0 0,-1-1,-11-1,-54-8,-97-4,-76 11,226 5,-60-1,-431 4,372 5,-1 7,-183 42,159-17,-254 101,153-19,218-96,2 1,1 2,-63 55,94-73,1 1,0-1,1 2,0-1,6-5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BC231-39A4-4709-A2FE-21ED84E28538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FA686-5A98-43F5-B142-FF822F945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794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54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767" algn="l" defTabSz="68554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545" algn="l" defTabSz="68554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318" algn="l" defTabSz="68554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090" algn="l" defTabSz="68554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3869" algn="l" defTabSz="68554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634" algn="l" defTabSz="68554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400" algn="l" defTabSz="68554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167" algn="l" defTabSz="68554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DFAF3-9C8B-4CC9-B3AA-525D7F83FF3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611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A34CA-D797-43DE-B0D0-EDF72FCD03A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976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0063" y="1303338"/>
            <a:ext cx="6253162" cy="3517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A686-5A98-43F5-B142-FF822F945EB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731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A686-5A98-43F5-B142-FF822F945EB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609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4713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A686-5A98-43F5-B142-FF822F945EB1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7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A686-5A98-43F5-B142-FF822F945EB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419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Таджикистан обладает достаточно большими запасами энергоресурсов. Особое место в этом контексте занимает </a:t>
            </a:r>
            <a:r>
              <a:rPr lang="ru-RU" dirty="0" err="1"/>
              <a:t>гидроэнергоресурсы</a:t>
            </a:r>
            <a:r>
              <a:rPr lang="ru-RU" dirty="0"/>
              <a:t> с потенциальными возможностями выработки 527 млрд. кВт. час\год.</a:t>
            </a:r>
          </a:p>
          <a:p>
            <a:r>
              <a:rPr lang="ru-RU" dirty="0"/>
              <a:t>Таджикистан занимает по этому показателю 8-ое место в мире и первое по гидроэнергетическому потенциалу на единицу территории страны.</a:t>
            </a:r>
          </a:p>
          <a:p>
            <a:r>
              <a:rPr lang="ru-RU" dirty="0"/>
              <a:t>Также в Таджикистане особое внимания уделяется вопросом по освоению возобновляемых энергии в том числе малой энергетики.</a:t>
            </a:r>
          </a:p>
          <a:p>
            <a:r>
              <a:rPr lang="ru-RU" dirty="0"/>
              <a:t>Известно, что в Республике Таджикистан преобладает ресурсы солнце, малых и средних. Так как, в стране более 200 дней с высокой интенсивностью солнечного сияния и множественное количество сточных рек.</a:t>
            </a:r>
          </a:p>
          <a:p>
            <a:r>
              <a:rPr lang="ru-RU" dirty="0"/>
              <a:t>В тоже время, рассматривается вопросы по освоению других видов ВИЭ, такие как энергия ветра, биомасса и геотермальная энергия.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B308D-0063-45C7-B825-9F6306EE08F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144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00063" y="1303338"/>
            <a:ext cx="6253162" cy="3517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DFAF3-9C8B-4CC9-B3AA-525D7F83FF3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184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A686-5A98-43F5-B142-FF822F945EB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848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0063" y="1303338"/>
            <a:ext cx="6253162" cy="3517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A686-5A98-43F5-B142-FF822F945EB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747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A686-5A98-43F5-B142-FF822F945EB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90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FA686-5A98-43F5-B142-FF822F945EB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035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FA686-5A98-43F5-B142-FF822F945EB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545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F8CD22-386D-4AF4-9DE4-B0AFCC488BF8}"/>
              </a:ext>
            </a:extLst>
          </p:cNvPr>
          <p:cNvSpPr/>
          <p:nvPr userDrawn="1"/>
        </p:nvSpPr>
        <p:spPr>
          <a:xfrm>
            <a:off x="0" y="-57401"/>
            <a:ext cx="9196039" cy="14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rapezoid 2">
            <a:extLst>
              <a:ext uri="{FF2B5EF4-FFF2-40B4-BE49-F238E27FC236}">
                <a16:creationId xmlns:a16="http://schemas.microsoft.com/office/drawing/2014/main" id="{4E04BB73-DA7A-49E6-99A6-E35F7AF3425B}"/>
              </a:ext>
            </a:extLst>
          </p:cNvPr>
          <p:cNvSpPr/>
          <p:nvPr userDrawn="1"/>
        </p:nvSpPr>
        <p:spPr>
          <a:xfrm rot="10800000">
            <a:off x="0" y="-7142"/>
            <a:ext cx="4661212" cy="631606"/>
          </a:xfrm>
          <a:prstGeom prst="trapezoid">
            <a:avLst>
              <a:gd name="adj" fmla="val 77320"/>
            </a:avLst>
          </a:prstGeom>
          <a:solidFill>
            <a:srgbClr val="00A9A7">
              <a:alpha val="76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80D205EE-B8BE-49AF-A087-D4DB3229C079}"/>
              </a:ext>
            </a:extLst>
          </p:cNvPr>
          <p:cNvSpPr/>
          <p:nvPr userDrawn="1"/>
        </p:nvSpPr>
        <p:spPr>
          <a:xfrm>
            <a:off x="4334112" y="-7140"/>
            <a:ext cx="4809888" cy="631607"/>
          </a:xfrm>
          <a:prstGeom prst="trapezoid">
            <a:avLst>
              <a:gd name="adj" fmla="val 77320"/>
            </a:avLst>
          </a:prstGeom>
          <a:solidFill>
            <a:srgbClr val="1E5076">
              <a:alpha val="6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32EB65-81FC-416E-8E77-719D97AA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416" y="-42242"/>
            <a:ext cx="3493422" cy="98488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261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 userDrawn="1"/>
        </p:nvGrpSpPr>
        <p:grpSpPr>
          <a:xfrm>
            <a:off x="0" y="0"/>
            <a:ext cx="45719" cy="5143500"/>
            <a:chOff x="-1" y="0"/>
            <a:chExt cx="45720" cy="6000750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3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3" name="Прямоугольник 12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3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rgbClr val="156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3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31" y="1406102"/>
            <a:ext cx="4549140" cy="3249386"/>
          </a:xfrm>
          <a:prstGeom prst="rect">
            <a:avLst/>
          </a:prstGeom>
        </p:spPr>
      </p:pic>
      <p:sp>
        <p:nvSpPr>
          <p:cNvPr id="22" name="Title 3"/>
          <p:cNvSpPr>
            <a:spLocks noGrp="1"/>
          </p:cNvSpPr>
          <p:nvPr>
            <p:ph type="title"/>
          </p:nvPr>
        </p:nvSpPr>
        <p:spPr>
          <a:xfrm>
            <a:off x="685800" y="231272"/>
            <a:ext cx="7772400" cy="532955"/>
          </a:xfrm>
          <a:prstGeom prst="rect">
            <a:avLst/>
          </a:prstGeom>
        </p:spPr>
        <p:txBody>
          <a:bodyPr lIns="80465" tIns="40232" rIns="80465" bIns="40232">
            <a:normAutofit/>
          </a:bodyPr>
          <a:lstStyle>
            <a:lvl1pPr algn="ctr">
              <a:defRPr sz="2925" b="1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38349"/>
            <a:ext cx="7772400" cy="262316"/>
          </a:xfrm>
          <a:prstGeom prst="rect">
            <a:avLst/>
          </a:prstGeom>
        </p:spPr>
        <p:txBody>
          <a:bodyPr lIns="80465" tIns="40232" rIns="80465" bIns="40232">
            <a:noAutofit/>
          </a:bodyPr>
          <a:lstStyle>
            <a:lvl1pPr marL="0" indent="0" algn="ctr">
              <a:buNone/>
              <a:defRPr sz="1425" b="1"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pPr lvl="0"/>
            <a:r>
              <a:rPr lang="en-US" dirty="0" err="1"/>
              <a:t>Subitle</a:t>
            </a:r>
            <a:r>
              <a:rPr lang="en-US" dirty="0"/>
              <a:t> Example here</a:t>
            </a:r>
          </a:p>
        </p:txBody>
      </p:sp>
    </p:spTree>
    <p:extLst>
      <p:ext uri="{BB962C8B-B14F-4D97-AF65-F5344CB8AC3E}">
        <p14:creationId xmlns:p14="http://schemas.microsoft.com/office/powerpoint/2010/main" val="391980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4"/>
                        </p:tgtEl>
                      </p:cBhvr>
                    </p:animEffect>
                    <p:anim calcmode="lin" valueType="num">
                      <p:cBhvr>
                        <p:cTn dur="25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F8CD22-386D-4AF4-9DE4-B0AFCC488BF8}"/>
              </a:ext>
            </a:extLst>
          </p:cNvPr>
          <p:cNvSpPr/>
          <p:nvPr userDrawn="1"/>
        </p:nvSpPr>
        <p:spPr>
          <a:xfrm>
            <a:off x="0" y="-57401"/>
            <a:ext cx="9196039" cy="14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rapezoid 2">
            <a:extLst>
              <a:ext uri="{FF2B5EF4-FFF2-40B4-BE49-F238E27FC236}">
                <a16:creationId xmlns:a16="http://schemas.microsoft.com/office/drawing/2014/main" id="{4E04BB73-DA7A-49E6-99A6-E35F7AF3425B}"/>
              </a:ext>
            </a:extLst>
          </p:cNvPr>
          <p:cNvSpPr/>
          <p:nvPr userDrawn="1"/>
        </p:nvSpPr>
        <p:spPr>
          <a:xfrm rot="10800000">
            <a:off x="0" y="-59180"/>
            <a:ext cx="4661212" cy="854633"/>
          </a:xfrm>
          <a:prstGeom prst="trapezoid">
            <a:avLst>
              <a:gd name="adj" fmla="val 77320"/>
            </a:avLst>
          </a:prstGeom>
          <a:solidFill>
            <a:srgbClr val="00A9A7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80D205EE-B8BE-49AF-A087-D4DB3229C079}"/>
              </a:ext>
            </a:extLst>
          </p:cNvPr>
          <p:cNvSpPr/>
          <p:nvPr userDrawn="1"/>
        </p:nvSpPr>
        <p:spPr>
          <a:xfrm>
            <a:off x="4334112" y="-59178"/>
            <a:ext cx="4809888" cy="854633"/>
          </a:xfrm>
          <a:prstGeom prst="trapezoid">
            <a:avLst>
              <a:gd name="adj" fmla="val 77320"/>
            </a:avLst>
          </a:prstGeom>
          <a:solidFill>
            <a:srgbClr val="1E5076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32EB65-81FC-416E-8E77-719D97AA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0" y="-57401"/>
            <a:ext cx="3493422" cy="98488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DFB3D6-A029-498D-9E94-D8FD09E8B2E1}"/>
              </a:ext>
            </a:extLst>
          </p:cNvPr>
          <p:cNvSpPr txBox="1">
            <a:spLocks/>
          </p:cNvSpPr>
          <p:nvPr userDrawn="1"/>
        </p:nvSpPr>
        <p:spPr>
          <a:xfrm>
            <a:off x="5319445" y="-124307"/>
            <a:ext cx="349342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+mj-lt"/>
                <a:ea typeface="+mj-ea"/>
                <a:cs typeface="Sitka Banner"/>
              </a:defRPr>
            </a:lvl1pPr>
          </a:lstStyle>
          <a:p>
            <a:pPr defTabSz="914400"/>
            <a:r>
              <a:rPr lang="en-US" kern="0" spc="-150" dirty="0"/>
              <a:t>Click to edit Master title style</a:t>
            </a:r>
            <a:endParaRPr lang="en-GB" kern="0" spc="-150" dirty="0"/>
          </a:p>
        </p:txBody>
      </p:sp>
    </p:spTree>
    <p:extLst>
      <p:ext uri="{BB962C8B-B14F-4D97-AF65-F5344CB8AC3E}">
        <p14:creationId xmlns:p14="http://schemas.microsoft.com/office/powerpoint/2010/main" val="14982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g object 21">
            <a:extLst>
              <a:ext uri="{FF2B5EF4-FFF2-40B4-BE49-F238E27FC236}">
                <a16:creationId xmlns:a16="http://schemas.microsoft.com/office/drawing/2014/main" id="{A970549F-4E67-449E-A5A4-1BD7D5C4CF82}"/>
              </a:ext>
            </a:extLst>
          </p:cNvPr>
          <p:cNvSpPr/>
          <p:nvPr userDrawn="1"/>
        </p:nvSpPr>
        <p:spPr>
          <a:xfrm>
            <a:off x="7551000" y="134529"/>
            <a:ext cx="661670" cy="668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bg object 16">
            <a:extLst>
              <a:ext uri="{FF2B5EF4-FFF2-40B4-BE49-F238E27FC236}">
                <a16:creationId xmlns:a16="http://schemas.microsoft.com/office/drawing/2014/main" id="{035B13FD-0FE5-4254-A74B-709D27AA7854}"/>
              </a:ext>
            </a:extLst>
          </p:cNvPr>
          <p:cNvSpPr/>
          <p:nvPr userDrawn="1"/>
        </p:nvSpPr>
        <p:spPr>
          <a:xfrm>
            <a:off x="6542835" y="157194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70" h="668019">
                <a:moveTo>
                  <a:pt x="0" y="668020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bg object 22">
            <a:extLst>
              <a:ext uri="{FF2B5EF4-FFF2-40B4-BE49-F238E27FC236}">
                <a16:creationId xmlns:a16="http://schemas.microsoft.com/office/drawing/2014/main" id="{27DEDF21-E99E-4D77-B0AF-FB45AF15151C}"/>
              </a:ext>
            </a:extLst>
          </p:cNvPr>
          <p:cNvSpPr/>
          <p:nvPr userDrawn="1"/>
        </p:nvSpPr>
        <p:spPr>
          <a:xfrm>
            <a:off x="437776" y="139964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69" h="668020">
                <a:moveTo>
                  <a:pt x="0" y="668019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E640ED88-C4B8-44E4-AAC3-4BA1035D7B57}"/>
              </a:ext>
            </a:extLst>
          </p:cNvPr>
          <p:cNvSpPr/>
          <p:nvPr userDrawn="1"/>
        </p:nvSpPr>
        <p:spPr>
          <a:xfrm>
            <a:off x="6660000" y="134529"/>
            <a:ext cx="2484000" cy="695858"/>
          </a:xfrm>
          <a:prstGeom prst="parallelogram">
            <a:avLst>
              <a:gd name="adj" fmla="val 97118"/>
            </a:avLst>
          </a:prstGeom>
          <a:solidFill>
            <a:schemeClr val="bg1">
              <a:lumMod val="6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6A6F1594-9ABC-48E3-B3ED-A386E1E16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69" y="183134"/>
            <a:ext cx="5247131" cy="492491"/>
          </a:xfrm>
        </p:spPr>
        <p:txBody>
          <a:bodyPr lIns="0" tIns="0" rIns="0" bIns="0"/>
          <a:lstStyle>
            <a:lvl1pPr>
              <a:defRPr sz="3200" b="1" i="0">
                <a:solidFill>
                  <a:srgbClr val="2CACAD"/>
                </a:solidFill>
                <a:latin typeface="+mj-lt"/>
                <a:cs typeface="Sitka Banner"/>
              </a:defRPr>
            </a:lvl1pPr>
          </a:lstStyle>
          <a:p>
            <a:endParaRPr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07DD26E7-8420-450C-BA02-619C28AB7245}"/>
              </a:ext>
            </a:extLst>
          </p:cNvPr>
          <p:cNvSpPr/>
          <p:nvPr userDrawn="1"/>
        </p:nvSpPr>
        <p:spPr>
          <a:xfrm>
            <a:off x="542572" y="143275"/>
            <a:ext cx="6562928" cy="695858"/>
          </a:xfrm>
          <a:prstGeom prst="parallelogram">
            <a:avLst>
              <a:gd name="adj" fmla="val 97118"/>
            </a:avLst>
          </a:prstGeom>
          <a:solidFill>
            <a:schemeClr val="bg1">
              <a:lumMod val="6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458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0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8B6DA82-6535-4F15-BAF5-B9E77098BD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4028" y="124026"/>
            <a:ext cx="2109972" cy="55929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48435" y="157429"/>
            <a:ext cx="5247131" cy="492491"/>
          </a:xfr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+mj-lt"/>
                <a:cs typeface="Sitka Banner"/>
              </a:defRPr>
            </a:lvl1pPr>
          </a:lstStyle>
          <a:p>
            <a:endParaRPr dirty="0"/>
          </a:p>
        </p:txBody>
      </p:sp>
      <p:sp>
        <p:nvSpPr>
          <p:cNvPr id="7" name="bg object 22">
            <a:extLst>
              <a:ext uri="{FF2B5EF4-FFF2-40B4-BE49-F238E27FC236}">
                <a16:creationId xmlns:a16="http://schemas.microsoft.com/office/drawing/2014/main" id="{65C7B129-07A2-4BAB-8182-18189D1725D7}"/>
              </a:ext>
            </a:extLst>
          </p:cNvPr>
          <p:cNvSpPr/>
          <p:nvPr userDrawn="1"/>
        </p:nvSpPr>
        <p:spPr>
          <a:xfrm>
            <a:off x="959272" y="121689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69" h="668020">
                <a:moveTo>
                  <a:pt x="0" y="668019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bg object 16">
            <a:extLst>
              <a:ext uri="{FF2B5EF4-FFF2-40B4-BE49-F238E27FC236}">
                <a16:creationId xmlns:a16="http://schemas.microsoft.com/office/drawing/2014/main" id="{847C155B-39D7-472E-890B-5DB378EC46A8}"/>
              </a:ext>
            </a:extLst>
          </p:cNvPr>
          <p:cNvSpPr/>
          <p:nvPr userDrawn="1"/>
        </p:nvSpPr>
        <p:spPr>
          <a:xfrm>
            <a:off x="6586411" y="121689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70" h="668019">
                <a:moveTo>
                  <a:pt x="0" y="668020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3FE85D9-13D1-4184-8ECD-269D0949CC91}"/>
              </a:ext>
            </a:extLst>
          </p:cNvPr>
          <p:cNvSpPr/>
          <p:nvPr userDrawn="1"/>
        </p:nvSpPr>
        <p:spPr>
          <a:xfrm>
            <a:off x="6679455" y="93851"/>
            <a:ext cx="3171421" cy="695858"/>
          </a:xfrm>
          <a:prstGeom prst="parallelogram">
            <a:avLst>
              <a:gd name="adj" fmla="val 97118"/>
            </a:avLst>
          </a:prstGeom>
          <a:solidFill>
            <a:schemeClr val="bg1">
              <a:lumMod val="8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37030DA0-64CD-40DD-BB80-FAC5B91D4BC0}"/>
              </a:ext>
            </a:extLst>
          </p:cNvPr>
          <p:cNvSpPr/>
          <p:nvPr userDrawn="1"/>
        </p:nvSpPr>
        <p:spPr>
          <a:xfrm>
            <a:off x="1056115" y="101507"/>
            <a:ext cx="6139449" cy="695858"/>
          </a:xfrm>
          <a:prstGeom prst="parallelogram">
            <a:avLst>
              <a:gd name="adj" fmla="val 97118"/>
            </a:avLst>
          </a:prstGeom>
          <a:solidFill>
            <a:schemeClr val="bg1">
              <a:lumMod val="6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45875E"/>
              </a:solidFill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73F61DD2-E1AE-413E-9AB8-41D3D999094C}"/>
              </a:ext>
            </a:extLst>
          </p:cNvPr>
          <p:cNvSpPr/>
          <p:nvPr userDrawn="1"/>
        </p:nvSpPr>
        <p:spPr>
          <a:xfrm>
            <a:off x="-751751" y="93851"/>
            <a:ext cx="2322242" cy="695858"/>
          </a:xfrm>
          <a:prstGeom prst="parallelogram">
            <a:avLst>
              <a:gd name="adj" fmla="val 97118"/>
            </a:avLst>
          </a:prstGeom>
          <a:solidFill>
            <a:schemeClr val="bg1">
              <a:lumMod val="8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BB6DE1-C2F5-42DD-BFF3-CBA2C81DC1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11" y="86195"/>
            <a:ext cx="676745" cy="6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8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223D8DA-A3BC-4FA3-82BC-195A62440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3670" y="157429"/>
            <a:ext cx="2166231" cy="57420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48436" y="157429"/>
            <a:ext cx="4432910" cy="492491"/>
          </a:xfr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+mj-lt"/>
                <a:cs typeface="Sitka Banner"/>
              </a:defRPr>
            </a:lvl1pPr>
          </a:lstStyle>
          <a:p>
            <a:endParaRPr dirty="0"/>
          </a:p>
        </p:txBody>
      </p:sp>
      <p:sp>
        <p:nvSpPr>
          <p:cNvPr id="3" name="bg object 23">
            <a:extLst>
              <a:ext uri="{FF2B5EF4-FFF2-40B4-BE49-F238E27FC236}">
                <a16:creationId xmlns:a16="http://schemas.microsoft.com/office/drawing/2014/main" id="{C36C1CE5-1F7B-48FB-906C-617C21AE7FE3}"/>
              </a:ext>
            </a:extLst>
          </p:cNvPr>
          <p:cNvSpPr/>
          <p:nvPr userDrawn="1"/>
        </p:nvSpPr>
        <p:spPr>
          <a:xfrm>
            <a:off x="761" y="851153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bg object 21">
            <a:extLst>
              <a:ext uri="{FF2B5EF4-FFF2-40B4-BE49-F238E27FC236}">
                <a16:creationId xmlns:a16="http://schemas.microsoft.com/office/drawing/2014/main" id="{35E2D8DF-2816-4364-AB93-A97202380589}"/>
              </a:ext>
            </a:extLst>
          </p:cNvPr>
          <p:cNvSpPr/>
          <p:nvPr userDrawn="1"/>
        </p:nvSpPr>
        <p:spPr>
          <a:xfrm>
            <a:off x="49877" y="119903"/>
            <a:ext cx="702000" cy="70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bg object 22">
            <a:extLst>
              <a:ext uri="{FF2B5EF4-FFF2-40B4-BE49-F238E27FC236}">
                <a16:creationId xmlns:a16="http://schemas.microsoft.com/office/drawing/2014/main" id="{8E220C65-3918-4021-AAE5-ECB70307BC60}"/>
              </a:ext>
            </a:extLst>
          </p:cNvPr>
          <p:cNvSpPr/>
          <p:nvPr userDrawn="1"/>
        </p:nvSpPr>
        <p:spPr>
          <a:xfrm>
            <a:off x="982526" y="83001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69" h="668020">
                <a:moveTo>
                  <a:pt x="0" y="668019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bg object 16">
            <a:extLst>
              <a:ext uri="{FF2B5EF4-FFF2-40B4-BE49-F238E27FC236}">
                <a16:creationId xmlns:a16="http://schemas.microsoft.com/office/drawing/2014/main" id="{A16A926B-6A4D-416E-B62D-0431A7861008}"/>
              </a:ext>
            </a:extLst>
          </p:cNvPr>
          <p:cNvSpPr/>
          <p:nvPr userDrawn="1"/>
        </p:nvSpPr>
        <p:spPr>
          <a:xfrm>
            <a:off x="6542835" y="183134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70" h="668019">
                <a:moveTo>
                  <a:pt x="0" y="668020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g object 16">
            <a:extLst>
              <a:ext uri="{FF2B5EF4-FFF2-40B4-BE49-F238E27FC236}">
                <a16:creationId xmlns:a16="http://schemas.microsoft.com/office/drawing/2014/main" id="{0418C88A-11B6-4FA5-84C4-03E6E5FB15D6}"/>
              </a:ext>
            </a:extLst>
          </p:cNvPr>
          <p:cNvSpPr/>
          <p:nvPr userDrawn="1"/>
        </p:nvSpPr>
        <p:spPr>
          <a:xfrm>
            <a:off x="6542835" y="183134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70" h="668019">
                <a:moveTo>
                  <a:pt x="0" y="668020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4184CFC2-4307-46A8-B39F-719C19A5AD5E}"/>
              </a:ext>
            </a:extLst>
          </p:cNvPr>
          <p:cNvSpPr/>
          <p:nvPr userDrawn="1"/>
        </p:nvSpPr>
        <p:spPr>
          <a:xfrm>
            <a:off x="6601838" y="126045"/>
            <a:ext cx="2542162" cy="695858"/>
          </a:xfrm>
          <a:prstGeom prst="parallelogram">
            <a:avLst>
              <a:gd name="adj" fmla="val 97118"/>
            </a:avLst>
          </a:prstGeom>
          <a:solidFill>
            <a:schemeClr val="bg1">
              <a:lumMod val="6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97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BB2B3D4-C5E9-4F0A-B50E-B6B791B1A7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619" y="76400"/>
            <a:ext cx="670618" cy="707197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047AB17-BEED-4AF7-8495-34CF687C8693}"/>
              </a:ext>
            </a:extLst>
          </p:cNvPr>
          <p:cNvCxnSpPr>
            <a:cxnSpLocks/>
          </p:cNvCxnSpPr>
          <p:nvPr userDrawn="1"/>
        </p:nvCxnSpPr>
        <p:spPr>
          <a:xfrm flipV="1">
            <a:off x="933855" y="96012"/>
            <a:ext cx="661481" cy="66796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g object 16">
            <a:extLst>
              <a:ext uri="{FF2B5EF4-FFF2-40B4-BE49-F238E27FC236}">
                <a16:creationId xmlns:a16="http://schemas.microsoft.com/office/drawing/2014/main" id="{B60FA903-0893-4368-8D4E-8BEBD7EA698F}"/>
              </a:ext>
            </a:extLst>
          </p:cNvPr>
          <p:cNvSpPr/>
          <p:nvPr userDrawn="1"/>
        </p:nvSpPr>
        <p:spPr>
          <a:xfrm>
            <a:off x="6542835" y="183134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70" h="668019">
                <a:moveTo>
                  <a:pt x="0" y="668020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g object 16">
            <a:extLst>
              <a:ext uri="{FF2B5EF4-FFF2-40B4-BE49-F238E27FC236}">
                <a16:creationId xmlns:a16="http://schemas.microsoft.com/office/drawing/2014/main" id="{B7722471-C413-444F-A5C4-E568D20B2AE7}"/>
              </a:ext>
            </a:extLst>
          </p:cNvPr>
          <p:cNvSpPr/>
          <p:nvPr userDrawn="1"/>
        </p:nvSpPr>
        <p:spPr>
          <a:xfrm>
            <a:off x="6542835" y="183134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70" h="668019">
                <a:moveTo>
                  <a:pt x="0" y="668020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3DA46C-49DB-4247-B541-A10A0AC0A9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23164" y="96012"/>
            <a:ext cx="2166231" cy="574209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F13A5768-9295-464D-8186-9CB94F84E32C}"/>
              </a:ext>
            </a:extLst>
          </p:cNvPr>
          <p:cNvSpPr/>
          <p:nvPr userDrawn="1"/>
        </p:nvSpPr>
        <p:spPr>
          <a:xfrm>
            <a:off x="6660000" y="155296"/>
            <a:ext cx="2484000" cy="695858"/>
          </a:xfrm>
          <a:prstGeom prst="parallelogram">
            <a:avLst>
              <a:gd name="adj" fmla="val 97118"/>
            </a:avLst>
          </a:prstGeom>
          <a:solidFill>
            <a:schemeClr val="bg1">
              <a:lumMod val="6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28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sz="3200" b="1">
                <a:latin typeface="Sitka Heading" panose="02000505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10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4924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216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2070" y="320775"/>
            <a:ext cx="8419858" cy="424090"/>
          </a:xfrm>
        </p:spPr>
        <p:txBody>
          <a:bodyPr lIns="0" tIns="0" rIns="0" bIns="0"/>
          <a:lstStyle>
            <a:lvl1pPr>
              <a:defRPr sz="2756" b="1" i="0">
                <a:solidFill>
                  <a:srgbClr val="14164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0538" y="1520152"/>
            <a:ext cx="6562923" cy="190501"/>
          </a:xfrm>
        </p:spPr>
        <p:txBody>
          <a:bodyPr lIns="0" tIns="0" rIns="0" bIns="0"/>
          <a:lstStyle>
            <a:lvl1pPr>
              <a:defRPr sz="1238" b="0" i="0">
                <a:solidFill>
                  <a:srgbClr val="14164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925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23">
            <a:extLst>
              <a:ext uri="{FF2B5EF4-FFF2-40B4-BE49-F238E27FC236}">
                <a16:creationId xmlns:a16="http://schemas.microsoft.com/office/drawing/2014/main" id="{23A89226-098B-49B0-9009-8BA874A8B9D8}"/>
              </a:ext>
            </a:extLst>
          </p:cNvPr>
          <p:cNvSpPr/>
          <p:nvPr userDrawn="1"/>
        </p:nvSpPr>
        <p:spPr>
          <a:xfrm>
            <a:off x="761" y="851153"/>
            <a:ext cx="9144000" cy="3600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22225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bg object 21">
            <a:extLst>
              <a:ext uri="{FF2B5EF4-FFF2-40B4-BE49-F238E27FC236}">
                <a16:creationId xmlns:a16="http://schemas.microsoft.com/office/drawing/2014/main" id="{A970549F-4E67-449E-A5A4-1BD7D5C4CF82}"/>
              </a:ext>
            </a:extLst>
          </p:cNvPr>
          <p:cNvSpPr/>
          <p:nvPr userDrawn="1"/>
        </p:nvSpPr>
        <p:spPr>
          <a:xfrm>
            <a:off x="103667" y="119903"/>
            <a:ext cx="702000" cy="70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Grafik 2">
            <a:extLst>
              <a:ext uri="{FF2B5EF4-FFF2-40B4-BE49-F238E27FC236}">
                <a16:creationId xmlns:a16="http://schemas.microsoft.com/office/drawing/2014/main" id="{884ED41C-7D5A-4FA8-AF60-D2CCB441A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76857" y="197832"/>
            <a:ext cx="2036738" cy="540000"/>
          </a:xfrm>
          <a:prstGeom prst="rect">
            <a:avLst/>
          </a:prstGeom>
        </p:spPr>
      </p:pic>
      <p:sp>
        <p:nvSpPr>
          <p:cNvPr id="5" name="bg object 16">
            <a:extLst>
              <a:ext uri="{FF2B5EF4-FFF2-40B4-BE49-F238E27FC236}">
                <a16:creationId xmlns:a16="http://schemas.microsoft.com/office/drawing/2014/main" id="{035B13FD-0FE5-4254-A74B-709D27AA7854}"/>
              </a:ext>
            </a:extLst>
          </p:cNvPr>
          <p:cNvSpPr/>
          <p:nvPr userDrawn="1"/>
        </p:nvSpPr>
        <p:spPr>
          <a:xfrm>
            <a:off x="6542835" y="183134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70" h="668019">
                <a:moveTo>
                  <a:pt x="0" y="668020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bg object 22">
            <a:extLst>
              <a:ext uri="{FF2B5EF4-FFF2-40B4-BE49-F238E27FC236}">
                <a16:creationId xmlns:a16="http://schemas.microsoft.com/office/drawing/2014/main" id="{27DEDF21-E99E-4D77-B0AF-FB45AF15151C}"/>
              </a:ext>
            </a:extLst>
          </p:cNvPr>
          <p:cNvSpPr/>
          <p:nvPr userDrawn="1"/>
        </p:nvSpPr>
        <p:spPr>
          <a:xfrm>
            <a:off x="982526" y="83001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69" h="668020">
                <a:moveTo>
                  <a:pt x="0" y="668019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E640ED88-C4B8-44E4-AAC3-4BA1035D7B57}"/>
              </a:ext>
            </a:extLst>
          </p:cNvPr>
          <p:cNvSpPr/>
          <p:nvPr userDrawn="1"/>
        </p:nvSpPr>
        <p:spPr>
          <a:xfrm>
            <a:off x="6671209" y="119903"/>
            <a:ext cx="2484000" cy="695858"/>
          </a:xfrm>
          <a:prstGeom prst="parallelogram">
            <a:avLst>
              <a:gd name="adj" fmla="val 97118"/>
            </a:avLst>
          </a:prstGeom>
          <a:solidFill>
            <a:schemeClr val="bg1">
              <a:lumMod val="6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6A6F1594-9ABC-48E3-B3ED-A386E1E16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435" y="157429"/>
            <a:ext cx="5247131" cy="492491"/>
          </a:xfr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+mj-lt"/>
                <a:cs typeface="Sitka Banner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5965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g object 21">
            <a:extLst>
              <a:ext uri="{FF2B5EF4-FFF2-40B4-BE49-F238E27FC236}">
                <a16:creationId xmlns:a16="http://schemas.microsoft.com/office/drawing/2014/main" id="{A970549F-4E67-449E-A5A4-1BD7D5C4CF82}"/>
              </a:ext>
            </a:extLst>
          </p:cNvPr>
          <p:cNvSpPr/>
          <p:nvPr userDrawn="1"/>
        </p:nvSpPr>
        <p:spPr>
          <a:xfrm>
            <a:off x="7551000" y="134529"/>
            <a:ext cx="661670" cy="668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bg object 16">
            <a:extLst>
              <a:ext uri="{FF2B5EF4-FFF2-40B4-BE49-F238E27FC236}">
                <a16:creationId xmlns:a16="http://schemas.microsoft.com/office/drawing/2014/main" id="{035B13FD-0FE5-4254-A74B-709D27AA7854}"/>
              </a:ext>
            </a:extLst>
          </p:cNvPr>
          <p:cNvSpPr/>
          <p:nvPr userDrawn="1"/>
        </p:nvSpPr>
        <p:spPr>
          <a:xfrm>
            <a:off x="6542835" y="157194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70" h="668019">
                <a:moveTo>
                  <a:pt x="0" y="668020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bg object 22">
            <a:extLst>
              <a:ext uri="{FF2B5EF4-FFF2-40B4-BE49-F238E27FC236}">
                <a16:creationId xmlns:a16="http://schemas.microsoft.com/office/drawing/2014/main" id="{27DEDF21-E99E-4D77-B0AF-FB45AF15151C}"/>
              </a:ext>
            </a:extLst>
          </p:cNvPr>
          <p:cNvSpPr/>
          <p:nvPr userDrawn="1"/>
        </p:nvSpPr>
        <p:spPr>
          <a:xfrm>
            <a:off x="437776" y="139964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69" h="668020">
                <a:moveTo>
                  <a:pt x="0" y="668019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E640ED88-C4B8-44E4-AAC3-4BA1035D7B57}"/>
              </a:ext>
            </a:extLst>
          </p:cNvPr>
          <p:cNvSpPr/>
          <p:nvPr userDrawn="1"/>
        </p:nvSpPr>
        <p:spPr>
          <a:xfrm>
            <a:off x="6660000" y="134529"/>
            <a:ext cx="2484000" cy="695858"/>
          </a:xfrm>
          <a:prstGeom prst="parallelogram">
            <a:avLst>
              <a:gd name="adj" fmla="val 97118"/>
            </a:avLst>
          </a:prstGeom>
          <a:solidFill>
            <a:schemeClr val="bg1">
              <a:lumMod val="6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6A6F1594-9ABC-48E3-B3ED-A386E1E16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69" y="183134"/>
            <a:ext cx="5247131" cy="492491"/>
          </a:xfrm>
        </p:spPr>
        <p:txBody>
          <a:bodyPr lIns="0" tIns="0" rIns="0" bIns="0"/>
          <a:lstStyle>
            <a:lvl1pPr>
              <a:defRPr sz="3200" b="1" i="0">
                <a:solidFill>
                  <a:srgbClr val="2CACAD"/>
                </a:solidFill>
                <a:latin typeface="+mj-lt"/>
                <a:cs typeface="Sitka Banner"/>
              </a:defRPr>
            </a:lvl1pPr>
          </a:lstStyle>
          <a:p>
            <a:endParaRPr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07DD26E7-8420-450C-BA02-619C28AB7245}"/>
              </a:ext>
            </a:extLst>
          </p:cNvPr>
          <p:cNvSpPr/>
          <p:nvPr userDrawn="1"/>
        </p:nvSpPr>
        <p:spPr>
          <a:xfrm>
            <a:off x="542572" y="143275"/>
            <a:ext cx="6562928" cy="695858"/>
          </a:xfrm>
          <a:prstGeom prst="parallelogram">
            <a:avLst>
              <a:gd name="adj" fmla="val 97118"/>
            </a:avLst>
          </a:prstGeom>
          <a:solidFill>
            <a:schemeClr val="bg1">
              <a:lumMod val="6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458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63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48435" y="157429"/>
            <a:ext cx="5247131" cy="492491"/>
          </a:xfr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+mj-lt"/>
                <a:cs typeface="Sitka Banner"/>
              </a:defRPr>
            </a:lvl1pPr>
          </a:lstStyle>
          <a:p>
            <a:endParaRPr dirty="0"/>
          </a:p>
        </p:txBody>
      </p:sp>
      <p:sp>
        <p:nvSpPr>
          <p:cNvPr id="3" name="bg object 23">
            <a:extLst>
              <a:ext uri="{FF2B5EF4-FFF2-40B4-BE49-F238E27FC236}">
                <a16:creationId xmlns:a16="http://schemas.microsoft.com/office/drawing/2014/main" id="{FDEDBCBC-2823-4921-9BED-EAC4FBF85002}"/>
              </a:ext>
            </a:extLst>
          </p:cNvPr>
          <p:cNvSpPr/>
          <p:nvPr userDrawn="1"/>
        </p:nvSpPr>
        <p:spPr>
          <a:xfrm>
            <a:off x="761" y="851153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bg object 21">
            <a:extLst>
              <a:ext uri="{FF2B5EF4-FFF2-40B4-BE49-F238E27FC236}">
                <a16:creationId xmlns:a16="http://schemas.microsoft.com/office/drawing/2014/main" id="{9ACEF67E-6898-42B5-AAF0-095088459A16}"/>
              </a:ext>
            </a:extLst>
          </p:cNvPr>
          <p:cNvSpPr/>
          <p:nvPr userDrawn="1"/>
        </p:nvSpPr>
        <p:spPr>
          <a:xfrm>
            <a:off x="49877" y="119903"/>
            <a:ext cx="702000" cy="70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bg object 16">
            <a:extLst>
              <a:ext uri="{FF2B5EF4-FFF2-40B4-BE49-F238E27FC236}">
                <a16:creationId xmlns:a16="http://schemas.microsoft.com/office/drawing/2014/main" id="{768D5897-1C2A-4F69-97DB-F921E69AE983}"/>
              </a:ext>
            </a:extLst>
          </p:cNvPr>
          <p:cNvSpPr/>
          <p:nvPr userDrawn="1"/>
        </p:nvSpPr>
        <p:spPr>
          <a:xfrm>
            <a:off x="6542835" y="183134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70" h="668019">
                <a:moveTo>
                  <a:pt x="0" y="668020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bg object 22">
            <a:extLst>
              <a:ext uri="{FF2B5EF4-FFF2-40B4-BE49-F238E27FC236}">
                <a16:creationId xmlns:a16="http://schemas.microsoft.com/office/drawing/2014/main" id="{65C7B129-07A2-4BAB-8182-18189D1725D7}"/>
              </a:ext>
            </a:extLst>
          </p:cNvPr>
          <p:cNvSpPr/>
          <p:nvPr userDrawn="1"/>
        </p:nvSpPr>
        <p:spPr>
          <a:xfrm>
            <a:off x="982526" y="83001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69" h="668020">
                <a:moveTo>
                  <a:pt x="0" y="668019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Grafik 2">
            <a:extLst>
              <a:ext uri="{FF2B5EF4-FFF2-40B4-BE49-F238E27FC236}">
                <a16:creationId xmlns:a16="http://schemas.microsoft.com/office/drawing/2014/main" id="{ACCE9E9E-38D2-46BE-A716-5D33CBF73C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76857" y="197832"/>
            <a:ext cx="2036738" cy="540000"/>
          </a:xfrm>
          <a:prstGeom prst="rect">
            <a:avLst/>
          </a:prstGeom>
        </p:spPr>
      </p:pic>
      <p:sp>
        <p:nvSpPr>
          <p:cNvPr id="9" name="bg object 16">
            <a:extLst>
              <a:ext uri="{FF2B5EF4-FFF2-40B4-BE49-F238E27FC236}">
                <a16:creationId xmlns:a16="http://schemas.microsoft.com/office/drawing/2014/main" id="{847C155B-39D7-472E-890B-5DB378EC46A8}"/>
              </a:ext>
            </a:extLst>
          </p:cNvPr>
          <p:cNvSpPr/>
          <p:nvPr userDrawn="1"/>
        </p:nvSpPr>
        <p:spPr>
          <a:xfrm>
            <a:off x="6542835" y="183134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70" h="668019">
                <a:moveTo>
                  <a:pt x="0" y="668020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3FE85D9-13D1-4184-8ECD-269D0949CC91}"/>
              </a:ext>
            </a:extLst>
          </p:cNvPr>
          <p:cNvSpPr/>
          <p:nvPr userDrawn="1"/>
        </p:nvSpPr>
        <p:spPr>
          <a:xfrm>
            <a:off x="6671209" y="119903"/>
            <a:ext cx="2484000" cy="695858"/>
          </a:xfrm>
          <a:prstGeom prst="parallelogram">
            <a:avLst>
              <a:gd name="adj" fmla="val 97118"/>
            </a:avLst>
          </a:prstGeom>
          <a:solidFill>
            <a:schemeClr val="bg1">
              <a:lumMod val="6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792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48435" y="157429"/>
            <a:ext cx="5247131" cy="492491"/>
          </a:xfr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+mj-lt"/>
                <a:cs typeface="Sitka Banner"/>
              </a:defRPr>
            </a:lvl1pPr>
          </a:lstStyle>
          <a:p>
            <a:endParaRPr/>
          </a:p>
        </p:txBody>
      </p:sp>
      <p:sp>
        <p:nvSpPr>
          <p:cNvPr id="3" name="bg object 23">
            <a:extLst>
              <a:ext uri="{FF2B5EF4-FFF2-40B4-BE49-F238E27FC236}">
                <a16:creationId xmlns:a16="http://schemas.microsoft.com/office/drawing/2014/main" id="{C36C1CE5-1F7B-48FB-906C-617C21AE7FE3}"/>
              </a:ext>
            </a:extLst>
          </p:cNvPr>
          <p:cNvSpPr/>
          <p:nvPr userDrawn="1"/>
        </p:nvSpPr>
        <p:spPr>
          <a:xfrm>
            <a:off x="761" y="851153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bg object 21">
            <a:extLst>
              <a:ext uri="{FF2B5EF4-FFF2-40B4-BE49-F238E27FC236}">
                <a16:creationId xmlns:a16="http://schemas.microsoft.com/office/drawing/2014/main" id="{35E2D8DF-2816-4364-AB93-A97202380589}"/>
              </a:ext>
            </a:extLst>
          </p:cNvPr>
          <p:cNvSpPr/>
          <p:nvPr userDrawn="1"/>
        </p:nvSpPr>
        <p:spPr>
          <a:xfrm>
            <a:off x="49877" y="119903"/>
            <a:ext cx="702000" cy="70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bg object 22">
            <a:extLst>
              <a:ext uri="{FF2B5EF4-FFF2-40B4-BE49-F238E27FC236}">
                <a16:creationId xmlns:a16="http://schemas.microsoft.com/office/drawing/2014/main" id="{8E220C65-3918-4021-AAE5-ECB70307BC60}"/>
              </a:ext>
            </a:extLst>
          </p:cNvPr>
          <p:cNvSpPr/>
          <p:nvPr userDrawn="1"/>
        </p:nvSpPr>
        <p:spPr>
          <a:xfrm>
            <a:off x="982526" y="83001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69" h="668020">
                <a:moveTo>
                  <a:pt x="0" y="668019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bg object 16">
            <a:extLst>
              <a:ext uri="{FF2B5EF4-FFF2-40B4-BE49-F238E27FC236}">
                <a16:creationId xmlns:a16="http://schemas.microsoft.com/office/drawing/2014/main" id="{A16A926B-6A4D-416E-B62D-0431A7861008}"/>
              </a:ext>
            </a:extLst>
          </p:cNvPr>
          <p:cNvSpPr/>
          <p:nvPr userDrawn="1"/>
        </p:nvSpPr>
        <p:spPr>
          <a:xfrm>
            <a:off x="6542835" y="183134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70" h="668019">
                <a:moveTo>
                  <a:pt x="0" y="668020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Grafik 2">
            <a:extLst>
              <a:ext uri="{FF2B5EF4-FFF2-40B4-BE49-F238E27FC236}">
                <a16:creationId xmlns:a16="http://schemas.microsoft.com/office/drawing/2014/main" id="{3530DEFA-A8AF-44A7-9D25-2FCA05712F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76857" y="197832"/>
            <a:ext cx="2036738" cy="540000"/>
          </a:xfrm>
          <a:prstGeom prst="rect">
            <a:avLst/>
          </a:prstGeom>
        </p:spPr>
      </p:pic>
      <p:sp>
        <p:nvSpPr>
          <p:cNvPr id="10" name="bg object 16">
            <a:extLst>
              <a:ext uri="{FF2B5EF4-FFF2-40B4-BE49-F238E27FC236}">
                <a16:creationId xmlns:a16="http://schemas.microsoft.com/office/drawing/2014/main" id="{0418C88A-11B6-4FA5-84C4-03E6E5FB15D6}"/>
              </a:ext>
            </a:extLst>
          </p:cNvPr>
          <p:cNvSpPr/>
          <p:nvPr userDrawn="1"/>
        </p:nvSpPr>
        <p:spPr>
          <a:xfrm>
            <a:off x="6542835" y="183134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70" h="668019">
                <a:moveTo>
                  <a:pt x="0" y="668020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4184CFC2-4307-46A8-B39F-719C19A5AD5E}"/>
              </a:ext>
            </a:extLst>
          </p:cNvPr>
          <p:cNvSpPr/>
          <p:nvPr userDrawn="1"/>
        </p:nvSpPr>
        <p:spPr>
          <a:xfrm>
            <a:off x="6671209" y="119903"/>
            <a:ext cx="2484000" cy="695858"/>
          </a:xfrm>
          <a:prstGeom prst="parallelogram">
            <a:avLst>
              <a:gd name="adj" fmla="val 97118"/>
            </a:avLst>
          </a:prstGeom>
          <a:solidFill>
            <a:schemeClr val="bg1">
              <a:lumMod val="6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593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BB2B3D4-C5E9-4F0A-B50E-B6B791B1A7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619" y="76400"/>
            <a:ext cx="670618" cy="707197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047AB17-BEED-4AF7-8495-34CF687C8693}"/>
              </a:ext>
            </a:extLst>
          </p:cNvPr>
          <p:cNvCxnSpPr>
            <a:cxnSpLocks/>
          </p:cNvCxnSpPr>
          <p:nvPr userDrawn="1"/>
        </p:nvCxnSpPr>
        <p:spPr>
          <a:xfrm flipV="1">
            <a:off x="933855" y="96012"/>
            <a:ext cx="661481" cy="66796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g object 16">
            <a:extLst>
              <a:ext uri="{FF2B5EF4-FFF2-40B4-BE49-F238E27FC236}">
                <a16:creationId xmlns:a16="http://schemas.microsoft.com/office/drawing/2014/main" id="{B60FA903-0893-4368-8D4E-8BEBD7EA698F}"/>
              </a:ext>
            </a:extLst>
          </p:cNvPr>
          <p:cNvSpPr/>
          <p:nvPr userDrawn="1"/>
        </p:nvSpPr>
        <p:spPr>
          <a:xfrm>
            <a:off x="6542835" y="183134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70" h="668019">
                <a:moveTo>
                  <a:pt x="0" y="668020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Grafik 2">
            <a:extLst>
              <a:ext uri="{FF2B5EF4-FFF2-40B4-BE49-F238E27FC236}">
                <a16:creationId xmlns:a16="http://schemas.microsoft.com/office/drawing/2014/main" id="{D12514C2-BA42-419E-BFF2-929CB405A9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76857" y="197832"/>
            <a:ext cx="2036738" cy="540000"/>
          </a:xfrm>
          <a:prstGeom prst="rect">
            <a:avLst/>
          </a:prstGeom>
        </p:spPr>
      </p:pic>
      <p:sp>
        <p:nvSpPr>
          <p:cNvPr id="10" name="bg object 16">
            <a:extLst>
              <a:ext uri="{FF2B5EF4-FFF2-40B4-BE49-F238E27FC236}">
                <a16:creationId xmlns:a16="http://schemas.microsoft.com/office/drawing/2014/main" id="{B7722471-C413-444F-A5C4-E568D20B2AE7}"/>
              </a:ext>
            </a:extLst>
          </p:cNvPr>
          <p:cNvSpPr/>
          <p:nvPr userDrawn="1"/>
        </p:nvSpPr>
        <p:spPr>
          <a:xfrm>
            <a:off x="6542835" y="183134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70" h="668019">
                <a:moveTo>
                  <a:pt x="0" y="668020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F13A5768-9295-464D-8186-9CB94F84E32C}"/>
              </a:ext>
            </a:extLst>
          </p:cNvPr>
          <p:cNvSpPr/>
          <p:nvPr userDrawn="1"/>
        </p:nvSpPr>
        <p:spPr>
          <a:xfrm>
            <a:off x="6671209" y="119903"/>
            <a:ext cx="2484000" cy="695858"/>
          </a:xfrm>
          <a:prstGeom prst="parallelogram">
            <a:avLst>
              <a:gd name="adj" fmla="val 97118"/>
            </a:avLst>
          </a:prstGeom>
          <a:solidFill>
            <a:schemeClr val="bg1">
              <a:lumMod val="6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22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48435" y="157429"/>
            <a:ext cx="5247131" cy="492491"/>
          </a:xfr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Sitka Banner"/>
                <a:cs typeface="Sitka Banner"/>
              </a:defRPr>
            </a:lvl1pPr>
          </a:lstStyle>
          <a:p>
            <a:endParaRPr/>
          </a:p>
        </p:txBody>
      </p:sp>
      <p:sp>
        <p:nvSpPr>
          <p:cNvPr id="3" name="bg object 23">
            <a:extLst>
              <a:ext uri="{FF2B5EF4-FFF2-40B4-BE49-F238E27FC236}">
                <a16:creationId xmlns:a16="http://schemas.microsoft.com/office/drawing/2014/main" id="{C36C1CE5-1F7B-48FB-906C-617C21AE7FE3}"/>
              </a:ext>
            </a:extLst>
          </p:cNvPr>
          <p:cNvSpPr/>
          <p:nvPr userDrawn="1"/>
        </p:nvSpPr>
        <p:spPr>
          <a:xfrm>
            <a:off x="761" y="851153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bg object 21">
            <a:extLst>
              <a:ext uri="{FF2B5EF4-FFF2-40B4-BE49-F238E27FC236}">
                <a16:creationId xmlns:a16="http://schemas.microsoft.com/office/drawing/2014/main" id="{35E2D8DF-2816-4364-AB93-A97202380589}"/>
              </a:ext>
            </a:extLst>
          </p:cNvPr>
          <p:cNvSpPr/>
          <p:nvPr userDrawn="1"/>
        </p:nvSpPr>
        <p:spPr>
          <a:xfrm>
            <a:off x="49877" y="119903"/>
            <a:ext cx="702000" cy="70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id="{B6E17868-3A56-4FB7-9F46-96E905BCBA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5123" y="141013"/>
            <a:ext cx="2300786" cy="610007"/>
          </a:xfrm>
          <a:prstGeom prst="rect">
            <a:avLst/>
          </a:prstGeom>
        </p:spPr>
      </p:pic>
      <p:sp>
        <p:nvSpPr>
          <p:cNvPr id="6" name="bg object 16">
            <a:extLst>
              <a:ext uri="{FF2B5EF4-FFF2-40B4-BE49-F238E27FC236}">
                <a16:creationId xmlns:a16="http://schemas.microsoft.com/office/drawing/2014/main" id="{04898187-0B7B-4C93-9372-CFBE2DF3536E}"/>
              </a:ext>
            </a:extLst>
          </p:cNvPr>
          <p:cNvSpPr/>
          <p:nvPr userDrawn="1"/>
        </p:nvSpPr>
        <p:spPr>
          <a:xfrm>
            <a:off x="6542835" y="183134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70" h="668019">
                <a:moveTo>
                  <a:pt x="0" y="668020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bg object 22">
            <a:extLst>
              <a:ext uri="{FF2B5EF4-FFF2-40B4-BE49-F238E27FC236}">
                <a16:creationId xmlns:a16="http://schemas.microsoft.com/office/drawing/2014/main" id="{8E220C65-3918-4021-AAE5-ECB70307BC60}"/>
              </a:ext>
            </a:extLst>
          </p:cNvPr>
          <p:cNvSpPr/>
          <p:nvPr userDrawn="1"/>
        </p:nvSpPr>
        <p:spPr>
          <a:xfrm>
            <a:off x="982526" y="83001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69" h="668020">
                <a:moveTo>
                  <a:pt x="0" y="668019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6008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sz="3200" b="1">
                <a:latin typeface="Sitka Heading" panose="0200050500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18D9EB9A-03B8-4152-8920-EA482D67BB92}" type="datetimeFigureOut">
              <a:rPr lang="en-US" sz="1800" smtClean="0">
                <a:solidFill>
                  <a:prstClr val="black"/>
                </a:solidFill>
              </a:rPr>
              <a:pPr defTabSz="914400"/>
              <a:t>7/15/2022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D1D23F1B-296B-4473-BB51-3222F591B6B1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49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8B6DA82-6535-4F15-BAF5-B9E77098BD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4028" y="124026"/>
            <a:ext cx="2109972" cy="55929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48435" y="157429"/>
            <a:ext cx="5247131" cy="492491"/>
          </a:xfr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+mj-lt"/>
                <a:cs typeface="Sitka Banner"/>
              </a:defRPr>
            </a:lvl1pPr>
          </a:lstStyle>
          <a:p>
            <a:endParaRPr dirty="0"/>
          </a:p>
        </p:txBody>
      </p:sp>
      <p:sp>
        <p:nvSpPr>
          <p:cNvPr id="7" name="bg object 22">
            <a:extLst>
              <a:ext uri="{FF2B5EF4-FFF2-40B4-BE49-F238E27FC236}">
                <a16:creationId xmlns:a16="http://schemas.microsoft.com/office/drawing/2014/main" id="{65C7B129-07A2-4BAB-8182-18189D1725D7}"/>
              </a:ext>
            </a:extLst>
          </p:cNvPr>
          <p:cNvSpPr/>
          <p:nvPr userDrawn="1"/>
        </p:nvSpPr>
        <p:spPr>
          <a:xfrm>
            <a:off x="959272" y="121689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69" h="668020">
                <a:moveTo>
                  <a:pt x="0" y="668019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bg object 16">
            <a:extLst>
              <a:ext uri="{FF2B5EF4-FFF2-40B4-BE49-F238E27FC236}">
                <a16:creationId xmlns:a16="http://schemas.microsoft.com/office/drawing/2014/main" id="{847C155B-39D7-472E-890B-5DB378EC46A8}"/>
              </a:ext>
            </a:extLst>
          </p:cNvPr>
          <p:cNvSpPr/>
          <p:nvPr userDrawn="1"/>
        </p:nvSpPr>
        <p:spPr>
          <a:xfrm>
            <a:off x="6586411" y="121689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70" h="668019">
                <a:moveTo>
                  <a:pt x="0" y="668020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3FE85D9-13D1-4184-8ECD-269D0949CC91}"/>
              </a:ext>
            </a:extLst>
          </p:cNvPr>
          <p:cNvSpPr/>
          <p:nvPr userDrawn="1"/>
        </p:nvSpPr>
        <p:spPr>
          <a:xfrm>
            <a:off x="6679455" y="93851"/>
            <a:ext cx="3171421" cy="695858"/>
          </a:xfrm>
          <a:prstGeom prst="parallelogram">
            <a:avLst>
              <a:gd name="adj" fmla="val 97118"/>
            </a:avLst>
          </a:prstGeom>
          <a:solidFill>
            <a:schemeClr val="bg1">
              <a:lumMod val="8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37030DA0-64CD-40DD-BB80-FAC5B91D4BC0}"/>
              </a:ext>
            </a:extLst>
          </p:cNvPr>
          <p:cNvSpPr/>
          <p:nvPr userDrawn="1"/>
        </p:nvSpPr>
        <p:spPr>
          <a:xfrm>
            <a:off x="1056115" y="101507"/>
            <a:ext cx="6139449" cy="695858"/>
          </a:xfrm>
          <a:prstGeom prst="parallelogram">
            <a:avLst>
              <a:gd name="adj" fmla="val 97118"/>
            </a:avLst>
          </a:prstGeom>
          <a:solidFill>
            <a:schemeClr val="bg1">
              <a:lumMod val="6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45875E"/>
              </a:solidFill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73F61DD2-E1AE-413E-9AB8-41D3D999094C}"/>
              </a:ext>
            </a:extLst>
          </p:cNvPr>
          <p:cNvSpPr/>
          <p:nvPr userDrawn="1"/>
        </p:nvSpPr>
        <p:spPr>
          <a:xfrm>
            <a:off x="-751751" y="93851"/>
            <a:ext cx="2322242" cy="695858"/>
          </a:xfrm>
          <a:prstGeom prst="parallelogram">
            <a:avLst>
              <a:gd name="adj" fmla="val 97118"/>
            </a:avLst>
          </a:prstGeom>
          <a:solidFill>
            <a:schemeClr val="bg1">
              <a:lumMod val="8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BB6DE1-C2F5-42DD-BFF3-CBA2C81DC1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11" y="86195"/>
            <a:ext cx="676745" cy="6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0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30869" y="191080"/>
            <a:ext cx="3702547" cy="492491"/>
          </a:xfr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+mj-lt"/>
                <a:cs typeface="Sitka Banner"/>
              </a:defRPr>
            </a:lvl1pPr>
          </a:lstStyle>
          <a:p>
            <a:endParaRPr/>
          </a:p>
        </p:txBody>
      </p:sp>
      <p:sp>
        <p:nvSpPr>
          <p:cNvPr id="4" name="bg object 21">
            <a:extLst>
              <a:ext uri="{FF2B5EF4-FFF2-40B4-BE49-F238E27FC236}">
                <a16:creationId xmlns:a16="http://schemas.microsoft.com/office/drawing/2014/main" id="{35E2D8DF-2816-4364-AB93-A97202380589}"/>
              </a:ext>
            </a:extLst>
          </p:cNvPr>
          <p:cNvSpPr/>
          <p:nvPr userDrawn="1"/>
        </p:nvSpPr>
        <p:spPr>
          <a:xfrm>
            <a:off x="8353584" y="174090"/>
            <a:ext cx="609204" cy="6100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bg object 16">
            <a:extLst>
              <a:ext uri="{FF2B5EF4-FFF2-40B4-BE49-F238E27FC236}">
                <a16:creationId xmlns:a16="http://schemas.microsoft.com/office/drawing/2014/main" id="{04898187-0B7B-4C93-9372-CFBE2DF3536E}"/>
              </a:ext>
            </a:extLst>
          </p:cNvPr>
          <p:cNvSpPr/>
          <p:nvPr userDrawn="1"/>
        </p:nvSpPr>
        <p:spPr>
          <a:xfrm>
            <a:off x="7792359" y="133067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70" h="668019">
                <a:moveTo>
                  <a:pt x="0" y="668020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bg object 22">
            <a:extLst>
              <a:ext uri="{FF2B5EF4-FFF2-40B4-BE49-F238E27FC236}">
                <a16:creationId xmlns:a16="http://schemas.microsoft.com/office/drawing/2014/main" id="{8E220C65-3918-4021-AAE5-ECB70307BC60}"/>
              </a:ext>
            </a:extLst>
          </p:cNvPr>
          <p:cNvSpPr/>
          <p:nvPr userDrawn="1"/>
        </p:nvSpPr>
        <p:spPr>
          <a:xfrm>
            <a:off x="1939496" y="116077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69" h="668020">
                <a:moveTo>
                  <a:pt x="0" y="668019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45DCCBCF-2103-4405-B3DC-EE46EC639D1F}"/>
              </a:ext>
            </a:extLst>
          </p:cNvPr>
          <p:cNvSpPr/>
          <p:nvPr userDrawn="1"/>
        </p:nvSpPr>
        <p:spPr>
          <a:xfrm>
            <a:off x="2039491" y="105229"/>
            <a:ext cx="6314093" cy="695858"/>
          </a:xfrm>
          <a:prstGeom prst="parallelogram">
            <a:avLst>
              <a:gd name="adj" fmla="val 97118"/>
            </a:avLst>
          </a:prstGeom>
          <a:solidFill>
            <a:schemeClr val="bg1">
              <a:lumMod val="6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F28405-DFFF-4B53-A41B-D502AE5256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1212" y="133067"/>
            <a:ext cx="2164268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5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223D8DA-A3BC-4FA3-82BC-195A62440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3670" y="157429"/>
            <a:ext cx="2166231" cy="57420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48436" y="157429"/>
            <a:ext cx="4432910" cy="492491"/>
          </a:xfr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+mj-lt"/>
                <a:cs typeface="Sitka Banner"/>
              </a:defRPr>
            </a:lvl1pPr>
          </a:lstStyle>
          <a:p>
            <a:endParaRPr dirty="0"/>
          </a:p>
        </p:txBody>
      </p:sp>
      <p:sp>
        <p:nvSpPr>
          <p:cNvPr id="3" name="bg object 23">
            <a:extLst>
              <a:ext uri="{FF2B5EF4-FFF2-40B4-BE49-F238E27FC236}">
                <a16:creationId xmlns:a16="http://schemas.microsoft.com/office/drawing/2014/main" id="{C36C1CE5-1F7B-48FB-906C-617C21AE7FE3}"/>
              </a:ext>
            </a:extLst>
          </p:cNvPr>
          <p:cNvSpPr/>
          <p:nvPr userDrawn="1"/>
        </p:nvSpPr>
        <p:spPr>
          <a:xfrm>
            <a:off x="761" y="851153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bg object 21">
            <a:extLst>
              <a:ext uri="{FF2B5EF4-FFF2-40B4-BE49-F238E27FC236}">
                <a16:creationId xmlns:a16="http://schemas.microsoft.com/office/drawing/2014/main" id="{35E2D8DF-2816-4364-AB93-A97202380589}"/>
              </a:ext>
            </a:extLst>
          </p:cNvPr>
          <p:cNvSpPr/>
          <p:nvPr userDrawn="1"/>
        </p:nvSpPr>
        <p:spPr>
          <a:xfrm>
            <a:off x="49877" y="119903"/>
            <a:ext cx="702000" cy="70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bg object 22">
            <a:extLst>
              <a:ext uri="{FF2B5EF4-FFF2-40B4-BE49-F238E27FC236}">
                <a16:creationId xmlns:a16="http://schemas.microsoft.com/office/drawing/2014/main" id="{8E220C65-3918-4021-AAE5-ECB70307BC60}"/>
              </a:ext>
            </a:extLst>
          </p:cNvPr>
          <p:cNvSpPr/>
          <p:nvPr userDrawn="1"/>
        </p:nvSpPr>
        <p:spPr>
          <a:xfrm>
            <a:off x="982526" y="83001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69" h="668020">
                <a:moveTo>
                  <a:pt x="0" y="668019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bg object 16">
            <a:extLst>
              <a:ext uri="{FF2B5EF4-FFF2-40B4-BE49-F238E27FC236}">
                <a16:creationId xmlns:a16="http://schemas.microsoft.com/office/drawing/2014/main" id="{A16A926B-6A4D-416E-B62D-0431A7861008}"/>
              </a:ext>
            </a:extLst>
          </p:cNvPr>
          <p:cNvSpPr/>
          <p:nvPr userDrawn="1"/>
        </p:nvSpPr>
        <p:spPr>
          <a:xfrm>
            <a:off x="6542835" y="183134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70" h="668019">
                <a:moveTo>
                  <a:pt x="0" y="668020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g object 16">
            <a:extLst>
              <a:ext uri="{FF2B5EF4-FFF2-40B4-BE49-F238E27FC236}">
                <a16:creationId xmlns:a16="http://schemas.microsoft.com/office/drawing/2014/main" id="{0418C88A-11B6-4FA5-84C4-03E6E5FB15D6}"/>
              </a:ext>
            </a:extLst>
          </p:cNvPr>
          <p:cNvSpPr/>
          <p:nvPr userDrawn="1"/>
        </p:nvSpPr>
        <p:spPr>
          <a:xfrm>
            <a:off x="6542835" y="183134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70" h="668019">
                <a:moveTo>
                  <a:pt x="0" y="668020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4184CFC2-4307-46A8-B39F-719C19A5AD5E}"/>
              </a:ext>
            </a:extLst>
          </p:cNvPr>
          <p:cNvSpPr/>
          <p:nvPr userDrawn="1"/>
        </p:nvSpPr>
        <p:spPr>
          <a:xfrm>
            <a:off x="6601838" y="126045"/>
            <a:ext cx="2542162" cy="695858"/>
          </a:xfrm>
          <a:prstGeom prst="parallelogram">
            <a:avLst>
              <a:gd name="adj" fmla="val 97118"/>
            </a:avLst>
          </a:prstGeom>
          <a:solidFill>
            <a:schemeClr val="bg1">
              <a:lumMod val="6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65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BB2B3D4-C5E9-4F0A-B50E-B6B791B1A7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619" y="76400"/>
            <a:ext cx="670618" cy="707197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047AB17-BEED-4AF7-8495-34CF687C8693}"/>
              </a:ext>
            </a:extLst>
          </p:cNvPr>
          <p:cNvCxnSpPr>
            <a:cxnSpLocks/>
          </p:cNvCxnSpPr>
          <p:nvPr userDrawn="1"/>
        </p:nvCxnSpPr>
        <p:spPr>
          <a:xfrm flipV="1">
            <a:off x="933855" y="96012"/>
            <a:ext cx="661481" cy="66796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g object 16">
            <a:extLst>
              <a:ext uri="{FF2B5EF4-FFF2-40B4-BE49-F238E27FC236}">
                <a16:creationId xmlns:a16="http://schemas.microsoft.com/office/drawing/2014/main" id="{B60FA903-0893-4368-8D4E-8BEBD7EA698F}"/>
              </a:ext>
            </a:extLst>
          </p:cNvPr>
          <p:cNvSpPr/>
          <p:nvPr userDrawn="1"/>
        </p:nvSpPr>
        <p:spPr>
          <a:xfrm>
            <a:off x="6542835" y="183134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70" h="668019">
                <a:moveTo>
                  <a:pt x="0" y="668020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g object 16">
            <a:extLst>
              <a:ext uri="{FF2B5EF4-FFF2-40B4-BE49-F238E27FC236}">
                <a16:creationId xmlns:a16="http://schemas.microsoft.com/office/drawing/2014/main" id="{B7722471-C413-444F-A5C4-E568D20B2AE7}"/>
              </a:ext>
            </a:extLst>
          </p:cNvPr>
          <p:cNvSpPr/>
          <p:nvPr userDrawn="1"/>
        </p:nvSpPr>
        <p:spPr>
          <a:xfrm>
            <a:off x="6542835" y="183134"/>
            <a:ext cx="661670" cy="668020"/>
          </a:xfrm>
          <a:custGeom>
            <a:avLst/>
            <a:gdLst/>
            <a:ahLst/>
            <a:cxnLst/>
            <a:rect l="l" t="t" r="r" b="b"/>
            <a:pathLst>
              <a:path w="661670" h="668019">
                <a:moveTo>
                  <a:pt x="0" y="668020"/>
                </a:moveTo>
                <a:lnTo>
                  <a:pt x="661543" y="0"/>
                </a:lnTo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3DA46C-49DB-4247-B541-A10A0AC0A9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23164" y="96012"/>
            <a:ext cx="2166231" cy="574209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F13A5768-9295-464D-8186-9CB94F84E32C}"/>
              </a:ext>
            </a:extLst>
          </p:cNvPr>
          <p:cNvSpPr/>
          <p:nvPr userDrawn="1"/>
        </p:nvSpPr>
        <p:spPr>
          <a:xfrm>
            <a:off x="6660000" y="155296"/>
            <a:ext cx="2484000" cy="695858"/>
          </a:xfrm>
          <a:prstGeom prst="parallelogram">
            <a:avLst>
              <a:gd name="adj" fmla="val 97118"/>
            </a:avLst>
          </a:prstGeom>
          <a:solidFill>
            <a:schemeClr val="bg1">
              <a:lumMod val="6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90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FAB687B-4C5C-44AC-8BEE-8A3C8D8E9AAD}"/>
              </a:ext>
            </a:extLst>
          </p:cNvPr>
          <p:cNvSpPr/>
          <p:nvPr userDrawn="1"/>
        </p:nvSpPr>
        <p:spPr>
          <a:xfrm>
            <a:off x="-1" y="4940411"/>
            <a:ext cx="9144001" cy="204901"/>
          </a:xfrm>
          <a:prstGeom prst="rect">
            <a:avLst/>
          </a:prstGeom>
          <a:solidFill>
            <a:srgbClr val="1E5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3A076A-CA28-4C32-8642-C417FC3D2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858" y="6485"/>
            <a:ext cx="491011" cy="5175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1F2588F-27B0-4D56-A751-FE2A524C6F81}"/>
              </a:ext>
            </a:extLst>
          </p:cNvPr>
          <p:cNvSpPr/>
          <p:nvPr userDrawn="1"/>
        </p:nvSpPr>
        <p:spPr>
          <a:xfrm>
            <a:off x="0" y="516095"/>
            <a:ext cx="9144000" cy="498763"/>
          </a:xfrm>
          <a:prstGeom prst="rect">
            <a:avLst/>
          </a:prstGeom>
          <a:solidFill>
            <a:srgbClr val="45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606D4A-ACC4-4769-9A7A-908890800355}"/>
              </a:ext>
            </a:extLst>
          </p:cNvPr>
          <p:cNvGrpSpPr/>
          <p:nvPr userDrawn="1"/>
        </p:nvGrpSpPr>
        <p:grpSpPr>
          <a:xfrm>
            <a:off x="334012" y="-20624"/>
            <a:ext cx="1708723" cy="540000"/>
            <a:chOff x="3323918" y="-20625"/>
            <a:chExt cx="1773152" cy="54357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F63C3EC-42C1-4714-B889-0B5664318026}"/>
                </a:ext>
              </a:extLst>
            </p:cNvPr>
            <p:cNvPicPr>
              <a:picLocks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323918" y="-20625"/>
              <a:ext cx="560361" cy="54357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E93D71-F03A-46B6-9D6D-DC76D010BA64}"/>
                </a:ext>
              </a:extLst>
            </p:cNvPr>
            <p:cNvSpPr txBox="1"/>
            <p:nvPr userDrawn="1"/>
          </p:nvSpPr>
          <p:spPr>
            <a:xfrm>
              <a:off x="3827718" y="-3574"/>
              <a:ext cx="12693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700" dirty="0"/>
                <a:t>State Committee on </a:t>
              </a:r>
            </a:p>
            <a:p>
              <a:r>
                <a:rPr lang="en-GB" sz="700" dirty="0"/>
                <a:t>Investment and State </a:t>
              </a:r>
            </a:p>
            <a:p>
              <a:r>
                <a:rPr lang="en-GB" sz="700" dirty="0"/>
                <a:t>Property Management </a:t>
              </a:r>
            </a:p>
            <a:p>
              <a:r>
                <a:rPr lang="en-GB" sz="700" dirty="0"/>
                <a:t>of the Republic of Tajikistan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7E77BE7-CD51-4BB5-B3BA-FE5EC6869001}"/>
              </a:ext>
            </a:extLst>
          </p:cNvPr>
          <p:cNvSpPr txBox="1"/>
          <p:nvPr userDrawn="1"/>
        </p:nvSpPr>
        <p:spPr>
          <a:xfrm>
            <a:off x="7672410" y="4900420"/>
            <a:ext cx="1137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www.b2b.tj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00A375-7F45-4994-800B-357E9AA6A720}"/>
              </a:ext>
            </a:extLst>
          </p:cNvPr>
          <p:cNvSpPr txBox="1"/>
          <p:nvPr userDrawn="1"/>
        </p:nvSpPr>
        <p:spPr>
          <a:xfrm>
            <a:off x="3941159" y="4890611"/>
            <a:ext cx="1261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www.tajinvest.tj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F3BA83-CCD5-4821-8A0B-541A1716CBF2}"/>
              </a:ext>
            </a:extLst>
          </p:cNvPr>
          <p:cNvSpPr txBox="1"/>
          <p:nvPr userDrawn="1"/>
        </p:nvSpPr>
        <p:spPr>
          <a:xfrm>
            <a:off x="816498" y="4893644"/>
            <a:ext cx="1334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www.investcom.tj</a:t>
            </a:r>
          </a:p>
        </p:txBody>
      </p:sp>
    </p:spTree>
    <p:extLst>
      <p:ext uri="{BB962C8B-B14F-4D97-AF65-F5344CB8AC3E}">
        <p14:creationId xmlns:p14="http://schemas.microsoft.com/office/powerpoint/2010/main" val="371662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4924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203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2070" y="320775"/>
            <a:ext cx="8419858" cy="424090"/>
          </a:xfrm>
        </p:spPr>
        <p:txBody>
          <a:bodyPr lIns="0" tIns="0" rIns="0" bIns="0"/>
          <a:lstStyle>
            <a:lvl1pPr>
              <a:defRPr sz="2756" b="1" i="0">
                <a:solidFill>
                  <a:srgbClr val="14164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0538" y="1520152"/>
            <a:ext cx="6562923" cy="190501"/>
          </a:xfrm>
        </p:spPr>
        <p:txBody>
          <a:bodyPr lIns="0" tIns="0" rIns="0" bIns="0"/>
          <a:lstStyle>
            <a:lvl1pPr>
              <a:defRPr sz="1238" b="0" i="0">
                <a:solidFill>
                  <a:srgbClr val="14164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297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4196" y="251264"/>
            <a:ext cx="524713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Sitka Banner"/>
                <a:cs typeface="Sitka Banner"/>
              </a:defRPr>
            </a:lvl1pPr>
          </a:lstStyle>
          <a:p>
            <a:endParaRPr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E06DDF-20D0-40F8-9EC3-2C16DBAB3CC3}"/>
              </a:ext>
            </a:extLst>
          </p:cNvPr>
          <p:cNvCxnSpPr/>
          <p:nvPr userDrawn="1"/>
        </p:nvCxnSpPr>
        <p:spPr>
          <a:xfrm>
            <a:off x="95792" y="5041163"/>
            <a:ext cx="89524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g object 18">
            <a:extLst>
              <a:ext uri="{FF2B5EF4-FFF2-40B4-BE49-F238E27FC236}">
                <a16:creationId xmlns:a16="http://schemas.microsoft.com/office/drawing/2014/main" id="{89046D40-9373-43EA-9BEC-695C5F78FC37}"/>
              </a:ext>
            </a:extLst>
          </p:cNvPr>
          <p:cNvSpPr/>
          <p:nvPr userDrawn="1"/>
        </p:nvSpPr>
        <p:spPr>
          <a:xfrm>
            <a:off x="6438452" y="93232"/>
            <a:ext cx="2705548" cy="90000"/>
          </a:xfrm>
          <a:custGeom>
            <a:avLst/>
            <a:gdLst/>
            <a:ahLst/>
            <a:cxnLst/>
            <a:rect l="l" t="t" r="r" b="b"/>
            <a:pathLst>
              <a:path w="4980940" h="151130">
                <a:moveTo>
                  <a:pt x="4980431" y="0"/>
                </a:moveTo>
                <a:lnTo>
                  <a:pt x="0" y="0"/>
                </a:lnTo>
                <a:lnTo>
                  <a:pt x="143002" y="150875"/>
                </a:lnTo>
                <a:lnTo>
                  <a:pt x="4980431" y="150875"/>
                </a:lnTo>
                <a:lnTo>
                  <a:pt x="49804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56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24" r:id="rId2"/>
    <p:sldLayoutId id="2147484125" r:id="rId3"/>
    <p:sldLayoutId id="2147484120" r:id="rId4"/>
    <p:sldLayoutId id="2147484126" r:id="rId5"/>
    <p:sldLayoutId id="2147484128" r:id="rId6"/>
    <p:sldLayoutId id="2147484130" r:id="rId7"/>
    <p:sldLayoutId id="2147484151" r:id="rId8"/>
    <p:sldLayoutId id="2147484152" r:id="rId9"/>
    <p:sldLayoutId id="2147484154" r:id="rId10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8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2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8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2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g object 17"/>
          <p:cNvSpPr/>
          <p:nvPr/>
        </p:nvSpPr>
        <p:spPr>
          <a:xfrm>
            <a:off x="0" y="0"/>
            <a:ext cx="4284000" cy="36000"/>
          </a:xfrm>
          <a:custGeom>
            <a:avLst/>
            <a:gdLst/>
            <a:ahLst/>
            <a:cxnLst/>
            <a:rect l="l" t="t" r="r" b="b"/>
            <a:pathLst>
              <a:path w="4221480" h="48895">
                <a:moveTo>
                  <a:pt x="0" y="48767"/>
                </a:moveTo>
                <a:lnTo>
                  <a:pt x="4221480" y="48767"/>
                </a:lnTo>
                <a:lnTo>
                  <a:pt x="4221480" y="0"/>
                </a:lnTo>
                <a:lnTo>
                  <a:pt x="0" y="0"/>
                </a:lnTo>
                <a:lnTo>
                  <a:pt x="0" y="48767"/>
                </a:lnTo>
                <a:close/>
              </a:path>
            </a:pathLst>
          </a:custGeom>
          <a:solidFill>
            <a:srgbClr val="0C9B74"/>
          </a:solid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g object 18"/>
          <p:cNvSpPr/>
          <p:nvPr userDrawn="1"/>
        </p:nvSpPr>
        <p:spPr>
          <a:xfrm>
            <a:off x="4163568" y="1"/>
            <a:ext cx="4980940" cy="72000"/>
          </a:xfrm>
          <a:custGeom>
            <a:avLst/>
            <a:gdLst/>
            <a:ahLst/>
            <a:cxnLst/>
            <a:rect l="l" t="t" r="r" b="b"/>
            <a:pathLst>
              <a:path w="4980940" h="151130">
                <a:moveTo>
                  <a:pt x="4980431" y="0"/>
                </a:moveTo>
                <a:lnTo>
                  <a:pt x="0" y="0"/>
                </a:lnTo>
                <a:lnTo>
                  <a:pt x="143002" y="150875"/>
                </a:lnTo>
                <a:lnTo>
                  <a:pt x="4980431" y="150875"/>
                </a:lnTo>
                <a:lnTo>
                  <a:pt x="4980431" y="0"/>
                </a:lnTo>
                <a:close/>
              </a:path>
            </a:pathLst>
          </a:custGeom>
          <a:solidFill>
            <a:srgbClr val="378EA6"/>
          </a:solid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4196" y="251264"/>
            <a:ext cx="524713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Sitka Banner"/>
                <a:cs typeface="Sitka Banner"/>
              </a:defRPr>
            </a:lvl1pPr>
          </a:lstStyle>
          <a:p>
            <a:endParaRPr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E06DDF-20D0-40F8-9EC3-2C16DBAB3CC3}"/>
              </a:ext>
            </a:extLst>
          </p:cNvPr>
          <p:cNvCxnSpPr/>
          <p:nvPr userDrawn="1"/>
        </p:nvCxnSpPr>
        <p:spPr>
          <a:xfrm>
            <a:off x="95792" y="5041163"/>
            <a:ext cx="89524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g object 18">
            <a:extLst>
              <a:ext uri="{FF2B5EF4-FFF2-40B4-BE49-F238E27FC236}">
                <a16:creationId xmlns:a16="http://schemas.microsoft.com/office/drawing/2014/main" id="{89046D40-9373-43EA-9BEC-695C5F78FC37}"/>
              </a:ext>
            </a:extLst>
          </p:cNvPr>
          <p:cNvSpPr/>
          <p:nvPr userDrawn="1"/>
        </p:nvSpPr>
        <p:spPr>
          <a:xfrm>
            <a:off x="6438452" y="93232"/>
            <a:ext cx="2705548" cy="90000"/>
          </a:xfrm>
          <a:custGeom>
            <a:avLst/>
            <a:gdLst/>
            <a:ahLst/>
            <a:cxnLst/>
            <a:rect l="l" t="t" r="r" b="b"/>
            <a:pathLst>
              <a:path w="4980940" h="151130">
                <a:moveTo>
                  <a:pt x="4980431" y="0"/>
                </a:moveTo>
                <a:lnTo>
                  <a:pt x="0" y="0"/>
                </a:lnTo>
                <a:lnTo>
                  <a:pt x="143002" y="150875"/>
                </a:lnTo>
                <a:lnTo>
                  <a:pt x="4980431" y="150875"/>
                </a:lnTo>
                <a:lnTo>
                  <a:pt x="49804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310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60" r:id="rId4"/>
    <p:sldLayoutId id="2147484161" r:id="rId5"/>
    <p:sldLayoutId id="2147484162" r:id="rId6"/>
    <p:sldLayoutId id="2147484163" r:id="rId7"/>
    <p:sldLayoutId id="2147484164" r:id="rId8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8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2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8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2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g object 17"/>
          <p:cNvSpPr/>
          <p:nvPr/>
        </p:nvSpPr>
        <p:spPr>
          <a:xfrm>
            <a:off x="0" y="1"/>
            <a:ext cx="4284000" cy="48895"/>
          </a:xfrm>
          <a:custGeom>
            <a:avLst/>
            <a:gdLst/>
            <a:ahLst/>
            <a:cxnLst/>
            <a:rect l="l" t="t" r="r" b="b"/>
            <a:pathLst>
              <a:path w="4221480" h="48895">
                <a:moveTo>
                  <a:pt x="0" y="48767"/>
                </a:moveTo>
                <a:lnTo>
                  <a:pt x="4221480" y="48767"/>
                </a:lnTo>
                <a:lnTo>
                  <a:pt x="4221480" y="0"/>
                </a:lnTo>
                <a:lnTo>
                  <a:pt x="0" y="0"/>
                </a:lnTo>
                <a:lnTo>
                  <a:pt x="0" y="48767"/>
                </a:lnTo>
                <a:close/>
              </a:path>
            </a:pathLst>
          </a:custGeom>
          <a:solidFill>
            <a:srgbClr val="0C9B74"/>
          </a:solid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4163568" y="1"/>
            <a:ext cx="4980940" cy="90000"/>
          </a:xfrm>
          <a:custGeom>
            <a:avLst/>
            <a:gdLst/>
            <a:ahLst/>
            <a:cxnLst/>
            <a:rect l="l" t="t" r="r" b="b"/>
            <a:pathLst>
              <a:path w="4980940" h="151130">
                <a:moveTo>
                  <a:pt x="4980431" y="0"/>
                </a:moveTo>
                <a:lnTo>
                  <a:pt x="0" y="0"/>
                </a:lnTo>
                <a:lnTo>
                  <a:pt x="143002" y="150875"/>
                </a:lnTo>
                <a:lnTo>
                  <a:pt x="4980431" y="150875"/>
                </a:lnTo>
                <a:lnTo>
                  <a:pt x="4980431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4196" y="251264"/>
            <a:ext cx="524713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Sitka Banner"/>
                <a:cs typeface="Sitka Banner"/>
              </a:defRPr>
            </a:lvl1pPr>
          </a:lstStyle>
          <a:p>
            <a:endParaRPr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E06DDF-20D0-40F8-9EC3-2C16DBAB3CC3}"/>
              </a:ext>
            </a:extLst>
          </p:cNvPr>
          <p:cNvCxnSpPr/>
          <p:nvPr userDrawn="1"/>
        </p:nvCxnSpPr>
        <p:spPr>
          <a:xfrm>
            <a:off x="95792" y="4879038"/>
            <a:ext cx="89524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g object 18">
            <a:extLst>
              <a:ext uri="{FF2B5EF4-FFF2-40B4-BE49-F238E27FC236}">
                <a16:creationId xmlns:a16="http://schemas.microsoft.com/office/drawing/2014/main" id="{89046D40-9373-43EA-9BEC-695C5F78FC37}"/>
              </a:ext>
            </a:extLst>
          </p:cNvPr>
          <p:cNvSpPr/>
          <p:nvPr userDrawn="1"/>
        </p:nvSpPr>
        <p:spPr>
          <a:xfrm>
            <a:off x="6438452" y="93232"/>
            <a:ext cx="2705548" cy="90000"/>
          </a:xfrm>
          <a:custGeom>
            <a:avLst/>
            <a:gdLst/>
            <a:ahLst/>
            <a:cxnLst/>
            <a:rect l="l" t="t" r="r" b="b"/>
            <a:pathLst>
              <a:path w="4980940" h="151130">
                <a:moveTo>
                  <a:pt x="4980431" y="0"/>
                </a:moveTo>
                <a:lnTo>
                  <a:pt x="0" y="0"/>
                </a:lnTo>
                <a:lnTo>
                  <a:pt x="143002" y="150875"/>
                </a:lnTo>
                <a:lnTo>
                  <a:pt x="4980431" y="150875"/>
                </a:lnTo>
                <a:lnTo>
                  <a:pt x="49804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07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8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2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8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2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lackhole051.deviantart.com/art/Light-Blue-Sky-59838389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hyperlink" Target="https://bio.libretexts.org/Bookshelves/Ecology/Book%3A_Environmental_Biology_(Fisher)/09%3A_Conventional__Sustainable_Agriculture/9.03%3A_Conventional_Agricultur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microsoft.com/office/2007/relationships/hdphoto" Target="../media/hdphoto5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hyperlink" Target="http://fez.tj/advantages/4-nalogovye-lgoty.html" TargetMode="External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en/protect-hands-ecology-protection-450594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19.png"/><Relationship Id="rId5" Type="http://schemas.openxmlformats.org/officeDocument/2006/relationships/image" Target="../media/image15.jpeg"/><Relationship Id="rId10" Type="http://schemas.openxmlformats.org/officeDocument/2006/relationships/image" Target="../media/image18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.jpeg"/><Relationship Id="rId18" Type="http://schemas.openxmlformats.org/officeDocument/2006/relationships/image" Target="../media/image92.png"/><Relationship Id="rId26" Type="http://schemas.openxmlformats.org/officeDocument/2006/relationships/image" Target="../media/image100.png"/><Relationship Id="rId21" Type="http://schemas.openxmlformats.org/officeDocument/2006/relationships/image" Target="../media/image95.png"/><Relationship Id="rId34" Type="http://schemas.openxmlformats.org/officeDocument/2006/relationships/image" Target="../media/image108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5" Type="http://schemas.openxmlformats.org/officeDocument/2006/relationships/image" Target="../media/image99.png"/><Relationship Id="rId33" Type="http://schemas.openxmlformats.org/officeDocument/2006/relationships/image" Target="../media/image107.png"/><Relationship Id="rId38" Type="http://schemas.openxmlformats.org/officeDocument/2006/relationships/image" Target="../media/image11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0.gif"/><Relationship Id="rId20" Type="http://schemas.openxmlformats.org/officeDocument/2006/relationships/image" Target="../media/image94.png"/><Relationship Id="rId29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24" Type="http://schemas.openxmlformats.org/officeDocument/2006/relationships/image" Target="../media/image98.png"/><Relationship Id="rId32" Type="http://schemas.openxmlformats.org/officeDocument/2006/relationships/image" Target="../media/image106.jpeg"/><Relationship Id="rId37" Type="http://schemas.openxmlformats.org/officeDocument/2006/relationships/image" Target="../media/image111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28" Type="http://schemas.openxmlformats.org/officeDocument/2006/relationships/image" Target="../media/image102.png"/><Relationship Id="rId36" Type="http://schemas.openxmlformats.org/officeDocument/2006/relationships/image" Target="../media/image110.png"/><Relationship Id="rId10" Type="http://schemas.openxmlformats.org/officeDocument/2006/relationships/image" Target="../media/image84.jpeg"/><Relationship Id="rId19" Type="http://schemas.openxmlformats.org/officeDocument/2006/relationships/image" Target="../media/image93.png"/><Relationship Id="rId31" Type="http://schemas.openxmlformats.org/officeDocument/2006/relationships/image" Target="../media/image105.png"/><Relationship Id="rId4" Type="http://schemas.openxmlformats.org/officeDocument/2006/relationships/image" Target="../media/image78.png"/><Relationship Id="rId9" Type="http://schemas.openxmlformats.org/officeDocument/2006/relationships/image" Target="../media/image83.jpeg"/><Relationship Id="rId14" Type="http://schemas.openxmlformats.org/officeDocument/2006/relationships/image" Target="../media/image88.png"/><Relationship Id="rId22" Type="http://schemas.openxmlformats.org/officeDocument/2006/relationships/image" Target="../media/image96.png"/><Relationship Id="rId27" Type="http://schemas.openxmlformats.org/officeDocument/2006/relationships/image" Target="../media/image101.png"/><Relationship Id="rId30" Type="http://schemas.openxmlformats.org/officeDocument/2006/relationships/image" Target="../media/image104.png"/><Relationship Id="rId35" Type="http://schemas.openxmlformats.org/officeDocument/2006/relationships/image" Target="../media/image109.png"/><Relationship Id="rId8" Type="http://schemas.openxmlformats.org/officeDocument/2006/relationships/image" Target="../media/image82.png"/><Relationship Id="rId3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4.png"/><Relationship Id="rId5" Type="http://schemas.openxmlformats.org/officeDocument/2006/relationships/image" Target="../media/image126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ninara/42901497375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2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chart" Target="../charts/char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microsoft.com/office/2007/relationships/hdphoto" Target="../media/hdphoto3.wdp"/><Relationship Id="rId10" Type="http://schemas.openxmlformats.org/officeDocument/2006/relationships/image" Target="../media/image35.jpeg"/><Relationship Id="rId4" Type="http://schemas.openxmlformats.org/officeDocument/2006/relationships/image" Target="../media/image30.pn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306761-9644-4CCD-AD86-BE0F7A563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989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ECECB0-84B7-4BEC-875D-56BDF2B2AF94}"/>
              </a:ext>
            </a:extLst>
          </p:cNvPr>
          <p:cNvSpPr/>
          <p:nvPr/>
        </p:nvSpPr>
        <p:spPr>
          <a:xfrm>
            <a:off x="-1" y="0"/>
            <a:ext cx="9143999" cy="5143500"/>
          </a:xfrm>
          <a:prstGeom prst="rect">
            <a:avLst/>
          </a:prstGeom>
          <a:gradFill>
            <a:gsLst>
              <a:gs pos="100000">
                <a:srgbClr val="FFFFFF">
                  <a:alpha val="42000"/>
                </a:srgbClr>
              </a:gs>
              <a:gs pos="72000">
                <a:schemeClr val="accent1">
                  <a:lumMod val="0"/>
                  <a:lumOff val="100000"/>
                  <a:alpha val="50000"/>
                </a:schemeClr>
              </a:gs>
              <a:gs pos="0">
                <a:schemeClr val="accent1">
                  <a:lumMod val="0"/>
                  <a:lumOff val="100000"/>
                  <a:alpha val="54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12C405E-899C-4E22-97A2-3898E8973EEB}"/>
                  </a:ext>
                </a:extLst>
              </p14:cNvPr>
              <p14:cNvContentPartPr/>
              <p14:nvPr/>
            </p14:nvContentPartPr>
            <p14:xfrm>
              <a:off x="-665021" y="1855557"/>
              <a:ext cx="2054970" cy="3051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12C405E-899C-4E22-97A2-3898E8973EE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55009" y="1675663"/>
                <a:ext cx="2234586" cy="664528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EC836ADE-F9D7-44AA-A319-8943427ECF4E}"/>
              </a:ext>
            </a:extLst>
          </p:cNvPr>
          <p:cNvSpPr/>
          <p:nvPr/>
        </p:nvSpPr>
        <p:spPr>
          <a:xfrm>
            <a:off x="2135407" y="1247739"/>
            <a:ext cx="5534531" cy="3748196"/>
          </a:xfrm>
          <a:prstGeom prst="ellipse">
            <a:avLst/>
          </a:prstGeom>
          <a:gradFill>
            <a:gsLst>
              <a:gs pos="96000">
                <a:srgbClr val="FFFFFF">
                  <a:alpha val="0"/>
                </a:srgbClr>
              </a:gs>
              <a:gs pos="69000">
                <a:schemeClr val="accent1">
                  <a:lumMod val="0"/>
                  <a:lumOff val="100000"/>
                  <a:alpha val="50000"/>
                </a:schemeClr>
              </a:gs>
              <a:gs pos="66000">
                <a:schemeClr val="accent1">
                  <a:lumMod val="0"/>
                  <a:lumOff val="100000"/>
                  <a:alpha val="13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>
              <a:solidFill>
                <a:schemeClr val="tx1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3CEE60F-3E9D-4992-BF72-B288B8705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045" y="1275816"/>
            <a:ext cx="3975587" cy="39954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DF7E52-C6F9-4ED2-9D30-DF5068157AFC}"/>
              </a:ext>
            </a:extLst>
          </p:cNvPr>
          <p:cNvSpPr txBox="1"/>
          <p:nvPr/>
        </p:nvSpPr>
        <p:spPr>
          <a:xfrm>
            <a:off x="2730197" y="2254477"/>
            <a:ext cx="35840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+mj-lt"/>
              </a:rPr>
              <a:t>Republic of Tajikistan</a:t>
            </a:r>
            <a:endParaRPr lang="en-US" sz="2000" b="1" i="0" dirty="0">
              <a:solidFill>
                <a:schemeClr val="tx1"/>
              </a:solidFill>
              <a:effectLst/>
              <a:latin typeface="+mj-lt"/>
            </a:endParaRPr>
          </a:p>
          <a:p>
            <a:endParaRPr lang="en-US" sz="2000" b="1" i="0" dirty="0">
              <a:solidFill>
                <a:schemeClr val="tx1"/>
              </a:solidFill>
              <a:effectLst/>
              <a:latin typeface="+mj-lt"/>
            </a:endParaRPr>
          </a:p>
          <a:p>
            <a:endParaRPr lang="en-US" sz="2000" b="1" dirty="0">
              <a:latin typeface="+mj-lt"/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+mj-lt"/>
              </a:rPr>
              <a:t>Investment Opportunities and 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+mj-lt"/>
              </a:rPr>
              <a:t>Directions of Cooperation</a:t>
            </a:r>
            <a:endParaRPr lang="en-GB" sz="1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899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1686456" y="444913"/>
            <a:ext cx="4705350" cy="58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entury Gothic"/>
              </a:rPr>
              <a:t>Mining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64825" y="3178328"/>
            <a:ext cx="6463863" cy="147476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857079" marR="11918" lvl="1" indent="-685663">
              <a:spcBef>
                <a:spcPts val="1408"/>
              </a:spcBef>
              <a:buFont typeface="Wingdings" panose="05000000000000000000" pitchFamily="2" charset="2"/>
              <a:buChar char="Ø"/>
              <a:tabLst>
                <a:tab pos="581020" algn="l"/>
              </a:tabLs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volume of proven silver reserves is 60 thousand tons, being the second largest in the world</a:t>
            </a:r>
          </a:p>
          <a:p>
            <a:pPr marL="857079" marR="11918" lvl="1" indent="-685663">
              <a:spcBef>
                <a:spcPts val="1408"/>
              </a:spcBef>
              <a:buFont typeface="Wingdings" panose="05000000000000000000" pitchFamily="2" charset="2"/>
              <a:buChar char="Ø"/>
              <a:tabLst>
                <a:tab pos="581020" algn="l"/>
              </a:tabLs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28 explored gold deposits with a deposit volume of more than 400 tons</a:t>
            </a:r>
          </a:p>
          <a:p>
            <a:pPr marL="857079" marR="11918" lvl="1" indent="-685663">
              <a:spcBef>
                <a:spcPts val="1408"/>
              </a:spcBef>
              <a:buFont typeface="Wingdings" panose="05000000000000000000" pitchFamily="2" charset="2"/>
              <a:buChar char="Ø"/>
              <a:tabLst>
                <a:tab pos="581020" algn="l"/>
              </a:tabLs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36 explored coal deposits, whose reserves are estimated at 5 billion tons</a:t>
            </a:r>
          </a:p>
          <a:p>
            <a:pPr marL="857079" marR="11918" lvl="1" indent="-685663">
              <a:spcBef>
                <a:spcPts val="1408"/>
              </a:spcBef>
              <a:buFont typeface="Wingdings" panose="05000000000000000000" pitchFamily="2" charset="2"/>
              <a:buChar char="Ø"/>
              <a:tabLst>
                <a:tab pos="581020" algn="l"/>
              </a:tabLs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Expected oil reserves - more than 7.9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mln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tons, gas - 5.6 billion cubic meters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8" y="1272725"/>
            <a:ext cx="1753124" cy="344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2131498" y="1217098"/>
            <a:ext cx="1488265" cy="14882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9988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cs typeface="Segoe UI" panose="020B0502040204020203" pitchFamily="34" charset="0"/>
              </a:rPr>
              <a:t>5 billion tons</a:t>
            </a:r>
          </a:p>
          <a:p>
            <a:pPr algn="ctr" defTabSz="159988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200" dirty="0">
                <a:solidFill>
                  <a:schemeClr val="tx1"/>
                </a:solidFill>
                <a:latin typeface="Sitka Banner" panose="02000505000000020004" pitchFamily="2" charset="0"/>
                <a:cs typeface="Segoe UI" panose="020B0502040204020203" pitchFamily="34" charset="0"/>
              </a:rPr>
              <a:t>coal reserves</a:t>
            </a:r>
            <a:endParaRPr lang="en-US" sz="800" dirty="0">
              <a:solidFill>
                <a:schemeClr val="tx1"/>
              </a:solidFill>
              <a:latin typeface="Sitka Banner" panose="02000505000000020004" pitchFamily="2" charset="0"/>
              <a:cs typeface="Segoe UI Semilight" panose="020B0402040204020203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269298" y="1217097"/>
            <a:ext cx="1486800" cy="1486800"/>
          </a:xfrm>
          <a:prstGeom prst="ellipse">
            <a:avLst/>
          </a:prstGeom>
          <a:solidFill>
            <a:srgbClr val="45B8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9988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cs typeface="Segoe UI" panose="020B0502040204020203" pitchFamily="34" charset="0"/>
              </a:rPr>
              <a:t>60,000 tons</a:t>
            </a:r>
          </a:p>
          <a:p>
            <a:pPr algn="ctr" defTabSz="159988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Sitka Banner" panose="02000505000000020004" pitchFamily="2" charset="0"/>
                <a:cs typeface="Segoe UI" panose="020B0502040204020203" pitchFamily="34" charset="0"/>
              </a:rPr>
              <a:t>silver reserves</a:t>
            </a:r>
            <a:endParaRPr lang="en-US" sz="800" dirty="0">
              <a:solidFill>
                <a:schemeClr val="tx1"/>
              </a:solidFill>
              <a:latin typeface="Sitka Banner" panose="02000505000000020004" pitchFamily="2" charset="0"/>
              <a:cs typeface="Segoe UI Semilight" panose="020B0402040204020203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295706" y="1320101"/>
            <a:ext cx="1473541" cy="14868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9988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cs typeface="Segoe UI" panose="020B0502040204020203" pitchFamily="34" charset="0"/>
              </a:rPr>
              <a:t>400 tons</a:t>
            </a:r>
          </a:p>
          <a:p>
            <a:pPr algn="ctr" defTabSz="159988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Sitka Banner" panose="02000505000000020004" pitchFamily="2" charset="0"/>
                <a:cs typeface="Segoe UI" panose="020B0502040204020203" pitchFamily="34" charset="0"/>
              </a:rPr>
              <a:t>Gold</a:t>
            </a:r>
          </a:p>
          <a:p>
            <a:pPr algn="ctr" defTabSz="159988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Sitka Banner" panose="02000505000000020004" pitchFamily="2" charset="0"/>
                <a:cs typeface="Segoe UI" panose="020B0502040204020203" pitchFamily="34" charset="0"/>
              </a:rPr>
              <a:t>reserves</a:t>
            </a:r>
            <a:endParaRPr lang="en-US" sz="800" dirty="0">
              <a:solidFill>
                <a:schemeClr val="tx1"/>
              </a:solidFill>
              <a:latin typeface="Sitka Banner" panose="02000505000000020004" pitchFamily="2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91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81503-DD51-4FE3-9B23-133218778E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98246" y="509490"/>
            <a:ext cx="5246687" cy="492125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High Tech and IT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492514-5480-4D1D-BA95-A9B8FFA0F951}"/>
              </a:ext>
            </a:extLst>
          </p:cNvPr>
          <p:cNvGrpSpPr/>
          <p:nvPr/>
        </p:nvGrpSpPr>
        <p:grpSpPr>
          <a:xfrm>
            <a:off x="1907098" y="1180304"/>
            <a:ext cx="6564148" cy="369332"/>
            <a:chOff x="422825" y="837273"/>
            <a:chExt cx="8033461" cy="36933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535A0BA-4053-4FE2-B498-72D8E20F8D6C}"/>
                </a:ext>
              </a:extLst>
            </p:cNvPr>
            <p:cNvSpPr/>
            <p:nvPr/>
          </p:nvSpPr>
          <p:spPr>
            <a:xfrm>
              <a:off x="422825" y="867139"/>
              <a:ext cx="7652228" cy="309600"/>
            </a:xfrm>
            <a:prstGeom prst="roundRect">
              <a:avLst/>
            </a:prstGeom>
            <a:solidFill>
              <a:srgbClr val="1E50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8C2792C5-6C3E-4A06-A2A8-C80772CA02F5}"/>
                </a:ext>
              </a:extLst>
            </p:cNvPr>
            <p:cNvSpPr txBox="1"/>
            <p:nvPr/>
          </p:nvSpPr>
          <p:spPr>
            <a:xfrm>
              <a:off x="1872606" y="837273"/>
              <a:ext cx="6583680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400" b="1" dirty="0">
                  <a:solidFill>
                    <a:schemeClr val="bg1"/>
                  </a:solidFill>
                  <a:cs typeface="Times New Roman"/>
                </a:rPr>
                <a:t> </a:t>
              </a:r>
              <a:r>
                <a:rPr lang="en-GB" sz="2400" b="1" dirty="0">
                  <a:solidFill>
                    <a:schemeClr val="bg1"/>
                  </a:solidFill>
                  <a:cs typeface="Times New Roman"/>
                </a:rPr>
                <a:t>Projects “Smart City Dushanbe”</a:t>
              </a:r>
              <a:endParaRPr sz="2400" dirty="0">
                <a:solidFill>
                  <a:schemeClr val="bg1"/>
                </a:solidFill>
                <a:cs typeface="Times New Roman"/>
              </a:endParaRPr>
            </a:p>
          </p:txBody>
        </p:sp>
      </p:grpSp>
      <p:sp>
        <p:nvSpPr>
          <p:cNvPr id="35" name="object 37">
            <a:extLst>
              <a:ext uri="{FF2B5EF4-FFF2-40B4-BE49-F238E27FC236}">
                <a16:creationId xmlns:a16="http://schemas.microsoft.com/office/drawing/2014/main" id="{A46F1060-F394-4ADD-BE9C-71E60D2E0DC6}"/>
              </a:ext>
            </a:extLst>
          </p:cNvPr>
          <p:cNvSpPr txBox="1"/>
          <p:nvPr/>
        </p:nvSpPr>
        <p:spPr>
          <a:xfrm>
            <a:off x="1413128" y="6472496"/>
            <a:ext cx="433832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00AF50"/>
                </a:solidFill>
                <a:latin typeface="Times New Roman"/>
                <a:cs typeface="Times New Roman"/>
              </a:rPr>
              <a:t>Пр</a:t>
            </a:r>
            <a:r>
              <a:rPr sz="1600" spc="15" dirty="0">
                <a:solidFill>
                  <a:srgbClr val="00AF50"/>
                </a:solidFill>
                <a:latin typeface="Times New Roman"/>
                <a:cs typeface="Times New Roman"/>
              </a:rPr>
              <a:t>о</a:t>
            </a:r>
            <a:r>
              <a:rPr sz="1600" spc="-10" dirty="0">
                <a:solidFill>
                  <a:srgbClr val="00AF50"/>
                </a:solidFill>
                <a:latin typeface="Times New Roman"/>
                <a:cs typeface="Times New Roman"/>
              </a:rPr>
              <a:t>е</a:t>
            </a:r>
            <a:r>
              <a:rPr sz="1600" spc="-35" dirty="0">
                <a:solidFill>
                  <a:srgbClr val="00AF50"/>
                </a:solidFill>
                <a:latin typeface="Times New Roman"/>
                <a:cs typeface="Times New Roman"/>
              </a:rPr>
              <a:t>к</a:t>
            </a:r>
            <a:r>
              <a:rPr sz="1600" spc="-10" dirty="0">
                <a:solidFill>
                  <a:srgbClr val="00AF50"/>
                </a:solidFill>
                <a:latin typeface="Times New Roman"/>
                <a:cs typeface="Times New Roman"/>
              </a:rPr>
              <a:t>т</a:t>
            </a:r>
            <a:r>
              <a:rPr sz="1600" spc="-25" dirty="0">
                <a:solidFill>
                  <a:srgbClr val="00AF50"/>
                </a:solidFill>
                <a:latin typeface="Times New Roman"/>
                <a:cs typeface="Times New Roman"/>
              </a:rPr>
              <a:t>ы</a:t>
            </a:r>
            <a:r>
              <a:rPr sz="1600" spc="-5" dirty="0">
                <a:solidFill>
                  <a:srgbClr val="00AF50"/>
                </a:solidFill>
                <a:latin typeface="Times New Roman"/>
                <a:cs typeface="Times New Roman"/>
              </a:rPr>
              <a:t>,</a:t>
            </a:r>
            <a:r>
              <a:rPr sz="160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600" spc="-90" dirty="0">
                <a:solidFill>
                  <a:srgbClr val="00AF50"/>
                </a:solidFill>
                <a:latin typeface="Times New Roman"/>
                <a:cs typeface="Times New Roman"/>
              </a:rPr>
              <a:t>к</a:t>
            </a:r>
            <a:r>
              <a:rPr sz="1600" spc="-30" dirty="0">
                <a:solidFill>
                  <a:srgbClr val="00AF50"/>
                </a:solidFill>
                <a:latin typeface="Times New Roman"/>
                <a:cs typeface="Times New Roman"/>
              </a:rPr>
              <a:t>о</a:t>
            </a:r>
            <a:r>
              <a:rPr sz="1600" spc="-40" dirty="0">
                <a:solidFill>
                  <a:srgbClr val="00AF50"/>
                </a:solidFill>
                <a:latin typeface="Times New Roman"/>
                <a:cs typeface="Times New Roman"/>
              </a:rPr>
              <a:t>т</a:t>
            </a:r>
            <a:r>
              <a:rPr sz="1600" spc="-10" dirty="0">
                <a:solidFill>
                  <a:srgbClr val="00AF50"/>
                </a:solidFill>
                <a:latin typeface="Times New Roman"/>
                <a:cs typeface="Times New Roman"/>
              </a:rPr>
              <a:t>орые</a:t>
            </a:r>
            <a:r>
              <a:rPr sz="160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AF50"/>
                </a:solidFill>
                <a:latin typeface="Times New Roman"/>
                <a:cs typeface="Times New Roman"/>
              </a:rPr>
              <a:t>на</a:t>
            </a:r>
            <a:r>
              <a:rPr sz="1600" spc="-70" dirty="0">
                <a:solidFill>
                  <a:srgbClr val="00AF50"/>
                </a:solidFill>
                <a:latin typeface="Times New Roman"/>
                <a:cs typeface="Times New Roman"/>
              </a:rPr>
              <a:t>х</a:t>
            </a:r>
            <a:r>
              <a:rPr sz="1600" spc="-55" dirty="0">
                <a:solidFill>
                  <a:srgbClr val="00AF50"/>
                </a:solidFill>
                <a:latin typeface="Times New Roman"/>
                <a:cs typeface="Times New Roman"/>
              </a:rPr>
              <a:t>о</a:t>
            </a:r>
            <a:r>
              <a:rPr sz="1600" spc="-10" dirty="0">
                <a:solidFill>
                  <a:srgbClr val="00AF50"/>
                </a:solidFill>
                <a:latin typeface="Times New Roman"/>
                <a:cs typeface="Times New Roman"/>
              </a:rPr>
              <a:t>дя</a:t>
            </a:r>
            <a:r>
              <a:rPr sz="1600" spc="5" dirty="0">
                <a:solidFill>
                  <a:srgbClr val="00AF50"/>
                </a:solidFill>
                <a:latin typeface="Times New Roman"/>
                <a:cs typeface="Times New Roman"/>
              </a:rPr>
              <a:t>т</a:t>
            </a:r>
            <a:r>
              <a:rPr sz="1600" spc="-10" dirty="0">
                <a:solidFill>
                  <a:srgbClr val="00AF50"/>
                </a:solidFill>
                <a:latin typeface="Times New Roman"/>
                <a:cs typeface="Times New Roman"/>
              </a:rPr>
              <a:t>ся</a:t>
            </a:r>
            <a:r>
              <a:rPr sz="160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AF50"/>
                </a:solidFill>
                <a:latin typeface="Times New Roman"/>
                <a:cs typeface="Times New Roman"/>
              </a:rPr>
              <a:t>в</a:t>
            </a:r>
            <a:r>
              <a:rPr sz="1600" spc="-5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AF50"/>
                </a:solidFill>
                <a:latin typeface="Times New Roman"/>
                <a:cs typeface="Times New Roman"/>
              </a:rPr>
              <a:t>с</a:t>
            </a:r>
            <a:r>
              <a:rPr sz="1600" spc="5" dirty="0">
                <a:solidFill>
                  <a:srgbClr val="00AF50"/>
                </a:solidFill>
                <a:latin typeface="Times New Roman"/>
                <a:cs typeface="Times New Roman"/>
              </a:rPr>
              <a:t>т</a:t>
            </a:r>
            <a:r>
              <a:rPr sz="1600" spc="-10" dirty="0">
                <a:solidFill>
                  <a:srgbClr val="00AF50"/>
                </a:solidFill>
                <a:latin typeface="Times New Roman"/>
                <a:cs typeface="Times New Roman"/>
              </a:rPr>
              <a:t>адии</a:t>
            </a:r>
            <a:r>
              <a:rPr sz="1600" spc="25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AF50"/>
                </a:solidFill>
                <a:latin typeface="Times New Roman"/>
                <a:cs typeface="Times New Roman"/>
              </a:rPr>
              <a:t>р</a:t>
            </a:r>
            <a:r>
              <a:rPr sz="1600" spc="5" dirty="0">
                <a:solidFill>
                  <a:srgbClr val="00AF50"/>
                </a:solidFill>
                <a:latin typeface="Times New Roman"/>
                <a:cs typeface="Times New Roman"/>
              </a:rPr>
              <a:t>е</a:t>
            </a:r>
            <a:r>
              <a:rPr sz="1600" spc="-5" dirty="0">
                <a:solidFill>
                  <a:srgbClr val="00AF50"/>
                </a:solidFill>
                <a:latin typeface="Times New Roman"/>
                <a:cs typeface="Times New Roman"/>
              </a:rPr>
              <a:t>а</a:t>
            </a:r>
            <a:r>
              <a:rPr sz="1600" spc="-10" dirty="0">
                <a:solidFill>
                  <a:srgbClr val="00AF50"/>
                </a:solidFill>
                <a:latin typeface="Times New Roman"/>
                <a:cs typeface="Times New Roman"/>
              </a:rPr>
              <a:t>л</a:t>
            </a:r>
            <a:r>
              <a:rPr sz="1600" spc="-20" dirty="0">
                <a:solidFill>
                  <a:srgbClr val="00AF50"/>
                </a:solidFill>
                <a:latin typeface="Times New Roman"/>
                <a:cs typeface="Times New Roman"/>
              </a:rPr>
              <a:t>и</a:t>
            </a:r>
            <a:r>
              <a:rPr sz="1600" spc="-10" dirty="0">
                <a:solidFill>
                  <a:srgbClr val="00AF50"/>
                </a:solidFill>
                <a:latin typeface="Times New Roman"/>
                <a:cs typeface="Times New Roman"/>
              </a:rPr>
              <a:t>зации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6" name="object 38">
            <a:extLst>
              <a:ext uri="{FF2B5EF4-FFF2-40B4-BE49-F238E27FC236}">
                <a16:creationId xmlns:a16="http://schemas.microsoft.com/office/drawing/2014/main" id="{DB48D2C5-E595-45F0-8353-65C035E93CAA}"/>
              </a:ext>
            </a:extLst>
          </p:cNvPr>
          <p:cNvSpPr txBox="1"/>
          <p:nvPr/>
        </p:nvSpPr>
        <p:spPr>
          <a:xfrm>
            <a:off x="7055611" y="6472496"/>
            <a:ext cx="374904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Пр</a:t>
            </a:r>
            <a:r>
              <a:rPr sz="1600" spc="15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sz="1600" spc="-35" dirty="0">
                <a:solidFill>
                  <a:srgbClr val="001F5F"/>
                </a:solidFill>
                <a:latin typeface="Times New Roman"/>
                <a:cs typeface="Times New Roman"/>
              </a:rPr>
              <a:t>к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sz="1600" spc="-25" dirty="0">
                <a:solidFill>
                  <a:srgbClr val="001F5F"/>
                </a:solidFill>
                <a:latin typeface="Times New Roman"/>
                <a:cs typeface="Times New Roman"/>
              </a:rPr>
              <a:t>ы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,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90" dirty="0">
                <a:solidFill>
                  <a:srgbClr val="001F5F"/>
                </a:solidFill>
                <a:latin typeface="Times New Roman"/>
                <a:cs typeface="Times New Roman"/>
              </a:rPr>
              <a:t>к</a:t>
            </a:r>
            <a:r>
              <a:rPr sz="1600" spc="-30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sz="1600" spc="-40" dirty="0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орые</a:t>
            </a:r>
            <a:r>
              <a:rPr sz="160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л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ани</a:t>
            </a:r>
            <a:r>
              <a:rPr sz="1600" spc="-35" dirty="0">
                <a:solidFill>
                  <a:srgbClr val="001F5F"/>
                </a:solidFill>
                <a:latin typeface="Times New Roman"/>
                <a:cs typeface="Times New Roman"/>
              </a:rPr>
              <a:t>р</a:t>
            </a:r>
            <a:r>
              <a:rPr sz="1600" spc="-20" dirty="0">
                <a:solidFill>
                  <a:srgbClr val="001F5F"/>
                </a:solidFill>
                <a:latin typeface="Times New Roman"/>
                <a:cs typeface="Times New Roman"/>
              </a:rPr>
              <a:t>у</a:t>
            </a:r>
            <a:r>
              <a:rPr sz="1600" spc="-45" dirty="0">
                <a:solidFill>
                  <a:srgbClr val="001F5F"/>
                </a:solidFill>
                <a:latin typeface="Times New Roman"/>
                <a:cs typeface="Times New Roman"/>
              </a:rPr>
              <a:t>ю</a:t>
            </a:r>
            <a:r>
              <a:rPr sz="1600" spc="20" dirty="0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ся</a:t>
            </a:r>
            <a:r>
              <a:rPr sz="1600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1600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spc="-70" dirty="0">
                <a:solidFill>
                  <a:srgbClr val="001F5F"/>
                </a:solidFill>
                <a:latin typeface="Times New Roman"/>
                <a:cs typeface="Times New Roman"/>
              </a:rPr>
              <a:t>б</a:t>
            </a:r>
            <a:r>
              <a:rPr sz="1600" spc="-114" dirty="0">
                <a:solidFill>
                  <a:srgbClr val="001F5F"/>
                </a:solidFill>
                <a:latin typeface="Times New Roman"/>
                <a:cs typeface="Times New Roman"/>
              </a:rPr>
              <a:t>у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ду</a:t>
            </a:r>
            <a:r>
              <a:rPr sz="1600" spc="-25" dirty="0">
                <a:solidFill>
                  <a:srgbClr val="001F5F"/>
                </a:solidFill>
                <a:latin typeface="Times New Roman"/>
                <a:cs typeface="Times New Roman"/>
              </a:rPr>
              <a:t>щ</a:t>
            </a:r>
            <a:r>
              <a:rPr sz="1600" spc="-10" dirty="0">
                <a:solidFill>
                  <a:srgbClr val="001F5F"/>
                </a:solidFill>
                <a:latin typeface="Times New Roman"/>
                <a:cs typeface="Times New Roman"/>
              </a:rPr>
              <a:t>ем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6A4DC2-1445-4AF2-93D3-8BDFD605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902" y="1614021"/>
            <a:ext cx="7460055" cy="3187159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2BB242EF-9179-4275-9F84-416B41A11AE6}"/>
              </a:ext>
            </a:extLst>
          </p:cNvPr>
          <p:cNvSpPr/>
          <p:nvPr/>
        </p:nvSpPr>
        <p:spPr>
          <a:xfrm>
            <a:off x="-423708" y="1180304"/>
            <a:ext cx="1922316" cy="3544096"/>
          </a:xfrm>
          <a:prstGeom prst="parallelogram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9717" t="-342" r="-3328" b="3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49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arallelogramm 29">
            <a:extLst>
              <a:ext uri="{FF2B5EF4-FFF2-40B4-BE49-F238E27FC236}">
                <a16:creationId xmlns:a16="http://schemas.microsoft.com/office/drawing/2014/main" id="{F5A91A9C-4294-4AD8-81CB-432322E2A706}"/>
              </a:ext>
            </a:extLst>
          </p:cNvPr>
          <p:cNvSpPr/>
          <p:nvPr/>
        </p:nvSpPr>
        <p:spPr>
          <a:xfrm>
            <a:off x="-320728" y="1216936"/>
            <a:ext cx="1875567" cy="3321534"/>
          </a:xfrm>
          <a:prstGeom prst="parallelogram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 l="-56765" t="-272" r="-83560" b="2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/>
          <p:cNvSpPr/>
          <p:nvPr/>
        </p:nvSpPr>
        <p:spPr>
          <a:xfrm>
            <a:off x="613899" y="3729429"/>
            <a:ext cx="926983" cy="1036513"/>
          </a:xfrm>
          <a:prstGeom prst="parallelogram">
            <a:avLst>
              <a:gd name="adj" fmla="val 15673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291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2A63790-2B8C-475B-BB5E-12457C789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661" y="2610851"/>
            <a:ext cx="788697" cy="69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hteck 10">
            <a:extLst>
              <a:ext uri="{FF2B5EF4-FFF2-40B4-BE49-F238E27FC236}">
                <a16:creationId xmlns:a16="http://schemas.microsoft.com/office/drawing/2014/main" id="{FB58962E-51B0-4054-B893-0E11963C4BD8}"/>
              </a:ext>
            </a:extLst>
          </p:cNvPr>
          <p:cNvSpPr/>
          <p:nvPr/>
        </p:nvSpPr>
        <p:spPr>
          <a:xfrm>
            <a:off x="2297973" y="3119861"/>
            <a:ext cx="5072877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>
                <a:solidFill>
                  <a:srgbClr val="16A4A5"/>
                </a:solidFill>
              </a:rPr>
              <a:t>Target</a:t>
            </a:r>
            <a:r>
              <a:rPr lang="ru-RU" b="1" dirty="0">
                <a:solidFill>
                  <a:srgbClr val="16A4A5"/>
                </a:solidFill>
              </a:rPr>
              <a:t>:</a:t>
            </a:r>
            <a:endParaRPr lang="ru-RU" sz="900" b="1" dirty="0">
              <a:solidFill>
                <a:srgbClr val="16A4A5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A significant increase in the share of processing cotton and other agricultural products within the country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Expansion of production capacity in the field of textile and knitted products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Construction of fruit and vegetable storage facilities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Infrastructure development, including further mechanization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Production of agricultural machinery and processing facilities </a:t>
            </a:r>
            <a:endParaRPr lang="ru-RU" sz="1200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BC1B660-C652-4F7B-84EE-59F01A9EC7DE}"/>
              </a:ext>
            </a:extLst>
          </p:cNvPr>
          <p:cNvCxnSpPr>
            <a:cxnSpLocks/>
          </p:cNvCxnSpPr>
          <p:nvPr/>
        </p:nvCxnSpPr>
        <p:spPr>
          <a:xfrm flipV="1">
            <a:off x="2291262" y="2974618"/>
            <a:ext cx="4886466" cy="1"/>
          </a:xfrm>
          <a:prstGeom prst="line">
            <a:avLst/>
          </a:prstGeom>
          <a:ln>
            <a:solidFill>
              <a:srgbClr val="16A4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9192C625-08D0-4F2A-A9E2-A5424609BF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6939" y="1394279"/>
            <a:ext cx="4063848" cy="144612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6913229-6048-4619-93D0-F85507BDC7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6602" y="3564134"/>
            <a:ext cx="1404506" cy="10149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A9E43C6-88B3-4DD3-A3E4-F67C47F323BE}"/>
              </a:ext>
            </a:extLst>
          </p:cNvPr>
          <p:cNvSpPr txBox="1"/>
          <p:nvPr/>
        </p:nvSpPr>
        <p:spPr>
          <a:xfrm>
            <a:off x="2971800" y="445149"/>
            <a:ext cx="2076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Agriculture</a:t>
            </a:r>
          </a:p>
        </p:txBody>
      </p:sp>
    </p:spTree>
    <p:extLst>
      <p:ext uri="{BB962C8B-B14F-4D97-AF65-F5344CB8AC3E}">
        <p14:creationId xmlns:p14="http://schemas.microsoft.com/office/powerpoint/2010/main" val="174276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2283614" y="467806"/>
            <a:ext cx="4237038" cy="633412"/>
          </a:xfrm>
          <a:prstGeom prst="rect">
            <a:avLst/>
          </a:prstGeom>
        </p:spPr>
        <p:txBody>
          <a:bodyPr/>
          <a:lstStyle/>
          <a:p>
            <a:pPr marL="0" indent="0" algn="l">
              <a:buNone/>
            </a:pP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Medicinal Herbs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</a:p>
        </p:txBody>
      </p:sp>
      <p:sp>
        <p:nvSpPr>
          <p:cNvPr id="28" name="Прямоугольник 7"/>
          <p:cNvSpPr/>
          <p:nvPr/>
        </p:nvSpPr>
        <p:spPr>
          <a:xfrm>
            <a:off x="2197961" y="2689800"/>
            <a:ext cx="31191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The pharmaceutical market volume is approx. USD 150 million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More than 30 domestic manufacturers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97% of medicines are imported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13.0% increase in prices for pharmaceutical products in 2019</a:t>
            </a:r>
            <a:endParaRPr lang="ru-RU" sz="12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6A2D6CD-5340-4699-B78E-D85E2B117315}"/>
              </a:ext>
            </a:extLst>
          </p:cNvPr>
          <p:cNvSpPr/>
          <p:nvPr/>
        </p:nvSpPr>
        <p:spPr>
          <a:xfrm>
            <a:off x="2230110" y="4303134"/>
            <a:ext cx="6509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8038" indent="-808038" algn="just"/>
            <a:r>
              <a:rPr lang="en-GB" sz="1200" b="1" dirty="0">
                <a:solidFill>
                  <a:srgbClr val="00A5A7"/>
                </a:solidFill>
              </a:rPr>
              <a:t>Incentives</a:t>
            </a:r>
            <a:r>
              <a:rPr lang="ru-RU" sz="1200" b="1" dirty="0"/>
              <a:t>:	</a:t>
            </a:r>
            <a:r>
              <a:rPr lang="en-GB" sz="1200" dirty="0"/>
              <a:t>The import of medicines, medical, pharmaceutical equipment and medical instruments is exempt from value added tax.</a:t>
            </a:r>
            <a:endParaRPr lang="en-US" sz="1200" dirty="0"/>
          </a:p>
          <a:p>
            <a:pPr marL="630238" indent="-630238" algn="just"/>
            <a:r>
              <a:rPr lang="ru-RU" sz="1200" dirty="0"/>
              <a:t>.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54642F-9834-45EC-9FF4-80FC0C21D8B3}"/>
              </a:ext>
            </a:extLst>
          </p:cNvPr>
          <p:cNvSpPr txBox="1"/>
          <p:nvPr/>
        </p:nvSpPr>
        <p:spPr>
          <a:xfrm>
            <a:off x="2230109" y="3893940"/>
            <a:ext cx="6432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8038" indent="-808038" algn="just"/>
            <a:r>
              <a:rPr lang="en-GB" sz="1200" b="1" dirty="0">
                <a:solidFill>
                  <a:srgbClr val="00A5A7"/>
                </a:solidFill>
              </a:rPr>
              <a:t>Target</a:t>
            </a:r>
            <a:r>
              <a:rPr lang="ru-RU" sz="1200" dirty="0"/>
              <a:t>: 	</a:t>
            </a:r>
            <a:r>
              <a:rPr lang="en-GB" sz="1200" dirty="0"/>
              <a:t>Processing of medicinal herbs for the production of medicines, food supplements, tea, cosmetics, etc. </a:t>
            </a:r>
            <a:endParaRPr lang="ru-RU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B81ED-533A-487F-9DC9-4E513C1241DA}"/>
              </a:ext>
            </a:extLst>
          </p:cNvPr>
          <p:cNvSpPr txBox="1"/>
          <p:nvPr/>
        </p:nvSpPr>
        <p:spPr>
          <a:xfrm>
            <a:off x="2624177" y="2321090"/>
            <a:ext cx="1411540" cy="307777"/>
          </a:xfrm>
          <a:prstGeom prst="rect">
            <a:avLst/>
          </a:prstGeom>
          <a:noFill/>
          <a:ln w="28575">
            <a:solidFill>
              <a:srgbClr val="52BBBD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Pharmaceuticals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41D299-4EE1-4250-9C50-DAB7014B1170}"/>
              </a:ext>
            </a:extLst>
          </p:cNvPr>
          <p:cNvSpPr txBox="1"/>
          <p:nvPr/>
        </p:nvSpPr>
        <p:spPr>
          <a:xfrm>
            <a:off x="6376906" y="2323253"/>
            <a:ext cx="1149930" cy="307777"/>
          </a:xfrm>
          <a:prstGeom prst="rect">
            <a:avLst/>
          </a:prstGeom>
          <a:noFill/>
          <a:ln w="28575">
            <a:solidFill>
              <a:srgbClr val="52BBBD"/>
            </a:solidFill>
          </a:ln>
        </p:spPr>
        <p:txBody>
          <a:bodyPr wrap="none" rtlCol="0">
            <a:spAutoFit/>
          </a:bodyPr>
          <a:lstStyle>
            <a:defPPr>
              <a:defRPr lang="ru-RU"/>
            </a:defPPr>
          </a:lstStyle>
          <a:p>
            <a:r>
              <a:rPr lang="en-GB" b="1" dirty="0"/>
              <a:t>Cosmetology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EBE261-14B8-4ED0-8E01-EABF76DC45ED}"/>
              </a:ext>
            </a:extLst>
          </p:cNvPr>
          <p:cNvSpPr txBox="1"/>
          <p:nvPr/>
        </p:nvSpPr>
        <p:spPr>
          <a:xfrm>
            <a:off x="5621868" y="2689800"/>
            <a:ext cx="32715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Mainly from the high mountain regions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Unique, environmentally friendly plants:</a:t>
            </a:r>
          </a:p>
          <a:p>
            <a:pPr marL="514217" lvl="1" indent="-171450">
              <a:buFont typeface="Courier New" panose="02070309020205020404" pitchFamily="49" charset="0"/>
              <a:buChar char="o"/>
            </a:pPr>
            <a:r>
              <a:rPr lang="en-GB" sz="1200" dirty="0"/>
              <a:t>liquorice root </a:t>
            </a:r>
          </a:p>
          <a:p>
            <a:pPr marL="514217" lvl="1" indent="-171450">
              <a:buFont typeface="Courier New" panose="02070309020205020404" pitchFamily="49" charset="0"/>
              <a:buChar char="o"/>
            </a:pPr>
            <a:r>
              <a:rPr lang="en-GB" sz="1200" dirty="0"/>
              <a:t>lavender </a:t>
            </a:r>
          </a:p>
          <a:p>
            <a:pPr marL="514217" lvl="1" indent="-171450">
              <a:buFont typeface="Courier New" panose="02070309020205020404" pitchFamily="49" charset="0"/>
              <a:buChar char="o"/>
            </a:pPr>
            <a:r>
              <a:rPr lang="en-GB" sz="1200" dirty="0"/>
              <a:t>mountain plants </a:t>
            </a: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C326A844-80A1-464D-8B3B-773E101FAA84}"/>
              </a:ext>
            </a:extLst>
          </p:cNvPr>
          <p:cNvSpPr/>
          <p:nvPr/>
        </p:nvSpPr>
        <p:spPr>
          <a:xfrm>
            <a:off x="3533183" y="1577906"/>
            <a:ext cx="4688393" cy="369332"/>
          </a:xfrm>
          <a:prstGeom prst="flowChartAlternateProcess">
            <a:avLst/>
          </a:prstGeom>
          <a:solidFill>
            <a:srgbClr val="3B62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F76BB6-13C8-4222-925E-A881CAB94E62}"/>
              </a:ext>
            </a:extLst>
          </p:cNvPr>
          <p:cNvSpPr/>
          <p:nvPr/>
        </p:nvSpPr>
        <p:spPr>
          <a:xfrm>
            <a:off x="4672694" y="1132571"/>
            <a:ext cx="1260000" cy="1260000"/>
          </a:xfrm>
          <a:prstGeom prst="ellipse">
            <a:avLst/>
          </a:prstGeom>
          <a:solidFill>
            <a:srgbClr val="16A4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4 0</a:t>
            </a:r>
            <a:r>
              <a:rPr lang="en-GB" sz="2400" b="1" dirty="0"/>
              <a:t>00</a:t>
            </a:r>
            <a:endParaRPr lang="en-GB" sz="1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B8B992-B37B-491B-9A78-CC4695ADC26A}"/>
              </a:ext>
            </a:extLst>
          </p:cNvPr>
          <p:cNvSpPr txBox="1"/>
          <p:nvPr/>
        </p:nvSpPr>
        <p:spPr>
          <a:xfrm>
            <a:off x="3391744" y="1608683"/>
            <a:ext cx="4971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0875">
              <a:tabLst>
                <a:tab pos="266700" algn="l"/>
              </a:tabLst>
            </a:pPr>
            <a:r>
              <a:rPr lang="en-GB" b="1" dirty="0">
                <a:solidFill>
                  <a:schemeClr val="bg1"/>
                </a:solidFill>
              </a:rPr>
              <a:t>	More than			species of medicinal herbs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DC3B0AE6-062B-4752-88AB-755C1F082E2A}"/>
              </a:ext>
            </a:extLst>
          </p:cNvPr>
          <p:cNvSpPr/>
          <p:nvPr/>
        </p:nvSpPr>
        <p:spPr>
          <a:xfrm>
            <a:off x="10940573" y="1131717"/>
            <a:ext cx="1933904" cy="3951890"/>
          </a:xfrm>
          <a:prstGeom prst="parallelogram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007" t="-29923" r="-80343" b="-23641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888C64BB-E24A-430E-9A98-2AC440F4CD73}"/>
              </a:ext>
            </a:extLst>
          </p:cNvPr>
          <p:cNvSpPr/>
          <p:nvPr/>
        </p:nvSpPr>
        <p:spPr>
          <a:xfrm>
            <a:off x="-325870" y="1160466"/>
            <a:ext cx="1778402" cy="3560709"/>
          </a:xfrm>
          <a:prstGeom prst="parallelogram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384" t="853" r="-24184" b="-85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57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D226B5-9EC5-4CC2-AA6D-10460902DEEC}"/>
              </a:ext>
            </a:extLst>
          </p:cNvPr>
          <p:cNvCxnSpPr>
            <a:cxnSpLocks/>
          </p:cNvCxnSpPr>
          <p:nvPr/>
        </p:nvCxnSpPr>
        <p:spPr>
          <a:xfrm>
            <a:off x="1745321" y="4523374"/>
            <a:ext cx="6638277" cy="0"/>
          </a:xfrm>
          <a:prstGeom prst="line">
            <a:avLst/>
          </a:prstGeom>
          <a:ln>
            <a:solidFill>
              <a:srgbClr val="16A4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01CAF6-C19E-4DBD-9A95-4934ED35F990}"/>
              </a:ext>
            </a:extLst>
          </p:cNvPr>
          <p:cNvCxnSpPr>
            <a:cxnSpLocks/>
          </p:cNvCxnSpPr>
          <p:nvPr/>
        </p:nvCxnSpPr>
        <p:spPr>
          <a:xfrm>
            <a:off x="1745321" y="3498009"/>
            <a:ext cx="6638277" cy="0"/>
          </a:xfrm>
          <a:prstGeom prst="line">
            <a:avLst/>
          </a:prstGeom>
          <a:ln>
            <a:solidFill>
              <a:srgbClr val="16A4A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155D1F9-F09C-4E4B-AE67-22305188463A}"/>
              </a:ext>
            </a:extLst>
          </p:cNvPr>
          <p:cNvSpPr/>
          <p:nvPr/>
        </p:nvSpPr>
        <p:spPr>
          <a:xfrm>
            <a:off x="1764854" y="3552095"/>
            <a:ext cx="6618744" cy="932348"/>
          </a:xfrm>
          <a:prstGeom prst="rect">
            <a:avLst/>
          </a:prstGeom>
          <a:solidFill>
            <a:srgbClr val="16A4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289096" y="551618"/>
            <a:ext cx="1955800" cy="493712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Tourism</a:t>
            </a:r>
          </a:p>
        </p:txBody>
      </p:sp>
      <p:sp>
        <p:nvSpPr>
          <p:cNvPr id="4" name="object 11"/>
          <p:cNvSpPr txBox="1"/>
          <p:nvPr/>
        </p:nvSpPr>
        <p:spPr>
          <a:xfrm>
            <a:off x="1940613" y="1193809"/>
            <a:ext cx="5057393" cy="1350756"/>
          </a:xfrm>
          <a:prstGeom prst="rect">
            <a:avLst/>
          </a:prstGeom>
          <a:noFill/>
        </p:spPr>
        <p:txBody>
          <a:bodyPr vert="horz" wrap="square" lIns="0" tIns="57533" rIns="0" bIns="0" rtlCol="0">
            <a:spAutoFit/>
          </a:bodyPr>
          <a:lstStyle/>
          <a:p>
            <a:pPr marL="471399" marR="0" lvl="1" indent="-285750" algn="l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7D33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Segoe UI Semilight" panose="020B0402040204020203" pitchFamily="34" charset="0"/>
              </a:rPr>
              <a:t>Electronic Visa System</a:t>
            </a:r>
          </a:p>
          <a:p>
            <a:pPr marL="471399" lvl="1" indent="-285750">
              <a:buClr>
                <a:srgbClr val="277D33"/>
              </a:buClr>
              <a:buSzPct val="115000"/>
              <a:buFont typeface="Arial" panose="020B0604020202020204" pitchFamily="34" charset="0"/>
              <a:buChar char="•"/>
              <a:defRPr/>
            </a:pPr>
            <a:r>
              <a:rPr lang="en-GB" dirty="0">
                <a:cs typeface="Segoe UI Semilight" panose="020B0402040204020203" pitchFamily="34" charset="0"/>
              </a:rPr>
              <a:t>From 01.01.2022 visa-free regime for citizens of </a:t>
            </a:r>
            <a:br>
              <a:rPr lang="en-GB" dirty="0">
                <a:cs typeface="Segoe UI Semilight" panose="020B0402040204020203" pitchFamily="34" charset="0"/>
              </a:rPr>
            </a:br>
            <a:r>
              <a:rPr lang="en-GB" dirty="0">
                <a:cs typeface="Segoe UI Semilight" panose="020B0402040204020203" pitchFamily="34" charset="0"/>
              </a:rPr>
              <a:t>52 countries; 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Segoe UI Semilight" panose="020B0402040204020203" pitchFamily="34" charset="0"/>
            </a:endParaRPr>
          </a:p>
          <a:p>
            <a:pPr marL="471399" marR="0" lvl="1" indent="-285750" algn="l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7D33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Segoe UI Semilight" panose="020B0402040204020203" pitchFamily="34" charset="0"/>
              </a:rPr>
              <a:t>4 international airports and 2 national airlines</a:t>
            </a:r>
          </a:p>
          <a:p>
            <a:pPr marL="471399" marR="0" lvl="1" indent="-285750" algn="l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7D33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Segoe UI Semilight" panose="020B0402040204020203" pitchFamily="34" charset="0"/>
              </a:rPr>
              <a:t>3 international five-star hotels</a:t>
            </a:r>
          </a:p>
          <a:p>
            <a:pPr marL="471399" marR="0" lvl="1" indent="-285750" algn="l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7D33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Segoe UI Semilight" panose="020B0402040204020203" pitchFamily="34" charset="0"/>
              </a:rPr>
              <a:t>158 hotels, 67 resorts</a:t>
            </a:r>
          </a:p>
        </p:txBody>
      </p:sp>
      <p:sp>
        <p:nvSpPr>
          <p:cNvPr id="5" name="Прямоугольник 20"/>
          <p:cNvSpPr/>
          <p:nvPr/>
        </p:nvSpPr>
        <p:spPr>
          <a:xfrm>
            <a:off x="3675594" y="2940159"/>
            <a:ext cx="1069351" cy="253914"/>
          </a:xfrm>
          <a:prstGeom prst="rect">
            <a:avLst/>
          </a:prstGeom>
        </p:spPr>
        <p:txBody>
          <a:bodyPr wrap="none" lIns="68558" tIns="34289" rIns="68558" bIns="34289">
            <a:spAutoFit/>
          </a:bodyPr>
          <a:lstStyle/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Segoe UI Semilight" panose="020B0402040204020203" pitchFamily="34" charset="0"/>
              </a:rPr>
              <a:t>Eco -Tourism</a:t>
            </a:r>
          </a:p>
        </p:txBody>
      </p:sp>
      <p:sp>
        <p:nvSpPr>
          <p:cNvPr id="6" name="Прямоугольник 21"/>
          <p:cNvSpPr/>
          <p:nvPr/>
        </p:nvSpPr>
        <p:spPr>
          <a:xfrm>
            <a:off x="5175819" y="2856297"/>
            <a:ext cx="1350118" cy="438580"/>
          </a:xfrm>
          <a:prstGeom prst="rect">
            <a:avLst/>
          </a:prstGeom>
        </p:spPr>
        <p:txBody>
          <a:bodyPr wrap="square" lIns="68558" tIns="34289" rIns="68558" bIns="34289">
            <a:spAutoFit/>
          </a:bodyPr>
          <a:lstStyle/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Historical and Cultural Tourism</a:t>
            </a:r>
          </a:p>
        </p:txBody>
      </p:sp>
      <p:sp>
        <p:nvSpPr>
          <p:cNvPr id="7" name="Прямоугольник 22"/>
          <p:cNvSpPr/>
          <p:nvPr/>
        </p:nvSpPr>
        <p:spPr>
          <a:xfrm>
            <a:off x="6586795" y="2860086"/>
            <a:ext cx="1600097" cy="438580"/>
          </a:xfrm>
          <a:prstGeom prst="rect">
            <a:avLst/>
          </a:prstGeom>
        </p:spPr>
        <p:txBody>
          <a:bodyPr wrap="square" lIns="68558" tIns="34289" rIns="68558" bIns="34289">
            <a:spAutoFit/>
          </a:bodyPr>
          <a:lstStyle/>
          <a:p>
            <a:pPr marL="335621" marR="0" lvl="1" indent="-149972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0924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Segoe UI Semilight" panose="020B0402040204020203" pitchFamily="34" charset="0"/>
              </a:rPr>
              <a:t>Medical </a:t>
            </a:r>
          </a:p>
          <a:p>
            <a:pPr marL="335621" marR="0" lvl="1" indent="-149972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0924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Segoe UI Semilight" panose="020B0402040204020203" pitchFamily="34" charset="0"/>
              </a:rPr>
              <a:t>Tourism</a:t>
            </a:r>
          </a:p>
        </p:txBody>
      </p:sp>
      <p:pic>
        <p:nvPicPr>
          <p:cNvPr id="16" name="Рисунок 10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6" t="11748" r="43636" b="9630"/>
          <a:stretch/>
        </p:blipFill>
        <p:spPr>
          <a:xfrm>
            <a:off x="1995055" y="3371582"/>
            <a:ext cx="1248944" cy="133575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57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5" r="17156"/>
          <a:stretch/>
        </p:blipFill>
        <p:spPr>
          <a:xfrm>
            <a:off x="3630328" y="3360359"/>
            <a:ext cx="1248944" cy="133575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58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6" t="9349" r="3266"/>
          <a:stretch/>
        </p:blipFill>
        <p:spPr>
          <a:xfrm>
            <a:off x="5265601" y="3360959"/>
            <a:ext cx="1248944" cy="133575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59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4" r="24611" b="16586"/>
          <a:stretch/>
        </p:blipFill>
        <p:spPr>
          <a:xfrm>
            <a:off x="6900875" y="3367193"/>
            <a:ext cx="1248944" cy="131829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Прямоугольник 19"/>
          <p:cNvSpPr/>
          <p:nvPr/>
        </p:nvSpPr>
        <p:spPr>
          <a:xfrm>
            <a:off x="1732429" y="2852508"/>
            <a:ext cx="1800308" cy="438580"/>
          </a:xfrm>
          <a:prstGeom prst="rect">
            <a:avLst/>
          </a:prstGeom>
        </p:spPr>
        <p:txBody>
          <a:bodyPr wrap="square" lIns="68558" tIns="34289" rIns="68558" bIns="34289">
            <a:spAutoFit/>
          </a:bodyPr>
          <a:lstStyle/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Segoe UI Semilight" panose="020B0402040204020203" pitchFamily="34" charset="0"/>
              </a:rPr>
              <a:t>Mountain and Sport Tourism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28325" r="4671" b="28154"/>
          <a:stretch/>
        </p:blipFill>
        <p:spPr bwMode="auto">
          <a:xfrm>
            <a:off x="7745880" y="1489171"/>
            <a:ext cx="1054358" cy="357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Parallelogramm 25">
            <a:extLst>
              <a:ext uri="{FF2B5EF4-FFF2-40B4-BE49-F238E27FC236}">
                <a16:creationId xmlns:a16="http://schemas.microsoft.com/office/drawing/2014/main" id="{6C075191-BE9E-4C6D-9366-7A3B6B2B391A}"/>
              </a:ext>
            </a:extLst>
          </p:cNvPr>
          <p:cNvSpPr/>
          <p:nvPr/>
        </p:nvSpPr>
        <p:spPr>
          <a:xfrm>
            <a:off x="-432638" y="1290483"/>
            <a:ext cx="1830758" cy="3420989"/>
          </a:xfrm>
          <a:prstGeom prst="parallelogram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9890" t="143" r="-34928" b="-1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DCC841-3743-448B-9DEB-650A3AA0B5DF}"/>
              </a:ext>
            </a:extLst>
          </p:cNvPr>
          <p:cNvCxnSpPr>
            <a:cxnSpLocks/>
          </p:cNvCxnSpPr>
          <p:nvPr/>
        </p:nvCxnSpPr>
        <p:spPr>
          <a:xfrm>
            <a:off x="3230978" y="2706682"/>
            <a:ext cx="4236648" cy="0"/>
          </a:xfrm>
          <a:prstGeom prst="line">
            <a:avLst/>
          </a:prstGeom>
          <a:ln>
            <a:solidFill>
              <a:srgbClr val="1E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iamond 24">
            <a:extLst>
              <a:ext uri="{FF2B5EF4-FFF2-40B4-BE49-F238E27FC236}">
                <a16:creationId xmlns:a16="http://schemas.microsoft.com/office/drawing/2014/main" id="{B88B8096-BDCA-4CB7-B16F-DFB2BEF78A69}"/>
              </a:ext>
            </a:extLst>
          </p:cNvPr>
          <p:cNvSpPr/>
          <p:nvPr/>
        </p:nvSpPr>
        <p:spPr>
          <a:xfrm>
            <a:off x="5244896" y="2616934"/>
            <a:ext cx="208813" cy="193672"/>
          </a:xfrm>
          <a:prstGeom prst="diamond">
            <a:avLst/>
          </a:prstGeom>
          <a:solidFill>
            <a:srgbClr val="17A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55E6DB7-29D1-4F6A-898C-E76D597810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067" t="3242" r="6359" b="12076"/>
          <a:stretch/>
        </p:blipFill>
        <p:spPr>
          <a:xfrm>
            <a:off x="1256920" y="1087378"/>
            <a:ext cx="4890802" cy="3647209"/>
          </a:xfrm>
          <a:prstGeom prst="rect">
            <a:avLst/>
          </a:prstGeom>
          <a:noFill/>
          <a:effectLst/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2604492" y="480703"/>
            <a:ext cx="3783049" cy="551259"/>
          </a:xfrm>
          <a:prstGeom prst="rect">
            <a:avLst/>
          </a:prstGeom>
          <a:noFill/>
        </p:spPr>
        <p:txBody>
          <a:bodyPr lIns="91438" tIns="45719" rIns="91438" bIns="45719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Doing Business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6A86F8-1726-4A05-9CC5-873EA8CD1E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4"/>
          <a:stretch/>
        </p:blipFill>
        <p:spPr>
          <a:xfrm>
            <a:off x="4750027" y="2152794"/>
            <a:ext cx="3416453" cy="253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>
            <a:spLocks noChangeAspect="1"/>
          </p:cNvSpPr>
          <p:nvPr/>
        </p:nvSpPr>
        <p:spPr>
          <a:xfrm rot="16200000" flipH="1">
            <a:off x="4722483" y="-872094"/>
            <a:ext cx="3556296" cy="5300483"/>
          </a:xfrm>
          <a:prstGeom prst="rtTriangle">
            <a:avLst/>
          </a:prstGeom>
          <a:solidFill>
            <a:srgbClr val="089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/>
            <a:endParaRPr lang="en-US" sz="1200" dirty="0">
              <a:latin typeface="Myriad Pro"/>
            </a:endParaRPr>
          </a:p>
        </p:txBody>
      </p:sp>
      <p:sp>
        <p:nvSpPr>
          <p:cNvPr id="2" name="Right Triangle 1"/>
          <p:cNvSpPr/>
          <p:nvPr/>
        </p:nvSpPr>
        <p:spPr>
          <a:xfrm>
            <a:off x="-1024" y="1262435"/>
            <a:ext cx="5948737" cy="3941423"/>
          </a:xfrm>
          <a:prstGeom prst="rtTriangle">
            <a:avLst/>
          </a:prstGeom>
          <a:solidFill>
            <a:srgbClr val="1F51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/>
            <a:endParaRPr lang="en-US" sz="1200">
              <a:solidFill>
                <a:schemeClr val="accent5"/>
              </a:solidFill>
              <a:latin typeface="Myriad Pro"/>
            </a:endParaRPr>
          </a:p>
        </p:txBody>
      </p:sp>
      <p:sp>
        <p:nvSpPr>
          <p:cNvPr id="4" name="Прямоугольник 7"/>
          <p:cNvSpPr/>
          <p:nvPr/>
        </p:nvSpPr>
        <p:spPr>
          <a:xfrm>
            <a:off x="56227" y="3725608"/>
            <a:ext cx="3979235" cy="1200327"/>
          </a:xfrm>
          <a:prstGeom prst="rect">
            <a:avLst/>
          </a:prstGeom>
        </p:spPr>
        <p:txBody>
          <a:bodyPr wrap="square" lIns="68558" tIns="34289" rIns="68558" bIns="34289">
            <a:spAutoFit/>
          </a:bodyPr>
          <a:lstStyle/>
          <a:p>
            <a:pPr algn="just"/>
            <a:endParaRPr lang="ru-RU" sz="1050" dirty="0">
              <a:solidFill>
                <a:schemeClr val="bg1"/>
              </a:solidFill>
              <a:ea typeface="Droid Serif" panose="02020600060500020200" pitchFamily="18" charset="0"/>
              <a:cs typeface="Droid Serif" panose="02020600060500020200" pitchFamily="18" charset="0"/>
            </a:endParaRPr>
          </a:p>
          <a:p>
            <a:pPr marL="214313" indent="-214313" algn="just">
              <a:buFont typeface="Avenir Next Cyr" pitchFamily="34" charset="0"/>
              <a:buChar char="‐"/>
            </a:pPr>
            <a:r>
              <a:rPr lang="en-US" sz="1050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The importation of agricultural machinery is </a:t>
            </a:r>
            <a:r>
              <a:rPr lang="en-US" sz="1050" b="1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exempted</a:t>
            </a:r>
            <a:r>
              <a:rPr lang="en-US" sz="1050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 from the payment of value added </a:t>
            </a:r>
            <a:r>
              <a:rPr lang="en-US" sz="1050" b="1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tax</a:t>
            </a:r>
            <a:r>
              <a:rPr lang="en-US" sz="1050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 and </a:t>
            </a:r>
            <a:r>
              <a:rPr lang="en-US" sz="1050" b="1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custom</a:t>
            </a:r>
            <a:r>
              <a:rPr lang="en-US" sz="1050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 duties.</a:t>
            </a:r>
          </a:p>
          <a:p>
            <a:pPr marL="214313" indent="-214313" algn="just">
              <a:buFont typeface="Avenir Next Cyr" pitchFamily="34" charset="0"/>
              <a:buChar char="‐"/>
            </a:pPr>
            <a:r>
              <a:rPr lang="en-US" sz="1050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Poultry farms and enterprises producing feed for poultry and cattle are </a:t>
            </a:r>
            <a:r>
              <a:rPr lang="en-US" sz="1050" b="1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exempted</a:t>
            </a:r>
            <a:r>
              <a:rPr lang="en-US" sz="1050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 from profit tax, value added tax, real estate tax and motor road users </a:t>
            </a:r>
            <a:r>
              <a:rPr lang="en-US" sz="1050" b="1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tax</a:t>
            </a:r>
            <a:r>
              <a:rPr lang="en-US" sz="1050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 for the period of </a:t>
            </a:r>
            <a:r>
              <a:rPr lang="en-US" sz="1050" b="1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12 years.</a:t>
            </a:r>
          </a:p>
        </p:txBody>
      </p:sp>
      <p:sp>
        <p:nvSpPr>
          <p:cNvPr id="5" name="Прямоугольник 6"/>
          <p:cNvSpPr/>
          <p:nvPr/>
        </p:nvSpPr>
        <p:spPr>
          <a:xfrm>
            <a:off x="404377" y="3627163"/>
            <a:ext cx="2358284" cy="238525"/>
          </a:xfrm>
          <a:prstGeom prst="rect">
            <a:avLst/>
          </a:prstGeom>
        </p:spPr>
        <p:txBody>
          <a:bodyPr wrap="square" lIns="68558" tIns="34289" rIns="68558" bIns="34289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Agriculture</a:t>
            </a:r>
            <a:endParaRPr lang="en-US" sz="1100" dirty="0">
              <a:solidFill>
                <a:schemeClr val="bg1"/>
              </a:solidFill>
              <a:latin typeface="Myriad Pro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44902" y="895188"/>
            <a:ext cx="1765460" cy="238525"/>
          </a:xfrm>
          <a:prstGeom prst="rect">
            <a:avLst/>
          </a:prstGeom>
        </p:spPr>
        <p:txBody>
          <a:bodyPr wrap="square" lIns="68558" tIns="34289" rIns="68558" bIns="34289">
            <a:spAutoFit/>
          </a:bodyPr>
          <a:lstStyle/>
          <a:p>
            <a:r>
              <a:rPr lang="en-US" sz="1100" b="1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Industry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59463" y="1204021"/>
            <a:ext cx="4120116" cy="1038744"/>
          </a:xfrm>
          <a:prstGeom prst="rect">
            <a:avLst/>
          </a:prstGeom>
        </p:spPr>
        <p:txBody>
          <a:bodyPr wrap="square" lIns="68558" tIns="34289" rIns="68558" bIns="34289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050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The enterprises engaged in the full cycle of processing cotton fiber into the final product are </a:t>
            </a:r>
            <a:r>
              <a:rPr lang="en-US" sz="1050" b="1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exempted</a:t>
            </a:r>
            <a:r>
              <a:rPr lang="en-US" sz="1050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 from profit tax and real estate </a:t>
            </a:r>
            <a:r>
              <a:rPr lang="en-US" sz="1050" b="1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tax</a:t>
            </a:r>
            <a:r>
              <a:rPr lang="en-US" sz="1050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 for the period of </a:t>
            </a:r>
            <a:r>
              <a:rPr lang="en-US" sz="1050" b="1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12 years.</a:t>
            </a:r>
            <a:r>
              <a:rPr lang="en-US" sz="1050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</a:p>
          <a:p>
            <a:pPr marL="214313" indent="-214313">
              <a:buFontTx/>
              <a:buChar char="-"/>
            </a:pPr>
            <a:r>
              <a:rPr lang="en-US" sz="1050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Supply of precious metals and stones, jewelry,  primary aluminum, cocoons, cotton fiber, cotton yarn and raw cotton is </a:t>
            </a:r>
            <a:r>
              <a:rPr lang="en-US" sz="1050" b="1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exempted from value added tax</a:t>
            </a:r>
            <a:r>
              <a:rPr lang="en-US" sz="1050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.</a:t>
            </a:r>
          </a:p>
        </p:txBody>
      </p:sp>
      <p:sp>
        <p:nvSpPr>
          <p:cNvPr id="10" name="Прямоугольник 6"/>
          <p:cNvSpPr/>
          <p:nvPr/>
        </p:nvSpPr>
        <p:spPr>
          <a:xfrm>
            <a:off x="3399276" y="2258022"/>
            <a:ext cx="2451260" cy="407802"/>
          </a:xfrm>
          <a:prstGeom prst="rect">
            <a:avLst/>
          </a:prstGeom>
        </p:spPr>
        <p:txBody>
          <a:bodyPr wrap="square" lIns="68558" tIns="34289" rIns="68558" bIns="34289">
            <a:spAutoFit/>
          </a:bodyPr>
          <a:lstStyle/>
          <a:p>
            <a:r>
              <a:rPr lang="en-US" sz="1100" b="1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Tourism</a:t>
            </a:r>
          </a:p>
          <a:p>
            <a:endParaRPr lang="en-US" sz="1100" dirty="0">
              <a:latin typeface="Myriad Pro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1" name="Прямоугольник 7"/>
          <p:cNvSpPr/>
          <p:nvPr/>
        </p:nvSpPr>
        <p:spPr>
          <a:xfrm>
            <a:off x="3042001" y="2517569"/>
            <a:ext cx="4807518" cy="715578"/>
          </a:xfrm>
          <a:prstGeom prst="rect">
            <a:avLst/>
          </a:prstGeom>
        </p:spPr>
        <p:txBody>
          <a:bodyPr wrap="square" lIns="68558" tIns="34289" rIns="68558" bIns="34289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050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Newly established enterprises operating in the sphere </a:t>
            </a:r>
          </a:p>
          <a:p>
            <a:r>
              <a:rPr lang="en-US" sz="1050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      of tourism are exempted from profit </a:t>
            </a:r>
            <a:r>
              <a:rPr lang="en-US" sz="1050" b="1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tax</a:t>
            </a:r>
            <a:r>
              <a:rPr lang="en-US" sz="1050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 for a period of </a:t>
            </a:r>
            <a:r>
              <a:rPr lang="en-US" sz="1050" b="1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5 years</a:t>
            </a:r>
            <a:r>
              <a:rPr lang="en-US" sz="1050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.</a:t>
            </a:r>
          </a:p>
          <a:p>
            <a:pPr marL="214313" indent="-214313">
              <a:buFontTx/>
              <a:buChar char="-"/>
            </a:pPr>
            <a:r>
              <a:rPr lang="en-US" sz="1050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Importation of equipment and building materials for tourist sites is </a:t>
            </a:r>
            <a:r>
              <a:rPr lang="en-US" sz="1050" b="1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exempted from payment of value added tax and customs duties.</a:t>
            </a:r>
          </a:p>
        </p:txBody>
      </p:sp>
      <p:sp>
        <p:nvSpPr>
          <p:cNvPr id="13" name="Прямоугольник 6"/>
          <p:cNvSpPr/>
          <p:nvPr/>
        </p:nvSpPr>
        <p:spPr>
          <a:xfrm>
            <a:off x="5664023" y="3324260"/>
            <a:ext cx="2555552" cy="238525"/>
          </a:xfrm>
          <a:prstGeom prst="rect">
            <a:avLst/>
          </a:prstGeom>
        </p:spPr>
        <p:txBody>
          <a:bodyPr wrap="square" lIns="68558" tIns="34289" rIns="68558" bIns="34289">
            <a:spAutoFit/>
          </a:bodyPr>
          <a:lstStyle/>
          <a:p>
            <a:r>
              <a:rPr lang="en-US" sz="1100" b="1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Securities market</a:t>
            </a:r>
          </a:p>
        </p:txBody>
      </p:sp>
      <p:sp>
        <p:nvSpPr>
          <p:cNvPr id="14" name="Прямоугольник 7"/>
          <p:cNvSpPr/>
          <p:nvPr/>
        </p:nvSpPr>
        <p:spPr>
          <a:xfrm>
            <a:off x="5299727" y="3570135"/>
            <a:ext cx="2965729" cy="1361909"/>
          </a:xfrm>
          <a:prstGeom prst="rect">
            <a:avLst/>
          </a:prstGeom>
        </p:spPr>
        <p:txBody>
          <a:bodyPr wrap="square" lIns="68558" tIns="34289" rIns="68558" bIns="34289">
            <a:spAutoFit/>
          </a:bodyPr>
          <a:lstStyle/>
          <a:p>
            <a:pPr marL="214313" indent="-214313" algn="just">
              <a:buFont typeface="Avenir Next Cyr" pitchFamily="34" charset="0"/>
              <a:buChar char="‐"/>
            </a:pPr>
            <a:r>
              <a:rPr lang="en-US" sz="1050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Activity of the professional players of the securities market is exempted from payment of </a:t>
            </a:r>
            <a:r>
              <a:rPr lang="en-US" sz="1050" b="1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profit tax f</a:t>
            </a:r>
            <a:r>
              <a:rPr lang="en-US" sz="1050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or a period of </a:t>
            </a:r>
            <a:r>
              <a:rPr lang="en-US" sz="1050" b="1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5 years</a:t>
            </a:r>
            <a:r>
              <a:rPr lang="en-US" sz="1050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. </a:t>
            </a:r>
          </a:p>
          <a:p>
            <a:pPr marL="214313" indent="-214313" algn="just">
              <a:buFont typeface="Avenir Next Cyr" pitchFamily="34" charset="0"/>
              <a:buChar char="‐"/>
            </a:pPr>
            <a:r>
              <a:rPr lang="en-US" sz="1050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The investors, who are earning income from circulation of securities on the Stock Exchange of Tajikistan, are exempted from payment of income tax and dividend </a:t>
            </a:r>
            <a:r>
              <a:rPr lang="en-US" sz="1050" b="1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tax</a:t>
            </a:r>
            <a:r>
              <a:rPr lang="en-US" sz="1050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 for a period of </a:t>
            </a:r>
            <a:r>
              <a:rPr lang="en-US" sz="1050" b="1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5 years</a:t>
            </a:r>
            <a:r>
              <a:rPr lang="en-US" sz="1050" dirty="0"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. </a:t>
            </a:r>
          </a:p>
        </p:txBody>
      </p:sp>
      <p:sp>
        <p:nvSpPr>
          <p:cNvPr id="16" name="Прямоугольник 6"/>
          <p:cNvSpPr/>
          <p:nvPr/>
        </p:nvSpPr>
        <p:spPr>
          <a:xfrm>
            <a:off x="5513434" y="390038"/>
            <a:ext cx="3417176" cy="238525"/>
          </a:xfrm>
          <a:prstGeom prst="rect">
            <a:avLst/>
          </a:prstGeom>
        </p:spPr>
        <p:txBody>
          <a:bodyPr wrap="square" lIns="68558" tIns="34289" rIns="68558" bIns="34289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Exemption from profit tax</a:t>
            </a:r>
            <a:endParaRPr lang="en-US" sz="1100" dirty="0">
              <a:solidFill>
                <a:schemeClr val="bg1"/>
              </a:solidFill>
              <a:latin typeface="Myriad Pro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7" name="Прямоугольник 7"/>
          <p:cNvSpPr/>
          <p:nvPr/>
        </p:nvSpPr>
        <p:spPr>
          <a:xfrm>
            <a:off x="5566366" y="670670"/>
            <a:ext cx="3909058" cy="1361909"/>
          </a:xfrm>
          <a:prstGeom prst="rect">
            <a:avLst/>
          </a:prstGeom>
        </p:spPr>
        <p:txBody>
          <a:bodyPr wrap="square" lIns="68558" tIns="34289" rIns="68558" bIns="34289">
            <a:spAutoFit/>
          </a:bodyPr>
          <a:lstStyle/>
          <a:p>
            <a:pPr marL="136525" indent="-136525">
              <a:buFontTx/>
              <a:buChar char="-"/>
            </a:pPr>
            <a:r>
              <a:rPr lang="en-US" sz="1050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Investments of more than five million dollars</a:t>
            </a:r>
            <a:endParaRPr lang="ru-RU" sz="1050" dirty="0">
              <a:solidFill>
                <a:schemeClr val="bg1"/>
              </a:solidFill>
              <a:ea typeface="Droid Serif" panose="02020600060500020200" pitchFamily="18" charset="0"/>
              <a:cs typeface="Droid Serif" panose="02020600060500020200" pitchFamily="18" charset="0"/>
            </a:endParaRPr>
          </a:p>
          <a:p>
            <a:r>
              <a:rPr lang="ru-RU" sz="1050" dirty="0">
                <a:solidFill>
                  <a:schemeClr val="bg1"/>
                </a:solidFill>
                <a:ea typeface="Droid Serif" panose="02020600060500020200" pitchFamily="18" charset="0"/>
                <a:cs typeface="Droid Serif" panose="02020600060500020200" pitchFamily="18" charset="0"/>
              </a:rPr>
              <a:t>    </a:t>
            </a:r>
            <a:r>
              <a:rPr lang="en-US" sz="1050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 for a term of </a:t>
            </a:r>
            <a:r>
              <a:rPr lang="en-US" sz="1050" b="1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5 years</a:t>
            </a:r>
          </a:p>
          <a:p>
            <a:pPr marL="411480" lvl="1" indent="-137160">
              <a:buFontTx/>
              <a:buChar char="-"/>
            </a:pPr>
            <a:r>
              <a:rPr lang="en-US" sz="1050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Investments from 2 to 4 million dollars</a:t>
            </a:r>
            <a:endParaRPr lang="ru-RU" sz="1050" dirty="0">
              <a:solidFill>
                <a:schemeClr val="bg1"/>
              </a:solidFill>
              <a:ea typeface="Droid Serif" panose="02020600060500020200" pitchFamily="18" charset="0"/>
              <a:cs typeface="Droid Serif" panose="02020600060500020200" pitchFamily="18" charset="0"/>
            </a:endParaRPr>
          </a:p>
          <a:p>
            <a:r>
              <a:rPr lang="ru-RU" sz="1050" dirty="0">
                <a:solidFill>
                  <a:schemeClr val="bg1"/>
                </a:solidFill>
                <a:ea typeface="Droid Serif" panose="02020600060500020200" pitchFamily="18" charset="0"/>
                <a:cs typeface="Droid Serif" panose="02020600060500020200" pitchFamily="18" charset="0"/>
              </a:rPr>
              <a:t>    </a:t>
            </a:r>
            <a:r>
              <a:rPr lang="en-US" sz="1050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         for a term of </a:t>
            </a:r>
            <a:r>
              <a:rPr lang="en-US" sz="1050" b="1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4 years</a:t>
            </a:r>
          </a:p>
          <a:p>
            <a:pPr marL="853679" lvl="2" indent="-136922">
              <a:buFontTx/>
              <a:buChar char="-"/>
            </a:pPr>
            <a:r>
              <a:rPr lang="en-US" sz="1050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Investments from 500 thousand to 2 million dollars for a term of </a:t>
            </a:r>
            <a:r>
              <a:rPr lang="en-US" sz="1050" b="1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3 years</a:t>
            </a:r>
          </a:p>
          <a:p>
            <a:pPr marL="1204913" lvl="3" indent="-136922">
              <a:buFontTx/>
              <a:buChar char="-"/>
            </a:pPr>
            <a:r>
              <a:rPr lang="en-US" sz="1050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Investments from 200 thousand to 500                                                           thousand dollars for a term of </a:t>
            </a:r>
            <a:r>
              <a:rPr lang="en-US" sz="1050" b="1" dirty="0">
                <a:solidFill>
                  <a:schemeClr val="bg1"/>
                </a:solidFill>
                <a:latin typeface="Myriad Pro"/>
                <a:ea typeface="Droid Serif" panose="02020600060500020200" pitchFamily="18" charset="0"/>
                <a:cs typeface="Droid Serif" panose="02020600060500020200" pitchFamily="18" charset="0"/>
              </a:rPr>
              <a:t>2 years</a:t>
            </a:r>
          </a:p>
        </p:txBody>
      </p:sp>
      <p:sp>
        <p:nvSpPr>
          <p:cNvPr id="19" name="Right Triangle 18"/>
          <p:cNvSpPr/>
          <p:nvPr/>
        </p:nvSpPr>
        <p:spPr>
          <a:xfrm>
            <a:off x="-72339" y="1210068"/>
            <a:ext cx="3236361" cy="2143843"/>
          </a:xfrm>
          <a:prstGeom prst="rtTriangl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/>
            <a:endParaRPr lang="en-US" sz="1200">
              <a:latin typeface="Myriad Pro"/>
            </a:endParaRPr>
          </a:p>
        </p:txBody>
      </p:sp>
      <p:sp>
        <p:nvSpPr>
          <p:cNvPr id="21" name="Right Triangle 20"/>
          <p:cNvSpPr/>
          <p:nvPr/>
        </p:nvSpPr>
        <p:spPr>
          <a:xfrm rot="10800000">
            <a:off x="6903211" y="2048416"/>
            <a:ext cx="2239766" cy="1507880"/>
          </a:xfrm>
          <a:prstGeom prst="rtTriangl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/>
            <a:endParaRPr lang="en-US" sz="1200">
              <a:latin typeface="Myriad Pro"/>
            </a:endParaRPr>
          </a:p>
        </p:txBody>
      </p:sp>
      <p:pic>
        <p:nvPicPr>
          <p:cNvPr id="25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998" y="3563937"/>
            <a:ext cx="2606040" cy="14236"/>
          </a:xfrm>
          <a:prstGeom prst="rect">
            <a:avLst/>
          </a:prstGeom>
          <a:ln>
            <a:noFill/>
          </a:ln>
        </p:spPr>
      </p:pic>
      <p:pic>
        <p:nvPicPr>
          <p:cNvPr id="27" name="Рисунок 1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04" y="2503853"/>
            <a:ext cx="2606040" cy="13716"/>
          </a:xfrm>
          <a:prstGeom prst="rect">
            <a:avLst/>
          </a:prstGeom>
          <a:ln>
            <a:noFill/>
          </a:ln>
        </p:spPr>
      </p:pic>
      <p:pic>
        <p:nvPicPr>
          <p:cNvPr id="2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89" y="1144446"/>
            <a:ext cx="2916000" cy="15928"/>
          </a:xfrm>
          <a:prstGeom prst="rect">
            <a:avLst/>
          </a:prstGeom>
          <a:ln>
            <a:noFill/>
          </a:ln>
        </p:spPr>
      </p:pic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1859566" y="165460"/>
            <a:ext cx="2660650" cy="5461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A5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Incentives </a:t>
            </a:r>
            <a:endParaRPr lang="en-US" sz="3200" b="1" dirty="0">
              <a:solidFill>
                <a:srgbClr val="00A5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43756" y="3881075"/>
            <a:ext cx="296863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22610" y="643950"/>
            <a:ext cx="296863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C59893-4556-4646-A8AA-532EE8689210}"/>
              </a:ext>
            </a:extLst>
          </p:cNvPr>
          <p:cNvCxnSpPr/>
          <p:nvPr/>
        </p:nvCxnSpPr>
        <p:spPr>
          <a:xfrm>
            <a:off x="56227" y="782665"/>
            <a:ext cx="48102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99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D22C99-7402-4F5E-8684-B35BAB4B89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979" b="20211"/>
          <a:stretch/>
        </p:blipFill>
        <p:spPr>
          <a:xfrm>
            <a:off x="1909094" y="1016691"/>
            <a:ext cx="5462271" cy="3638442"/>
          </a:xfrm>
          <a:prstGeom prst="rect">
            <a:avLst/>
          </a:prstGeom>
        </p:spPr>
      </p:pic>
      <p:grpSp>
        <p:nvGrpSpPr>
          <p:cNvPr id="44" name="Группа 43"/>
          <p:cNvGrpSpPr/>
          <p:nvPr/>
        </p:nvGrpSpPr>
        <p:grpSpPr>
          <a:xfrm>
            <a:off x="7311977" y="1156492"/>
            <a:ext cx="1740169" cy="1773211"/>
            <a:chOff x="8484081" y="1031920"/>
            <a:chExt cx="3017600" cy="2916000"/>
          </a:xfrm>
          <a:noFill/>
        </p:grpSpPr>
        <p:sp>
          <p:nvSpPr>
            <p:cNvPr id="43" name="Прямоугольник 42"/>
            <p:cNvSpPr/>
            <p:nvPr/>
          </p:nvSpPr>
          <p:spPr>
            <a:xfrm>
              <a:off x="8484081" y="1031920"/>
              <a:ext cx="2916000" cy="291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pic>
          <p:nvPicPr>
            <p:cNvPr id="214" name="Picture 2" descr="http://fez.tj/uploads/posts/2017-04/1491305995_1491323976_vector_65_12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5132" y="1149221"/>
              <a:ext cx="759904" cy="75990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215" name="Picture 5" descr="http://fez.tj/uploads/posts/2017-04/1491305987_1491323949_vector_65_14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7589" y="2603603"/>
              <a:ext cx="759904" cy="759904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216" name="Picture 7" descr="http://fez.tj/uploads/posts/2017-04/1491306455_1491324403_vector_65_09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7593" y="1111682"/>
              <a:ext cx="759904" cy="75990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217" name="Picture 9" descr="http://fez.tj/uploads/posts/2017-04/1491306511_1491324436_vector_65_05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6421" y="2504445"/>
              <a:ext cx="759904" cy="759905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218" name="TextBox 217"/>
            <p:cNvSpPr txBox="1"/>
            <p:nvPr/>
          </p:nvSpPr>
          <p:spPr>
            <a:xfrm>
              <a:off x="8493364" y="1866152"/>
              <a:ext cx="1448715" cy="60735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03262"/>
              <a:r>
                <a:rPr lang="en-GB" sz="900" dirty="0">
                  <a:latin typeface="Avenir Next Cyr" panose="020B0503020202020204" pitchFamily="34" charset="-52"/>
                  <a:cs typeface="Segoe UI Semilight" panose="020B0402040204020203" pitchFamily="34" charset="0"/>
                </a:rPr>
                <a:t>Custom incentives</a:t>
              </a:r>
              <a:endParaRPr lang="en-US" sz="900" dirty="0">
                <a:latin typeface="Avenir Next Cyr" panose="020B0503020202020204" pitchFamily="34" charset="-52"/>
                <a:cs typeface="Segoe UI Semilight" panose="020B0402040204020203" pitchFamily="34" charset="0"/>
              </a:endParaRP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8556951" y="3292543"/>
              <a:ext cx="1282376" cy="60735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03262"/>
              <a:r>
                <a:rPr lang="en-GB" sz="900" dirty="0">
                  <a:latin typeface="Avenir Next Cyr" panose="020B0503020202020204" pitchFamily="34" charset="-52"/>
                  <a:cs typeface="Segoe UI Semilight" panose="020B0402040204020203" pitchFamily="34" charset="0"/>
                </a:rPr>
                <a:t>Tax incentives</a:t>
              </a:r>
              <a:endParaRPr lang="en-US" sz="900" dirty="0">
                <a:latin typeface="Avenir Next Cyr" panose="020B0503020202020204" pitchFamily="34" charset="-52"/>
                <a:cs typeface="Segoe UI Semilight" panose="020B0402040204020203" pitchFamily="34" charset="0"/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10072124" y="3288996"/>
              <a:ext cx="1219134" cy="60735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03262"/>
              <a:r>
                <a:rPr lang="en-GB" sz="900" dirty="0">
                  <a:latin typeface="Avenir Next Cyr" panose="020B0503020202020204" pitchFamily="34" charset="-52"/>
                  <a:cs typeface="Segoe UI Semilight" panose="020B0402040204020203" pitchFamily="34" charset="0"/>
                </a:rPr>
                <a:t>Single window</a:t>
              </a:r>
              <a:endParaRPr lang="en-US" sz="900" dirty="0">
                <a:latin typeface="Avenir Next Cyr" panose="020B0503020202020204" pitchFamily="34" charset="-52"/>
                <a:cs typeface="Segoe UI Semilight" panose="020B0402040204020203" pitchFamily="34" charset="0"/>
              </a:endParaRPr>
            </a:p>
          </p:txBody>
        </p:sp>
        <p:sp>
          <p:nvSpPr>
            <p:cNvPr id="221" name="Rectangle 4"/>
            <p:cNvSpPr/>
            <p:nvPr/>
          </p:nvSpPr>
          <p:spPr>
            <a:xfrm>
              <a:off x="9833681" y="1844254"/>
              <a:ext cx="1668000" cy="60735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03262"/>
              <a:r>
                <a:rPr lang="en-GB" sz="900" dirty="0">
                  <a:latin typeface="Avenir Next Cyr" panose="020B0503020202020204" pitchFamily="34" charset="-52"/>
                  <a:cs typeface="Segoe UI Semilight" panose="020B0402040204020203" pitchFamily="34" charset="0"/>
                </a:rPr>
                <a:t>Developed infrastructure</a:t>
              </a:r>
              <a:endParaRPr lang="en-US" sz="900" dirty="0">
                <a:latin typeface="Avenir Next Cyr" panose="020B0503020202020204" pitchFamily="34" charset="-52"/>
                <a:cs typeface="Segoe UI Semilight" panose="020B0402040204020203" pitchFamily="34" charset="0"/>
              </a:endParaRPr>
            </a:p>
          </p:txBody>
        </p:sp>
      </p:grpSp>
      <p:sp>
        <p:nvSpPr>
          <p:cNvPr id="224" name="TextBox 223"/>
          <p:cNvSpPr txBox="1"/>
          <p:nvPr/>
        </p:nvSpPr>
        <p:spPr>
          <a:xfrm>
            <a:off x="7458378" y="3079752"/>
            <a:ext cx="1588527" cy="1054133"/>
          </a:xfrm>
          <a:prstGeom prst="rect">
            <a:avLst/>
          </a:prstGeom>
          <a:solidFill>
            <a:srgbClr val="1E507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68558" tIns="34289" rIns="68558" bIns="34289" rtlCol="0">
            <a:spAutoFit/>
          </a:bodyPr>
          <a:lstStyle/>
          <a:p>
            <a:pPr algn="ctr"/>
            <a:r>
              <a:rPr lang="ru-RU" sz="2800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0%</a:t>
            </a:r>
            <a:endParaRPr lang="ru-RU" dirty="0">
              <a:ln w="31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200" dirty="0">
                <a:latin typeface="Myriad Pro"/>
                <a:cs typeface="Segoe UI Semilight" panose="020B0402040204020203" pitchFamily="34" charset="0"/>
              </a:rPr>
              <a:t>Profit tax, property, transport, VAT and excise tax</a:t>
            </a:r>
          </a:p>
        </p:txBody>
      </p:sp>
      <p:grpSp>
        <p:nvGrpSpPr>
          <p:cNvPr id="90" name="Group 11"/>
          <p:cNvGrpSpPr/>
          <p:nvPr/>
        </p:nvGrpSpPr>
        <p:grpSpPr>
          <a:xfrm>
            <a:off x="3065838" y="1488492"/>
            <a:ext cx="262769" cy="334645"/>
            <a:chOff x="8815028" y="3439205"/>
            <a:chExt cx="2153177" cy="2798360"/>
          </a:xfrm>
          <a:solidFill>
            <a:srgbClr val="15A4A5"/>
          </a:solidFill>
        </p:grpSpPr>
        <p:sp>
          <p:nvSpPr>
            <p:cNvPr id="104" name="Shape 7"/>
            <p:cNvSpPr/>
            <p:nvPr/>
          </p:nvSpPr>
          <p:spPr>
            <a:xfrm>
              <a:off x="8815028" y="3439205"/>
              <a:ext cx="2153177" cy="2798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14" y="4587"/>
                  </a:moveTo>
                  <a:cubicBezTo>
                    <a:pt x="18623" y="1902"/>
                    <a:pt x="15022" y="0"/>
                    <a:pt x="10800" y="0"/>
                  </a:cubicBezTo>
                  <a:cubicBezTo>
                    <a:pt x="6577" y="0"/>
                    <a:pt x="0" y="2731"/>
                    <a:pt x="0" y="8370"/>
                  </a:cubicBezTo>
                  <a:cubicBezTo>
                    <a:pt x="0" y="9732"/>
                    <a:pt x="428" y="11018"/>
                    <a:pt x="1185" y="12153"/>
                  </a:cubicBezTo>
                  <a:cubicBezTo>
                    <a:pt x="2978" y="14839"/>
                    <a:pt x="10800" y="21600"/>
                    <a:pt x="10800" y="21600"/>
                  </a:cubicBezTo>
                  <a:cubicBezTo>
                    <a:pt x="10800" y="21600"/>
                    <a:pt x="21600" y="12952"/>
                    <a:pt x="21600" y="8370"/>
                  </a:cubicBezTo>
                  <a:cubicBezTo>
                    <a:pt x="21600" y="7008"/>
                    <a:pt x="21172" y="5722"/>
                    <a:pt x="20414" y="4587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Myriad Pro" panose="020B0503030403020204" pitchFamily="34" charset="0"/>
              </a:endParaRPr>
            </a:p>
          </p:txBody>
        </p:sp>
        <p:sp>
          <p:nvSpPr>
            <p:cNvPr id="110" name="Shape 9"/>
            <p:cNvSpPr/>
            <p:nvPr/>
          </p:nvSpPr>
          <p:spPr>
            <a:xfrm>
              <a:off x="9397164" y="4035019"/>
              <a:ext cx="976196" cy="97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9383" y="0"/>
                    <a:pt x="8002" y="273"/>
                    <a:pt x="6695" y="812"/>
                  </a:cubicBezTo>
                  <a:cubicBezTo>
                    <a:pt x="2628" y="2488"/>
                    <a:pt x="0" y="6408"/>
                    <a:pt x="0" y="10800"/>
                  </a:cubicBezTo>
                  <a:cubicBezTo>
                    <a:pt x="0" y="16754"/>
                    <a:pt x="4844" y="21600"/>
                    <a:pt x="10799" y="21600"/>
                  </a:cubicBezTo>
                  <a:cubicBezTo>
                    <a:pt x="12216" y="21600"/>
                    <a:pt x="13598" y="21327"/>
                    <a:pt x="14905" y="20788"/>
                  </a:cubicBezTo>
                  <a:cubicBezTo>
                    <a:pt x="18909" y="19138"/>
                    <a:pt x="21600" y="15076"/>
                    <a:pt x="21600" y="10681"/>
                  </a:cubicBezTo>
                  <a:cubicBezTo>
                    <a:pt x="21600" y="4791"/>
                    <a:pt x="16755" y="0"/>
                    <a:pt x="10799" y="0"/>
                  </a:cubicBezTo>
                  <a:cubicBezTo>
                    <a:pt x="10799" y="0"/>
                    <a:pt x="10799" y="0"/>
                    <a:pt x="10799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Myriad Pro" panose="020B0503030403020204" pitchFamily="34" charset="0"/>
              </a:endParaRPr>
            </a:p>
          </p:txBody>
        </p:sp>
      </p:grpSp>
      <p:grpSp>
        <p:nvGrpSpPr>
          <p:cNvPr id="111" name="Group 11"/>
          <p:cNvGrpSpPr/>
          <p:nvPr/>
        </p:nvGrpSpPr>
        <p:grpSpPr>
          <a:xfrm>
            <a:off x="2926161" y="3325161"/>
            <a:ext cx="262769" cy="334645"/>
            <a:chOff x="8815028" y="3439205"/>
            <a:chExt cx="2153177" cy="2798360"/>
          </a:xfrm>
          <a:solidFill>
            <a:srgbClr val="15A4A5"/>
          </a:solidFill>
        </p:grpSpPr>
        <p:sp>
          <p:nvSpPr>
            <p:cNvPr id="112" name="Shape 7"/>
            <p:cNvSpPr/>
            <p:nvPr/>
          </p:nvSpPr>
          <p:spPr>
            <a:xfrm>
              <a:off x="8815028" y="3439205"/>
              <a:ext cx="2153177" cy="2798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14" y="4587"/>
                  </a:moveTo>
                  <a:cubicBezTo>
                    <a:pt x="18623" y="1902"/>
                    <a:pt x="15022" y="0"/>
                    <a:pt x="10800" y="0"/>
                  </a:cubicBezTo>
                  <a:cubicBezTo>
                    <a:pt x="6577" y="0"/>
                    <a:pt x="0" y="2731"/>
                    <a:pt x="0" y="8370"/>
                  </a:cubicBezTo>
                  <a:cubicBezTo>
                    <a:pt x="0" y="9732"/>
                    <a:pt x="428" y="11018"/>
                    <a:pt x="1185" y="12153"/>
                  </a:cubicBezTo>
                  <a:cubicBezTo>
                    <a:pt x="2978" y="14839"/>
                    <a:pt x="10800" y="21600"/>
                    <a:pt x="10800" y="21600"/>
                  </a:cubicBezTo>
                  <a:cubicBezTo>
                    <a:pt x="10800" y="21600"/>
                    <a:pt x="21600" y="12952"/>
                    <a:pt x="21600" y="8370"/>
                  </a:cubicBezTo>
                  <a:cubicBezTo>
                    <a:pt x="21600" y="7008"/>
                    <a:pt x="21172" y="5722"/>
                    <a:pt x="20414" y="4587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Myriad Pro" panose="020B0503030403020204" pitchFamily="34" charset="0"/>
              </a:endParaRPr>
            </a:p>
          </p:txBody>
        </p:sp>
        <p:sp>
          <p:nvSpPr>
            <p:cNvPr id="113" name="Shape 9"/>
            <p:cNvSpPr/>
            <p:nvPr/>
          </p:nvSpPr>
          <p:spPr>
            <a:xfrm>
              <a:off x="9397164" y="4035019"/>
              <a:ext cx="976196" cy="97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9383" y="0"/>
                    <a:pt x="8002" y="273"/>
                    <a:pt x="6695" y="812"/>
                  </a:cubicBezTo>
                  <a:cubicBezTo>
                    <a:pt x="2628" y="2488"/>
                    <a:pt x="0" y="6408"/>
                    <a:pt x="0" y="10800"/>
                  </a:cubicBezTo>
                  <a:cubicBezTo>
                    <a:pt x="0" y="16754"/>
                    <a:pt x="4844" y="21600"/>
                    <a:pt x="10799" y="21600"/>
                  </a:cubicBezTo>
                  <a:cubicBezTo>
                    <a:pt x="12216" y="21600"/>
                    <a:pt x="13598" y="21327"/>
                    <a:pt x="14905" y="20788"/>
                  </a:cubicBezTo>
                  <a:cubicBezTo>
                    <a:pt x="18909" y="19138"/>
                    <a:pt x="21600" y="15076"/>
                    <a:pt x="21600" y="10681"/>
                  </a:cubicBezTo>
                  <a:cubicBezTo>
                    <a:pt x="21600" y="4791"/>
                    <a:pt x="16755" y="0"/>
                    <a:pt x="10799" y="0"/>
                  </a:cubicBezTo>
                  <a:cubicBezTo>
                    <a:pt x="10799" y="0"/>
                    <a:pt x="10799" y="0"/>
                    <a:pt x="10799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Myriad Pro" panose="020B0503030403020204" pitchFamily="34" charset="0"/>
              </a:endParaRPr>
            </a:p>
          </p:txBody>
        </p:sp>
      </p:grpSp>
      <p:grpSp>
        <p:nvGrpSpPr>
          <p:cNvPr id="114" name="Group 11"/>
          <p:cNvGrpSpPr/>
          <p:nvPr/>
        </p:nvGrpSpPr>
        <p:grpSpPr>
          <a:xfrm>
            <a:off x="3453835" y="2625330"/>
            <a:ext cx="262769" cy="334645"/>
            <a:chOff x="8815028" y="3439205"/>
            <a:chExt cx="2153177" cy="2798360"/>
          </a:xfrm>
          <a:solidFill>
            <a:srgbClr val="15A4A5"/>
          </a:solidFill>
        </p:grpSpPr>
        <p:sp>
          <p:nvSpPr>
            <p:cNvPr id="115" name="Shape 7"/>
            <p:cNvSpPr/>
            <p:nvPr/>
          </p:nvSpPr>
          <p:spPr>
            <a:xfrm>
              <a:off x="8815028" y="3439205"/>
              <a:ext cx="2153177" cy="2798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14" y="4587"/>
                  </a:moveTo>
                  <a:cubicBezTo>
                    <a:pt x="18623" y="1902"/>
                    <a:pt x="15022" y="0"/>
                    <a:pt x="10800" y="0"/>
                  </a:cubicBezTo>
                  <a:cubicBezTo>
                    <a:pt x="6577" y="0"/>
                    <a:pt x="0" y="2731"/>
                    <a:pt x="0" y="8370"/>
                  </a:cubicBezTo>
                  <a:cubicBezTo>
                    <a:pt x="0" y="9732"/>
                    <a:pt x="428" y="11018"/>
                    <a:pt x="1185" y="12153"/>
                  </a:cubicBezTo>
                  <a:cubicBezTo>
                    <a:pt x="2978" y="14839"/>
                    <a:pt x="10800" y="21600"/>
                    <a:pt x="10800" y="21600"/>
                  </a:cubicBezTo>
                  <a:cubicBezTo>
                    <a:pt x="10800" y="21600"/>
                    <a:pt x="21600" y="12952"/>
                    <a:pt x="21600" y="8370"/>
                  </a:cubicBezTo>
                  <a:cubicBezTo>
                    <a:pt x="21600" y="7008"/>
                    <a:pt x="21172" y="5722"/>
                    <a:pt x="20414" y="4587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Myriad Pro" panose="020B0503030403020204" pitchFamily="34" charset="0"/>
              </a:endParaRPr>
            </a:p>
          </p:txBody>
        </p:sp>
        <p:sp>
          <p:nvSpPr>
            <p:cNvPr id="116" name="Shape 9"/>
            <p:cNvSpPr/>
            <p:nvPr/>
          </p:nvSpPr>
          <p:spPr>
            <a:xfrm>
              <a:off x="9397164" y="4035019"/>
              <a:ext cx="976196" cy="97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9383" y="0"/>
                    <a:pt x="8002" y="273"/>
                    <a:pt x="6695" y="812"/>
                  </a:cubicBezTo>
                  <a:cubicBezTo>
                    <a:pt x="2628" y="2488"/>
                    <a:pt x="0" y="6408"/>
                    <a:pt x="0" y="10800"/>
                  </a:cubicBezTo>
                  <a:cubicBezTo>
                    <a:pt x="0" y="16754"/>
                    <a:pt x="4844" y="21600"/>
                    <a:pt x="10799" y="21600"/>
                  </a:cubicBezTo>
                  <a:cubicBezTo>
                    <a:pt x="12216" y="21600"/>
                    <a:pt x="13598" y="21327"/>
                    <a:pt x="14905" y="20788"/>
                  </a:cubicBezTo>
                  <a:cubicBezTo>
                    <a:pt x="18909" y="19138"/>
                    <a:pt x="21600" y="15076"/>
                    <a:pt x="21600" y="10681"/>
                  </a:cubicBezTo>
                  <a:cubicBezTo>
                    <a:pt x="21600" y="4791"/>
                    <a:pt x="16755" y="0"/>
                    <a:pt x="10799" y="0"/>
                  </a:cubicBezTo>
                  <a:cubicBezTo>
                    <a:pt x="10799" y="0"/>
                    <a:pt x="10799" y="0"/>
                    <a:pt x="10799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Myriad Pro" panose="020B0503030403020204" pitchFamily="34" charset="0"/>
              </a:endParaRPr>
            </a:p>
          </p:txBody>
        </p:sp>
      </p:grpSp>
      <p:grpSp>
        <p:nvGrpSpPr>
          <p:cNvPr id="117" name="Group 11"/>
          <p:cNvGrpSpPr/>
          <p:nvPr/>
        </p:nvGrpSpPr>
        <p:grpSpPr>
          <a:xfrm>
            <a:off x="4969509" y="3663646"/>
            <a:ext cx="262769" cy="334645"/>
            <a:chOff x="8815031" y="3439204"/>
            <a:chExt cx="2153178" cy="2798359"/>
          </a:xfrm>
          <a:solidFill>
            <a:srgbClr val="15A4A5"/>
          </a:solidFill>
        </p:grpSpPr>
        <p:sp>
          <p:nvSpPr>
            <p:cNvPr id="118" name="Shape 7"/>
            <p:cNvSpPr/>
            <p:nvPr/>
          </p:nvSpPr>
          <p:spPr>
            <a:xfrm>
              <a:off x="8815031" y="3439204"/>
              <a:ext cx="2153178" cy="2798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14" y="4587"/>
                  </a:moveTo>
                  <a:cubicBezTo>
                    <a:pt x="18623" y="1902"/>
                    <a:pt x="15022" y="0"/>
                    <a:pt x="10800" y="0"/>
                  </a:cubicBezTo>
                  <a:cubicBezTo>
                    <a:pt x="6577" y="0"/>
                    <a:pt x="0" y="2731"/>
                    <a:pt x="0" y="8370"/>
                  </a:cubicBezTo>
                  <a:cubicBezTo>
                    <a:pt x="0" y="9732"/>
                    <a:pt x="428" y="11018"/>
                    <a:pt x="1185" y="12153"/>
                  </a:cubicBezTo>
                  <a:cubicBezTo>
                    <a:pt x="2978" y="14839"/>
                    <a:pt x="10800" y="21600"/>
                    <a:pt x="10800" y="21600"/>
                  </a:cubicBezTo>
                  <a:cubicBezTo>
                    <a:pt x="10800" y="21600"/>
                    <a:pt x="21600" y="12952"/>
                    <a:pt x="21600" y="8370"/>
                  </a:cubicBezTo>
                  <a:cubicBezTo>
                    <a:pt x="21600" y="7008"/>
                    <a:pt x="21172" y="5722"/>
                    <a:pt x="20414" y="4587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solidFill>
                  <a:srgbClr val="3B9697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22" name="Shape 9"/>
            <p:cNvSpPr/>
            <p:nvPr/>
          </p:nvSpPr>
          <p:spPr>
            <a:xfrm>
              <a:off x="9397164" y="4035019"/>
              <a:ext cx="976196" cy="97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9383" y="0"/>
                    <a:pt x="8002" y="273"/>
                    <a:pt x="6695" y="812"/>
                  </a:cubicBezTo>
                  <a:cubicBezTo>
                    <a:pt x="2628" y="2488"/>
                    <a:pt x="0" y="6408"/>
                    <a:pt x="0" y="10800"/>
                  </a:cubicBezTo>
                  <a:cubicBezTo>
                    <a:pt x="0" y="16754"/>
                    <a:pt x="4844" y="21600"/>
                    <a:pt x="10799" y="21600"/>
                  </a:cubicBezTo>
                  <a:cubicBezTo>
                    <a:pt x="12216" y="21600"/>
                    <a:pt x="13598" y="21327"/>
                    <a:pt x="14905" y="20788"/>
                  </a:cubicBezTo>
                  <a:cubicBezTo>
                    <a:pt x="18909" y="19138"/>
                    <a:pt x="21600" y="15076"/>
                    <a:pt x="21600" y="10681"/>
                  </a:cubicBezTo>
                  <a:cubicBezTo>
                    <a:pt x="21600" y="4791"/>
                    <a:pt x="16755" y="0"/>
                    <a:pt x="10799" y="0"/>
                  </a:cubicBezTo>
                  <a:cubicBezTo>
                    <a:pt x="10799" y="0"/>
                    <a:pt x="10799" y="0"/>
                    <a:pt x="10799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Myriad Pro" panose="020B0503030403020204" pitchFamily="34" charset="0"/>
              </a:endParaRPr>
            </a:p>
          </p:txBody>
        </p:sp>
      </p:grpSp>
      <p:cxnSp>
        <p:nvCxnSpPr>
          <p:cNvPr id="128" name="Соединительная линия уступом 127"/>
          <p:cNvCxnSpPr>
            <a:cxnSpLocks/>
          </p:cNvCxnSpPr>
          <p:nvPr/>
        </p:nvCxnSpPr>
        <p:spPr>
          <a:xfrm>
            <a:off x="2274188" y="1357457"/>
            <a:ext cx="923182" cy="574334"/>
          </a:xfrm>
          <a:prstGeom prst="bentConnector3">
            <a:avLst/>
          </a:prstGeom>
          <a:ln w="12700">
            <a:solidFill>
              <a:schemeClr val="tx1"/>
            </a:solidFill>
            <a:headEnd type="none"/>
            <a:tailEnd type="oval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9" name="Соединительная линия уступом 128"/>
          <p:cNvCxnSpPr>
            <a:cxnSpLocks/>
          </p:cNvCxnSpPr>
          <p:nvPr/>
        </p:nvCxnSpPr>
        <p:spPr>
          <a:xfrm>
            <a:off x="2308076" y="3574412"/>
            <a:ext cx="747854" cy="18920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/>
            <a:tailEnd type="oval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0" name="Соединительная линия уступом 129"/>
          <p:cNvCxnSpPr/>
          <p:nvPr/>
        </p:nvCxnSpPr>
        <p:spPr>
          <a:xfrm>
            <a:off x="2308076" y="2392088"/>
            <a:ext cx="1275279" cy="64428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/>
            <a:tailEnd type="oval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35" name="Группа 134"/>
          <p:cNvGrpSpPr/>
          <p:nvPr/>
        </p:nvGrpSpPr>
        <p:grpSpPr>
          <a:xfrm>
            <a:off x="5115176" y="4087486"/>
            <a:ext cx="1484293" cy="671126"/>
            <a:chOff x="6248882" y="3355885"/>
            <a:chExt cx="1777319" cy="809681"/>
          </a:xfrm>
        </p:grpSpPr>
        <p:sp>
          <p:nvSpPr>
            <p:cNvPr id="155" name="Овал 154"/>
            <p:cNvSpPr/>
            <p:nvPr/>
          </p:nvSpPr>
          <p:spPr>
            <a:xfrm>
              <a:off x="7216520" y="3355885"/>
              <a:ext cx="809681" cy="809681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50">
                <a:latin typeface="Myriad Pro" panose="020B0503030403020204" pitchFamily="34" charset="0"/>
              </a:endParaRPr>
            </a:p>
          </p:txBody>
        </p:sp>
        <p:grpSp>
          <p:nvGrpSpPr>
            <p:cNvPr id="156" name="Группа 58"/>
            <p:cNvGrpSpPr/>
            <p:nvPr/>
          </p:nvGrpSpPr>
          <p:grpSpPr>
            <a:xfrm>
              <a:off x="6248882" y="3653297"/>
              <a:ext cx="1689113" cy="481911"/>
              <a:chOff x="2991138" y="961334"/>
              <a:chExt cx="1689113" cy="481911"/>
            </a:xfrm>
          </p:grpSpPr>
          <p:pic>
            <p:nvPicPr>
              <p:cNvPr id="158" name="Рисунок 5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5225" y="961334"/>
                <a:ext cx="655026" cy="283344"/>
              </a:xfrm>
              <a:prstGeom prst="rect">
                <a:avLst/>
              </a:prstGeom>
            </p:spPr>
          </p:pic>
          <p:sp>
            <p:nvSpPr>
              <p:cNvPr id="159" name="TextBox 158"/>
              <p:cNvSpPr txBox="1"/>
              <p:nvPr/>
            </p:nvSpPr>
            <p:spPr>
              <a:xfrm>
                <a:off x="2991138" y="1136908"/>
                <a:ext cx="1007123" cy="306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 err="1">
                    <a:latin typeface="Avenir Next Cyr" panose="020B0503020202020204" pitchFamily="34" charset="-52"/>
                    <a:cs typeface="Segoe UI Semilight" panose="020B0402040204020203" pitchFamily="34" charset="0"/>
                  </a:rPr>
                  <a:t>Ishkashim</a:t>
                </a:r>
                <a:endParaRPr lang="en-GB" sz="1050" b="1" dirty="0">
                  <a:latin typeface="Avenir Next Cyr" panose="020B0503020202020204" pitchFamily="34" charset="-52"/>
                  <a:cs typeface="Segoe UI Semilight" panose="020B0402040204020203" pitchFamily="34" charset="0"/>
                </a:endParaRPr>
              </a:p>
            </p:txBody>
          </p:sp>
        </p:grpSp>
      </p:grpSp>
      <p:grpSp>
        <p:nvGrpSpPr>
          <p:cNvPr id="167" name="Группа 166"/>
          <p:cNvGrpSpPr/>
          <p:nvPr/>
        </p:nvGrpSpPr>
        <p:grpSpPr>
          <a:xfrm>
            <a:off x="-135174" y="1140207"/>
            <a:ext cx="1539165" cy="694559"/>
            <a:chOff x="-1051582" y="1456049"/>
            <a:chExt cx="2866911" cy="1297101"/>
          </a:xfrm>
        </p:grpSpPr>
        <p:sp>
          <p:nvSpPr>
            <p:cNvPr id="176" name="Овал 175"/>
            <p:cNvSpPr/>
            <p:nvPr/>
          </p:nvSpPr>
          <p:spPr>
            <a:xfrm>
              <a:off x="548353" y="1486174"/>
              <a:ext cx="1266976" cy="1266976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50">
                <a:latin typeface="Myriad Pro" panose="020B0503030403020204" pitchFamily="34" charset="0"/>
              </a:endParaRPr>
            </a:p>
          </p:txBody>
        </p:sp>
        <p:grpSp>
          <p:nvGrpSpPr>
            <p:cNvPr id="177" name="Группа 11"/>
            <p:cNvGrpSpPr/>
            <p:nvPr/>
          </p:nvGrpSpPr>
          <p:grpSpPr>
            <a:xfrm>
              <a:off x="-1051582" y="1456049"/>
              <a:ext cx="2704064" cy="1105298"/>
              <a:chOff x="2471675" y="594241"/>
              <a:chExt cx="2704064" cy="1105298"/>
            </a:xfrm>
          </p:grpSpPr>
          <p:sp>
            <p:nvSpPr>
              <p:cNvPr id="178" name="TextBox 177"/>
              <p:cNvSpPr txBox="1"/>
              <p:nvPr/>
            </p:nvSpPr>
            <p:spPr>
              <a:xfrm>
                <a:off x="2471675" y="594241"/>
                <a:ext cx="1584178" cy="474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Segoe UI Semilight" panose="020B0402040204020203" pitchFamily="34" charset="0"/>
                  </a:rPr>
                  <a:t>Sugd</a:t>
                </a:r>
                <a:endParaRPr lang="ru-RU" sz="105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 Semilight" panose="020B0402040204020203" pitchFamily="34" charset="0"/>
                </a:endParaRPr>
              </a:p>
            </p:txBody>
          </p:sp>
          <p:pic>
            <p:nvPicPr>
              <p:cNvPr id="179" name="Рисунок 6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448"/>
              <a:stretch/>
            </p:blipFill>
            <p:spPr>
              <a:xfrm>
                <a:off x="4193582" y="773596"/>
                <a:ext cx="982157" cy="925943"/>
              </a:xfrm>
              <a:prstGeom prst="rect">
                <a:avLst/>
              </a:prstGeom>
            </p:spPr>
          </p:pic>
        </p:grpSp>
      </p:grpSp>
      <p:grpSp>
        <p:nvGrpSpPr>
          <p:cNvPr id="183" name="Группа 182"/>
          <p:cNvGrpSpPr/>
          <p:nvPr/>
        </p:nvGrpSpPr>
        <p:grpSpPr>
          <a:xfrm>
            <a:off x="-52818" y="3412558"/>
            <a:ext cx="1450130" cy="676340"/>
            <a:chOff x="-956046" y="3319645"/>
            <a:chExt cx="2744635" cy="1321878"/>
          </a:xfrm>
        </p:grpSpPr>
        <p:sp>
          <p:nvSpPr>
            <p:cNvPr id="192" name="Овал 191"/>
            <p:cNvSpPr/>
            <p:nvPr/>
          </p:nvSpPr>
          <p:spPr>
            <a:xfrm>
              <a:off x="521613" y="3374547"/>
              <a:ext cx="1266976" cy="1266976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50">
                <a:latin typeface="Myriad Pro" panose="020B0503030403020204" pitchFamily="34" charset="0"/>
              </a:endParaRPr>
            </a:p>
          </p:txBody>
        </p:sp>
        <p:grpSp>
          <p:nvGrpSpPr>
            <p:cNvPr id="193" name="Группа 55"/>
            <p:cNvGrpSpPr/>
            <p:nvPr/>
          </p:nvGrpSpPr>
          <p:grpSpPr>
            <a:xfrm>
              <a:off x="-956046" y="3319645"/>
              <a:ext cx="2729712" cy="948214"/>
              <a:chOff x="4262661" y="543763"/>
              <a:chExt cx="2729712" cy="948214"/>
            </a:xfrm>
          </p:grpSpPr>
          <p:sp>
            <p:nvSpPr>
              <p:cNvPr id="194" name="TextBox 193"/>
              <p:cNvSpPr txBox="1"/>
              <p:nvPr/>
            </p:nvSpPr>
            <p:spPr>
              <a:xfrm>
                <a:off x="4262661" y="543763"/>
                <a:ext cx="1584175" cy="496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 err="1">
                    <a:latin typeface="Avenir Next Cyr" panose="020B0503020202020204" pitchFamily="34" charset="-52"/>
                    <a:cs typeface="Segoe UI Semilight" panose="020B0402040204020203" pitchFamily="34" charset="0"/>
                  </a:rPr>
                  <a:t>Panj</a:t>
                </a:r>
                <a:endParaRPr lang="en-GB" sz="1050" b="1" dirty="0">
                  <a:latin typeface="Avenir Next Cyr" panose="020B0503020202020204" pitchFamily="34" charset="-52"/>
                  <a:cs typeface="Segoe UI Semilight" panose="020B0402040204020203" pitchFamily="34" charset="0"/>
                </a:endParaRPr>
              </a:p>
            </p:txBody>
          </p:sp>
          <p:pic>
            <p:nvPicPr>
              <p:cNvPr id="195" name="Рисунок 5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83623" y="949513"/>
                <a:ext cx="1208750" cy="542464"/>
              </a:xfrm>
              <a:prstGeom prst="rect">
                <a:avLst/>
              </a:prstGeom>
            </p:spPr>
          </p:pic>
        </p:grpSp>
      </p:grpSp>
      <p:grpSp>
        <p:nvGrpSpPr>
          <p:cNvPr id="199" name="Группа 198"/>
          <p:cNvGrpSpPr/>
          <p:nvPr/>
        </p:nvGrpSpPr>
        <p:grpSpPr>
          <a:xfrm>
            <a:off x="-25685" y="2163136"/>
            <a:ext cx="1440611" cy="746969"/>
            <a:chOff x="5885415" y="1360942"/>
            <a:chExt cx="2600777" cy="1347086"/>
          </a:xfrm>
        </p:grpSpPr>
        <p:sp>
          <p:nvSpPr>
            <p:cNvPr id="208" name="Овал 207"/>
            <p:cNvSpPr/>
            <p:nvPr/>
          </p:nvSpPr>
          <p:spPr>
            <a:xfrm>
              <a:off x="7219217" y="1441052"/>
              <a:ext cx="1266975" cy="1266976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50">
                <a:latin typeface="Myriad Pro" panose="020B0503030403020204" pitchFamily="34" charset="0"/>
              </a:endParaRPr>
            </a:p>
          </p:txBody>
        </p:sp>
        <p:grpSp>
          <p:nvGrpSpPr>
            <p:cNvPr id="209" name="Группа 7"/>
            <p:cNvGrpSpPr/>
            <p:nvPr/>
          </p:nvGrpSpPr>
          <p:grpSpPr>
            <a:xfrm>
              <a:off x="5885415" y="1360942"/>
              <a:ext cx="2455715" cy="1187566"/>
              <a:chOff x="944725" y="557670"/>
              <a:chExt cx="2455715" cy="1187566"/>
            </a:xfrm>
          </p:grpSpPr>
          <p:pic>
            <p:nvPicPr>
              <p:cNvPr id="210" name="Рисунок 4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4136" y="768926"/>
                <a:ext cx="976304" cy="976310"/>
              </a:xfrm>
              <a:prstGeom prst="rect">
                <a:avLst/>
              </a:prstGeom>
            </p:spPr>
          </p:pic>
          <p:sp>
            <p:nvSpPr>
              <p:cNvPr id="211" name="TextBox 210"/>
              <p:cNvSpPr txBox="1"/>
              <p:nvPr/>
            </p:nvSpPr>
            <p:spPr>
              <a:xfrm>
                <a:off x="944725" y="557670"/>
                <a:ext cx="1584176" cy="457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1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Segoe UI Semilight" panose="020B0402040204020203" pitchFamily="34" charset="0"/>
                  </a:defRPr>
                </a:lvl1pPr>
              </a:lstStyle>
              <a:p>
                <a:r>
                  <a:rPr lang="en-US" sz="1050" dirty="0" err="1"/>
                  <a:t>Dangara</a:t>
                </a:r>
                <a:endParaRPr lang="ru-RU" sz="1050" dirty="0">
                  <a:latin typeface="Avenir Next Cyr" panose="020B0503020202020204" pitchFamily="34" charset="-52"/>
                </a:endParaRPr>
              </a:p>
            </p:txBody>
          </p:sp>
        </p:grpSp>
      </p:grpSp>
      <p:grpSp>
        <p:nvGrpSpPr>
          <p:cNvPr id="8" name="Группа 7"/>
          <p:cNvGrpSpPr/>
          <p:nvPr/>
        </p:nvGrpSpPr>
        <p:grpSpPr>
          <a:xfrm>
            <a:off x="6664282" y="3974428"/>
            <a:ext cx="762505" cy="830420"/>
            <a:chOff x="1730259" y="2584138"/>
            <a:chExt cx="1016663" cy="1107226"/>
          </a:xfrm>
        </p:grpSpPr>
        <p:sp>
          <p:nvSpPr>
            <p:cNvPr id="201" name="TextBox 200"/>
            <p:cNvSpPr txBox="1"/>
            <p:nvPr/>
          </p:nvSpPr>
          <p:spPr>
            <a:xfrm>
              <a:off x="1951413" y="2584138"/>
              <a:ext cx="795509" cy="1107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825" b="1" dirty="0">
                  <a:latin typeface="Myriad Pro" panose="020B0503030403020204" pitchFamily="34" charset="0"/>
                </a:rPr>
                <a:t>2011</a:t>
              </a:r>
            </a:p>
            <a:p>
              <a:pPr>
                <a:lnSpc>
                  <a:spcPct val="150000"/>
                </a:lnSpc>
              </a:pPr>
              <a:r>
                <a:rPr lang="ru-RU" sz="825" b="1" dirty="0">
                  <a:latin typeface="Myriad Pro" panose="020B0503030403020204" pitchFamily="34" charset="0"/>
                </a:rPr>
                <a:t>25 </a:t>
              </a:r>
              <a:r>
                <a:rPr lang="en-GB" sz="825" b="1" dirty="0">
                  <a:latin typeface="Myriad Pro" panose="020B0503030403020204" pitchFamily="34" charset="0"/>
                </a:rPr>
                <a:t>years</a:t>
              </a:r>
              <a:endParaRPr lang="ru-RU" sz="825" b="1" dirty="0">
                <a:latin typeface="Myriad Pro" panose="020B0503030403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ru-RU" sz="825" b="1" dirty="0">
                  <a:latin typeface="Myriad Pro" panose="020B0503030403020204" pitchFamily="34" charset="0"/>
                </a:rPr>
                <a:t>200 га</a:t>
              </a:r>
            </a:p>
            <a:p>
              <a:pPr>
                <a:lnSpc>
                  <a:spcPct val="150000"/>
                </a:lnSpc>
              </a:pPr>
              <a:r>
                <a:rPr lang="ru-RU" sz="825" b="1" dirty="0">
                  <a:latin typeface="Myriad Pro" panose="020B0503030403020204" pitchFamily="34" charset="0"/>
                </a:rPr>
                <a:t>3</a:t>
              </a:r>
            </a:p>
          </p:txBody>
        </p:sp>
        <p:pic>
          <p:nvPicPr>
            <p:cNvPr id="202" name="Рисунок 43"/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314" y="2663144"/>
              <a:ext cx="204060" cy="186329"/>
            </a:xfrm>
            <a:prstGeom prst="rect">
              <a:avLst/>
            </a:prstGeom>
          </p:spPr>
        </p:pic>
        <p:pic>
          <p:nvPicPr>
            <p:cNvPr id="203" name="Рисунок 3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153" y="3133291"/>
              <a:ext cx="246139" cy="214573"/>
            </a:xfrm>
            <a:prstGeom prst="rect">
              <a:avLst/>
            </a:prstGeom>
          </p:spPr>
        </p:pic>
        <p:pic>
          <p:nvPicPr>
            <p:cNvPr id="204" name="Рисунок 40"/>
            <p:cNvPicPr>
              <a:picLocks noChangeAspect="1"/>
            </p:cNvPicPr>
            <p:nvPr/>
          </p:nvPicPr>
          <p:blipFill>
            <a:blip r:embed="rId1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854" y="3405664"/>
              <a:ext cx="220095" cy="159367"/>
            </a:xfrm>
            <a:prstGeom prst="rect">
              <a:avLst/>
            </a:prstGeom>
          </p:spPr>
        </p:pic>
        <p:cxnSp>
          <p:nvCxnSpPr>
            <p:cNvPr id="205" name="Прямая соединительная линия 204"/>
            <p:cNvCxnSpPr/>
            <p:nvPr/>
          </p:nvCxnSpPr>
          <p:spPr>
            <a:xfrm>
              <a:off x="1736609" y="2880195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6" name="Прямая соединительная линия 205"/>
            <p:cNvCxnSpPr/>
            <p:nvPr/>
          </p:nvCxnSpPr>
          <p:spPr>
            <a:xfrm>
              <a:off x="1730259" y="3130791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7" name="Прямая соединительная линия 206"/>
            <p:cNvCxnSpPr/>
            <p:nvPr/>
          </p:nvCxnSpPr>
          <p:spPr>
            <a:xfrm>
              <a:off x="1730259" y="3368688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8" name="Freeform 34"/>
            <p:cNvSpPr>
              <a:spLocks noChangeArrowheads="1"/>
            </p:cNvSpPr>
            <p:nvPr/>
          </p:nvSpPr>
          <p:spPr bwMode="auto">
            <a:xfrm>
              <a:off x="1797050" y="2908770"/>
              <a:ext cx="114910" cy="192979"/>
            </a:xfrm>
            <a:custGeom>
              <a:avLst/>
              <a:gdLst>
                <a:gd name="T0" fmla="*/ 283 w 284"/>
                <a:gd name="T1" fmla="*/ 115 h 497"/>
                <a:gd name="T2" fmla="*/ 283 w 284"/>
                <a:gd name="T3" fmla="*/ 115 h 497"/>
                <a:gd name="T4" fmla="*/ 283 w 284"/>
                <a:gd name="T5" fmla="*/ 62 h 497"/>
                <a:gd name="T6" fmla="*/ 142 w 284"/>
                <a:gd name="T7" fmla="*/ 0 h 497"/>
                <a:gd name="T8" fmla="*/ 0 w 284"/>
                <a:gd name="T9" fmla="*/ 62 h 497"/>
                <a:gd name="T10" fmla="*/ 0 w 284"/>
                <a:gd name="T11" fmla="*/ 115 h 497"/>
                <a:gd name="T12" fmla="*/ 97 w 284"/>
                <a:gd name="T13" fmla="*/ 248 h 497"/>
                <a:gd name="T14" fmla="*/ 0 w 284"/>
                <a:gd name="T15" fmla="*/ 381 h 497"/>
                <a:gd name="T16" fmla="*/ 0 w 284"/>
                <a:gd name="T17" fmla="*/ 443 h 497"/>
                <a:gd name="T18" fmla="*/ 142 w 284"/>
                <a:gd name="T19" fmla="*/ 496 h 497"/>
                <a:gd name="T20" fmla="*/ 283 w 284"/>
                <a:gd name="T21" fmla="*/ 443 h 497"/>
                <a:gd name="T22" fmla="*/ 283 w 284"/>
                <a:gd name="T23" fmla="*/ 381 h 497"/>
                <a:gd name="T24" fmla="*/ 186 w 284"/>
                <a:gd name="T25" fmla="*/ 248 h 497"/>
                <a:gd name="T26" fmla="*/ 283 w 284"/>
                <a:gd name="T27" fmla="*/ 115 h 497"/>
                <a:gd name="T28" fmla="*/ 44 w 284"/>
                <a:gd name="T29" fmla="*/ 62 h 497"/>
                <a:gd name="T30" fmla="*/ 44 w 284"/>
                <a:gd name="T31" fmla="*/ 62 h 497"/>
                <a:gd name="T32" fmla="*/ 142 w 284"/>
                <a:gd name="T33" fmla="*/ 35 h 497"/>
                <a:gd name="T34" fmla="*/ 239 w 284"/>
                <a:gd name="T35" fmla="*/ 62 h 497"/>
                <a:gd name="T36" fmla="*/ 248 w 284"/>
                <a:gd name="T37" fmla="*/ 71 h 497"/>
                <a:gd name="T38" fmla="*/ 142 w 284"/>
                <a:gd name="T39" fmla="*/ 97 h 497"/>
                <a:gd name="T40" fmla="*/ 35 w 284"/>
                <a:gd name="T41" fmla="*/ 71 h 497"/>
                <a:gd name="T42" fmla="*/ 44 w 284"/>
                <a:gd name="T43" fmla="*/ 62 h 497"/>
                <a:gd name="T44" fmla="*/ 151 w 284"/>
                <a:gd name="T45" fmla="*/ 248 h 497"/>
                <a:gd name="T46" fmla="*/ 151 w 284"/>
                <a:gd name="T47" fmla="*/ 248 h 497"/>
                <a:gd name="T48" fmla="*/ 204 w 284"/>
                <a:gd name="T49" fmla="*/ 328 h 497"/>
                <a:gd name="T50" fmla="*/ 248 w 284"/>
                <a:gd name="T51" fmla="*/ 381 h 497"/>
                <a:gd name="T52" fmla="*/ 248 w 284"/>
                <a:gd name="T53" fmla="*/ 416 h 497"/>
                <a:gd name="T54" fmla="*/ 151 w 284"/>
                <a:gd name="T55" fmla="*/ 354 h 497"/>
                <a:gd name="T56" fmla="*/ 133 w 284"/>
                <a:gd name="T57" fmla="*/ 354 h 497"/>
                <a:gd name="T58" fmla="*/ 35 w 284"/>
                <a:gd name="T59" fmla="*/ 416 h 497"/>
                <a:gd name="T60" fmla="*/ 35 w 284"/>
                <a:gd name="T61" fmla="*/ 381 h 497"/>
                <a:gd name="T62" fmla="*/ 80 w 284"/>
                <a:gd name="T63" fmla="*/ 328 h 497"/>
                <a:gd name="T64" fmla="*/ 133 w 284"/>
                <a:gd name="T65" fmla="*/ 248 h 497"/>
                <a:gd name="T66" fmla="*/ 80 w 284"/>
                <a:gd name="T67" fmla="*/ 177 h 497"/>
                <a:gd name="T68" fmla="*/ 35 w 284"/>
                <a:gd name="T69" fmla="*/ 115 h 497"/>
                <a:gd name="T70" fmla="*/ 35 w 284"/>
                <a:gd name="T71" fmla="*/ 88 h 497"/>
                <a:gd name="T72" fmla="*/ 142 w 284"/>
                <a:gd name="T73" fmla="*/ 115 h 497"/>
                <a:gd name="T74" fmla="*/ 248 w 284"/>
                <a:gd name="T75" fmla="*/ 88 h 497"/>
                <a:gd name="T76" fmla="*/ 248 w 284"/>
                <a:gd name="T77" fmla="*/ 115 h 497"/>
                <a:gd name="T78" fmla="*/ 204 w 284"/>
                <a:gd name="T79" fmla="*/ 177 h 497"/>
                <a:gd name="T80" fmla="*/ 151 w 284"/>
                <a:gd name="T81" fmla="*/ 248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4" h="497">
                  <a:moveTo>
                    <a:pt x="283" y="115"/>
                  </a:moveTo>
                  <a:lnTo>
                    <a:pt x="283" y="115"/>
                  </a:lnTo>
                  <a:cubicBezTo>
                    <a:pt x="283" y="62"/>
                    <a:pt x="283" y="62"/>
                    <a:pt x="283" y="62"/>
                  </a:cubicBezTo>
                  <a:cubicBezTo>
                    <a:pt x="283" y="35"/>
                    <a:pt x="221" y="0"/>
                    <a:pt x="142" y="0"/>
                  </a:cubicBezTo>
                  <a:cubicBezTo>
                    <a:pt x="61" y="0"/>
                    <a:pt x="0" y="35"/>
                    <a:pt x="0" y="62"/>
                  </a:cubicBezTo>
                  <a:cubicBezTo>
                    <a:pt x="0" y="62"/>
                    <a:pt x="0" y="62"/>
                    <a:pt x="0" y="115"/>
                  </a:cubicBezTo>
                  <a:cubicBezTo>
                    <a:pt x="0" y="168"/>
                    <a:pt x="97" y="213"/>
                    <a:pt x="97" y="248"/>
                  </a:cubicBezTo>
                  <a:cubicBezTo>
                    <a:pt x="97" y="292"/>
                    <a:pt x="0" y="328"/>
                    <a:pt x="0" y="381"/>
                  </a:cubicBezTo>
                  <a:cubicBezTo>
                    <a:pt x="0" y="434"/>
                    <a:pt x="0" y="443"/>
                    <a:pt x="0" y="443"/>
                  </a:cubicBezTo>
                  <a:cubicBezTo>
                    <a:pt x="0" y="460"/>
                    <a:pt x="61" y="496"/>
                    <a:pt x="142" y="496"/>
                  </a:cubicBezTo>
                  <a:cubicBezTo>
                    <a:pt x="221" y="496"/>
                    <a:pt x="283" y="460"/>
                    <a:pt x="283" y="443"/>
                  </a:cubicBezTo>
                  <a:cubicBezTo>
                    <a:pt x="283" y="443"/>
                    <a:pt x="283" y="434"/>
                    <a:pt x="283" y="381"/>
                  </a:cubicBezTo>
                  <a:cubicBezTo>
                    <a:pt x="283" y="328"/>
                    <a:pt x="186" y="292"/>
                    <a:pt x="186" y="248"/>
                  </a:cubicBezTo>
                  <a:cubicBezTo>
                    <a:pt x="186" y="213"/>
                    <a:pt x="283" y="168"/>
                    <a:pt x="283" y="115"/>
                  </a:cubicBezTo>
                  <a:close/>
                  <a:moveTo>
                    <a:pt x="44" y="62"/>
                  </a:moveTo>
                  <a:lnTo>
                    <a:pt x="44" y="62"/>
                  </a:lnTo>
                  <a:cubicBezTo>
                    <a:pt x="61" y="53"/>
                    <a:pt x="88" y="35"/>
                    <a:pt x="142" y="35"/>
                  </a:cubicBezTo>
                  <a:cubicBezTo>
                    <a:pt x="195" y="35"/>
                    <a:pt x="239" y="62"/>
                    <a:pt x="239" y="62"/>
                  </a:cubicBezTo>
                  <a:cubicBezTo>
                    <a:pt x="248" y="62"/>
                    <a:pt x="257" y="71"/>
                    <a:pt x="248" y="71"/>
                  </a:cubicBezTo>
                  <a:cubicBezTo>
                    <a:pt x="230" y="88"/>
                    <a:pt x="186" y="97"/>
                    <a:pt x="142" y="97"/>
                  </a:cubicBezTo>
                  <a:cubicBezTo>
                    <a:pt x="97" y="97"/>
                    <a:pt x="53" y="88"/>
                    <a:pt x="35" y="71"/>
                  </a:cubicBezTo>
                  <a:cubicBezTo>
                    <a:pt x="26" y="71"/>
                    <a:pt x="44" y="62"/>
                    <a:pt x="44" y="62"/>
                  </a:cubicBezTo>
                  <a:close/>
                  <a:moveTo>
                    <a:pt x="151" y="248"/>
                  </a:moveTo>
                  <a:lnTo>
                    <a:pt x="151" y="248"/>
                  </a:lnTo>
                  <a:cubicBezTo>
                    <a:pt x="151" y="283"/>
                    <a:pt x="177" y="301"/>
                    <a:pt x="204" y="328"/>
                  </a:cubicBezTo>
                  <a:cubicBezTo>
                    <a:pt x="221" y="345"/>
                    <a:pt x="248" y="372"/>
                    <a:pt x="248" y="381"/>
                  </a:cubicBezTo>
                  <a:cubicBezTo>
                    <a:pt x="248" y="416"/>
                    <a:pt x="248" y="416"/>
                    <a:pt x="248" y="416"/>
                  </a:cubicBezTo>
                  <a:cubicBezTo>
                    <a:pt x="230" y="407"/>
                    <a:pt x="151" y="390"/>
                    <a:pt x="151" y="354"/>
                  </a:cubicBezTo>
                  <a:cubicBezTo>
                    <a:pt x="151" y="337"/>
                    <a:pt x="133" y="337"/>
                    <a:pt x="133" y="354"/>
                  </a:cubicBezTo>
                  <a:cubicBezTo>
                    <a:pt x="133" y="390"/>
                    <a:pt x="61" y="407"/>
                    <a:pt x="35" y="416"/>
                  </a:cubicBezTo>
                  <a:cubicBezTo>
                    <a:pt x="35" y="381"/>
                    <a:pt x="35" y="381"/>
                    <a:pt x="35" y="381"/>
                  </a:cubicBezTo>
                  <a:cubicBezTo>
                    <a:pt x="35" y="372"/>
                    <a:pt x="61" y="345"/>
                    <a:pt x="80" y="328"/>
                  </a:cubicBezTo>
                  <a:cubicBezTo>
                    <a:pt x="106" y="301"/>
                    <a:pt x="133" y="283"/>
                    <a:pt x="133" y="248"/>
                  </a:cubicBezTo>
                  <a:cubicBezTo>
                    <a:pt x="133" y="222"/>
                    <a:pt x="106" y="203"/>
                    <a:pt x="80" y="177"/>
                  </a:cubicBezTo>
                  <a:cubicBezTo>
                    <a:pt x="61" y="159"/>
                    <a:pt x="35" y="132"/>
                    <a:pt x="35" y="115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61" y="106"/>
                    <a:pt x="97" y="115"/>
                    <a:pt x="142" y="115"/>
                  </a:cubicBezTo>
                  <a:cubicBezTo>
                    <a:pt x="186" y="115"/>
                    <a:pt x="230" y="106"/>
                    <a:pt x="248" y="88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248" y="132"/>
                    <a:pt x="221" y="159"/>
                    <a:pt x="204" y="177"/>
                  </a:cubicBezTo>
                  <a:cubicBezTo>
                    <a:pt x="177" y="203"/>
                    <a:pt x="151" y="222"/>
                    <a:pt x="151" y="24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75"/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1478579" y="1080055"/>
            <a:ext cx="762505" cy="830420"/>
            <a:chOff x="1730259" y="2584138"/>
            <a:chExt cx="1016663" cy="1107226"/>
          </a:xfrm>
        </p:grpSpPr>
        <p:sp>
          <p:nvSpPr>
            <p:cNvPr id="106" name="TextBox 105"/>
            <p:cNvSpPr txBox="1"/>
            <p:nvPr/>
          </p:nvSpPr>
          <p:spPr>
            <a:xfrm>
              <a:off x="1951413" y="2584138"/>
              <a:ext cx="795509" cy="1107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825" b="1" dirty="0">
                  <a:latin typeface="Myriad Pro" panose="020B0503030403020204" pitchFamily="34" charset="0"/>
                </a:rPr>
                <a:t>2009</a:t>
              </a:r>
            </a:p>
            <a:p>
              <a:pPr>
                <a:lnSpc>
                  <a:spcPct val="150000"/>
                </a:lnSpc>
              </a:pPr>
              <a:r>
                <a:rPr lang="ru-RU" sz="825" b="1" dirty="0">
                  <a:latin typeface="Myriad Pro" panose="020B0503030403020204" pitchFamily="34" charset="0"/>
                </a:rPr>
                <a:t>25 </a:t>
              </a:r>
              <a:r>
                <a:rPr lang="en-GB" sz="825" b="1" dirty="0">
                  <a:latin typeface="Myriad Pro" panose="020B0503030403020204" pitchFamily="34" charset="0"/>
                </a:rPr>
                <a:t>years</a:t>
              </a:r>
              <a:endParaRPr lang="ru-RU" sz="825" b="1" dirty="0">
                <a:latin typeface="Myriad Pro" panose="020B0503030403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ru-RU" sz="825" b="1" dirty="0">
                  <a:latin typeface="Myriad Pro" panose="020B0503030403020204" pitchFamily="34" charset="0"/>
                </a:rPr>
                <a:t>320 </a:t>
              </a:r>
              <a:r>
                <a:rPr lang="en-GB" sz="825" b="1" dirty="0">
                  <a:latin typeface="Myriad Pro" panose="020B0503030403020204" pitchFamily="34" charset="0"/>
                </a:rPr>
                <a:t>ha</a:t>
              </a:r>
              <a:endParaRPr lang="ru-RU" sz="825" b="1" dirty="0">
                <a:latin typeface="Myriad Pro" panose="020B0503030403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ru-RU" sz="825" b="1" dirty="0">
                  <a:latin typeface="Myriad Pro" panose="020B0503030403020204" pitchFamily="34" charset="0"/>
                </a:rPr>
                <a:t>23</a:t>
              </a:r>
            </a:p>
          </p:txBody>
        </p:sp>
        <p:pic>
          <p:nvPicPr>
            <p:cNvPr id="107" name="Рисунок 43"/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314" y="2663144"/>
              <a:ext cx="204060" cy="186329"/>
            </a:xfrm>
            <a:prstGeom prst="rect">
              <a:avLst/>
            </a:prstGeom>
          </p:spPr>
        </p:pic>
        <p:pic>
          <p:nvPicPr>
            <p:cNvPr id="108" name="Рисунок 3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153" y="3133291"/>
              <a:ext cx="246139" cy="214573"/>
            </a:xfrm>
            <a:prstGeom prst="rect">
              <a:avLst/>
            </a:prstGeom>
          </p:spPr>
        </p:pic>
        <p:pic>
          <p:nvPicPr>
            <p:cNvPr id="109" name="Рисунок 40"/>
            <p:cNvPicPr>
              <a:picLocks noChangeAspect="1"/>
            </p:cNvPicPr>
            <p:nvPr/>
          </p:nvPicPr>
          <p:blipFill>
            <a:blip r:embed="rId1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854" y="3405664"/>
              <a:ext cx="220095" cy="159367"/>
            </a:xfrm>
            <a:prstGeom prst="rect">
              <a:avLst/>
            </a:prstGeom>
          </p:spPr>
        </p:pic>
        <p:cxnSp>
          <p:nvCxnSpPr>
            <p:cNvPr id="119" name="Прямая соединительная линия 118"/>
            <p:cNvCxnSpPr/>
            <p:nvPr/>
          </p:nvCxnSpPr>
          <p:spPr>
            <a:xfrm>
              <a:off x="1736609" y="2880195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/>
            <p:cNvCxnSpPr/>
            <p:nvPr/>
          </p:nvCxnSpPr>
          <p:spPr>
            <a:xfrm>
              <a:off x="1730259" y="3130791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/>
            <p:cNvCxnSpPr/>
            <p:nvPr/>
          </p:nvCxnSpPr>
          <p:spPr>
            <a:xfrm>
              <a:off x="1730259" y="3368688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3" name="Freeform 34"/>
            <p:cNvSpPr>
              <a:spLocks noChangeArrowheads="1"/>
            </p:cNvSpPr>
            <p:nvPr/>
          </p:nvSpPr>
          <p:spPr bwMode="auto">
            <a:xfrm>
              <a:off x="1797050" y="2908770"/>
              <a:ext cx="114910" cy="192979"/>
            </a:xfrm>
            <a:custGeom>
              <a:avLst/>
              <a:gdLst>
                <a:gd name="T0" fmla="*/ 283 w 284"/>
                <a:gd name="T1" fmla="*/ 115 h 497"/>
                <a:gd name="T2" fmla="*/ 283 w 284"/>
                <a:gd name="T3" fmla="*/ 115 h 497"/>
                <a:gd name="T4" fmla="*/ 283 w 284"/>
                <a:gd name="T5" fmla="*/ 62 h 497"/>
                <a:gd name="T6" fmla="*/ 142 w 284"/>
                <a:gd name="T7" fmla="*/ 0 h 497"/>
                <a:gd name="T8" fmla="*/ 0 w 284"/>
                <a:gd name="T9" fmla="*/ 62 h 497"/>
                <a:gd name="T10" fmla="*/ 0 w 284"/>
                <a:gd name="T11" fmla="*/ 115 h 497"/>
                <a:gd name="T12" fmla="*/ 97 w 284"/>
                <a:gd name="T13" fmla="*/ 248 h 497"/>
                <a:gd name="T14" fmla="*/ 0 w 284"/>
                <a:gd name="T15" fmla="*/ 381 h 497"/>
                <a:gd name="T16" fmla="*/ 0 w 284"/>
                <a:gd name="T17" fmla="*/ 443 h 497"/>
                <a:gd name="T18" fmla="*/ 142 w 284"/>
                <a:gd name="T19" fmla="*/ 496 h 497"/>
                <a:gd name="T20" fmla="*/ 283 w 284"/>
                <a:gd name="T21" fmla="*/ 443 h 497"/>
                <a:gd name="T22" fmla="*/ 283 w 284"/>
                <a:gd name="T23" fmla="*/ 381 h 497"/>
                <a:gd name="T24" fmla="*/ 186 w 284"/>
                <a:gd name="T25" fmla="*/ 248 h 497"/>
                <a:gd name="T26" fmla="*/ 283 w 284"/>
                <a:gd name="T27" fmla="*/ 115 h 497"/>
                <a:gd name="T28" fmla="*/ 44 w 284"/>
                <a:gd name="T29" fmla="*/ 62 h 497"/>
                <a:gd name="T30" fmla="*/ 44 w 284"/>
                <a:gd name="T31" fmla="*/ 62 h 497"/>
                <a:gd name="T32" fmla="*/ 142 w 284"/>
                <a:gd name="T33" fmla="*/ 35 h 497"/>
                <a:gd name="T34" fmla="*/ 239 w 284"/>
                <a:gd name="T35" fmla="*/ 62 h 497"/>
                <a:gd name="T36" fmla="*/ 248 w 284"/>
                <a:gd name="T37" fmla="*/ 71 h 497"/>
                <a:gd name="T38" fmla="*/ 142 w 284"/>
                <a:gd name="T39" fmla="*/ 97 h 497"/>
                <a:gd name="T40" fmla="*/ 35 w 284"/>
                <a:gd name="T41" fmla="*/ 71 h 497"/>
                <a:gd name="T42" fmla="*/ 44 w 284"/>
                <a:gd name="T43" fmla="*/ 62 h 497"/>
                <a:gd name="T44" fmla="*/ 151 w 284"/>
                <a:gd name="T45" fmla="*/ 248 h 497"/>
                <a:gd name="T46" fmla="*/ 151 w 284"/>
                <a:gd name="T47" fmla="*/ 248 h 497"/>
                <a:gd name="T48" fmla="*/ 204 w 284"/>
                <a:gd name="T49" fmla="*/ 328 h 497"/>
                <a:gd name="T50" fmla="*/ 248 w 284"/>
                <a:gd name="T51" fmla="*/ 381 h 497"/>
                <a:gd name="T52" fmla="*/ 248 w 284"/>
                <a:gd name="T53" fmla="*/ 416 h 497"/>
                <a:gd name="T54" fmla="*/ 151 w 284"/>
                <a:gd name="T55" fmla="*/ 354 h 497"/>
                <a:gd name="T56" fmla="*/ 133 w 284"/>
                <a:gd name="T57" fmla="*/ 354 h 497"/>
                <a:gd name="T58" fmla="*/ 35 w 284"/>
                <a:gd name="T59" fmla="*/ 416 h 497"/>
                <a:gd name="T60" fmla="*/ 35 w 284"/>
                <a:gd name="T61" fmla="*/ 381 h 497"/>
                <a:gd name="T62" fmla="*/ 80 w 284"/>
                <a:gd name="T63" fmla="*/ 328 h 497"/>
                <a:gd name="T64" fmla="*/ 133 w 284"/>
                <a:gd name="T65" fmla="*/ 248 h 497"/>
                <a:gd name="T66" fmla="*/ 80 w 284"/>
                <a:gd name="T67" fmla="*/ 177 h 497"/>
                <a:gd name="T68" fmla="*/ 35 w 284"/>
                <a:gd name="T69" fmla="*/ 115 h 497"/>
                <a:gd name="T70" fmla="*/ 35 w 284"/>
                <a:gd name="T71" fmla="*/ 88 h 497"/>
                <a:gd name="T72" fmla="*/ 142 w 284"/>
                <a:gd name="T73" fmla="*/ 115 h 497"/>
                <a:gd name="T74" fmla="*/ 248 w 284"/>
                <a:gd name="T75" fmla="*/ 88 h 497"/>
                <a:gd name="T76" fmla="*/ 248 w 284"/>
                <a:gd name="T77" fmla="*/ 115 h 497"/>
                <a:gd name="T78" fmla="*/ 204 w 284"/>
                <a:gd name="T79" fmla="*/ 177 h 497"/>
                <a:gd name="T80" fmla="*/ 151 w 284"/>
                <a:gd name="T81" fmla="*/ 248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4" h="497">
                  <a:moveTo>
                    <a:pt x="283" y="115"/>
                  </a:moveTo>
                  <a:lnTo>
                    <a:pt x="283" y="115"/>
                  </a:lnTo>
                  <a:cubicBezTo>
                    <a:pt x="283" y="62"/>
                    <a:pt x="283" y="62"/>
                    <a:pt x="283" y="62"/>
                  </a:cubicBezTo>
                  <a:cubicBezTo>
                    <a:pt x="283" y="35"/>
                    <a:pt x="221" y="0"/>
                    <a:pt x="142" y="0"/>
                  </a:cubicBezTo>
                  <a:cubicBezTo>
                    <a:pt x="61" y="0"/>
                    <a:pt x="0" y="35"/>
                    <a:pt x="0" y="62"/>
                  </a:cubicBezTo>
                  <a:cubicBezTo>
                    <a:pt x="0" y="62"/>
                    <a:pt x="0" y="62"/>
                    <a:pt x="0" y="115"/>
                  </a:cubicBezTo>
                  <a:cubicBezTo>
                    <a:pt x="0" y="168"/>
                    <a:pt x="97" y="213"/>
                    <a:pt x="97" y="248"/>
                  </a:cubicBezTo>
                  <a:cubicBezTo>
                    <a:pt x="97" y="292"/>
                    <a:pt x="0" y="328"/>
                    <a:pt x="0" y="381"/>
                  </a:cubicBezTo>
                  <a:cubicBezTo>
                    <a:pt x="0" y="434"/>
                    <a:pt x="0" y="443"/>
                    <a:pt x="0" y="443"/>
                  </a:cubicBezTo>
                  <a:cubicBezTo>
                    <a:pt x="0" y="460"/>
                    <a:pt x="61" y="496"/>
                    <a:pt x="142" y="496"/>
                  </a:cubicBezTo>
                  <a:cubicBezTo>
                    <a:pt x="221" y="496"/>
                    <a:pt x="283" y="460"/>
                    <a:pt x="283" y="443"/>
                  </a:cubicBezTo>
                  <a:cubicBezTo>
                    <a:pt x="283" y="443"/>
                    <a:pt x="283" y="434"/>
                    <a:pt x="283" y="381"/>
                  </a:cubicBezTo>
                  <a:cubicBezTo>
                    <a:pt x="283" y="328"/>
                    <a:pt x="186" y="292"/>
                    <a:pt x="186" y="248"/>
                  </a:cubicBezTo>
                  <a:cubicBezTo>
                    <a:pt x="186" y="213"/>
                    <a:pt x="283" y="168"/>
                    <a:pt x="283" y="115"/>
                  </a:cubicBezTo>
                  <a:close/>
                  <a:moveTo>
                    <a:pt x="44" y="62"/>
                  </a:moveTo>
                  <a:lnTo>
                    <a:pt x="44" y="62"/>
                  </a:lnTo>
                  <a:cubicBezTo>
                    <a:pt x="61" y="53"/>
                    <a:pt x="88" y="35"/>
                    <a:pt x="142" y="35"/>
                  </a:cubicBezTo>
                  <a:cubicBezTo>
                    <a:pt x="195" y="35"/>
                    <a:pt x="239" y="62"/>
                    <a:pt x="239" y="62"/>
                  </a:cubicBezTo>
                  <a:cubicBezTo>
                    <a:pt x="248" y="62"/>
                    <a:pt x="257" y="71"/>
                    <a:pt x="248" y="71"/>
                  </a:cubicBezTo>
                  <a:cubicBezTo>
                    <a:pt x="230" y="88"/>
                    <a:pt x="186" y="97"/>
                    <a:pt x="142" y="97"/>
                  </a:cubicBezTo>
                  <a:cubicBezTo>
                    <a:pt x="97" y="97"/>
                    <a:pt x="53" y="88"/>
                    <a:pt x="35" y="71"/>
                  </a:cubicBezTo>
                  <a:cubicBezTo>
                    <a:pt x="26" y="71"/>
                    <a:pt x="44" y="62"/>
                    <a:pt x="44" y="62"/>
                  </a:cubicBezTo>
                  <a:close/>
                  <a:moveTo>
                    <a:pt x="151" y="248"/>
                  </a:moveTo>
                  <a:lnTo>
                    <a:pt x="151" y="248"/>
                  </a:lnTo>
                  <a:cubicBezTo>
                    <a:pt x="151" y="283"/>
                    <a:pt x="177" y="301"/>
                    <a:pt x="204" y="328"/>
                  </a:cubicBezTo>
                  <a:cubicBezTo>
                    <a:pt x="221" y="345"/>
                    <a:pt x="248" y="372"/>
                    <a:pt x="248" y="381"/>
                  </a:cubicBezTo>
                  <a:cubicBezTo>
                    <a:pt x="248" y="416"/>
                    <a:pt x="248" y="416"/>
                    <a:pt x="248" y="416"/>
                  </a:cubicBezTo>
                  <a:cubicBezTo>
                    <a:pt x="230" y="407"/>
                    <a:pt x="151" y="390"/>
                    <a:pt x="151" y="354"/>
                  </a:cubicBezTo>
                  <a:cubicBezTo>
                    <a:pt x="151" y="337"/>
                    <a:pt x="133" y="337"/>
                    <a:pt x="133" y="354"/>
                  </a:cubicBezTo>
                  <a:cubicBezTo>
                    <a:pt x="133" y="390"/>
                    <a:pt x="61" y="407"/>
                    <a:pt x="35" y="416"/>
                  </a:cubicBezTo>
                  <a:cubicBezTo>
                    <a:pt x="35" y="381"/>
                    <a:pt x="35" y="381"/>
                    <a:pt x="35" y="381"/>
                  </a:cubicBezTo>
                  <a:cubicBezTo>
                    <a:pt x="35" y="372"/>
                    <a:pt x="61" y="345"/>
                    <a:pt x="80" y="328"/>
                  </a:cubicBezTo>
                  <a:cubicBezTo>
                    <a:pt x="106" y="301"/>
                    <a:pt x="133" y="283"/>
                    <a:pt x="133" y="248"/>
                  </a:cubicBezTo>
                  <a:cubicBezTo>
                    <a:pt x="133" y="222"/>
                    <a:pt x="106" y="203"/>
                    <a:pt x="80" y="177"/>
                  </a:cubicBezTo>
                  <a:cubicBezTo>
                    <a:pt x="61" y="159"/>
                    <a:pt x="35" y="132"/>
                    <a:pt x="35" y="115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61" y="106"/>
                    <a:pt x="97" y="115"/>
                    <a:pt x="142" y="115"/>
                  </a:cubicBezTo>
                  <a:cubicBezTo>
                    <a:pt x="186" y="115"/>
                    <a:pt x="230" y="106"/>
                    <a:pt x="248" y="88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248" y="132"/>
                    <a:pt x="221" y="159"/>
                    <a:pt x="204" y="177"/>
                  </a:cubicBezTo>
                  <a:cubicBezTo>
                    <a:pt x="177" y="203"/>
                    <a:pt x="151" y="222"/>
                    <a:pt x="151" y="24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75"/>
            </a:p>
          </p:txBody>
        </p:sp>
      </p:grpSp>
      <p:grpSp>
        <p:nvGrpSpPr>
          <p:cNvPr id="124" name="Группа 123"/>
          <p:cNvGrpSpPr/>
          <p:nvPr/>
        </p:nvGrpSpPr>
        <p:grpSpPr>
          <a:xfrm>
            <a:off x="1504625" y="3375410"/>
            <a:ext cx="762505" cy="830420"/>
            <a:chOff x="1730259" y="2584138"/>
            <a:chExt cx="1016663" cy="1107226"/>
          </a:xfrm>
        </p:grpSpPr>
        <p:sp>
          <p:nvSpPr>
            <p:cNvPr id="125" name="TextBox 124"/>
            <p:cNvSpPr txBox="1"/>
            <p:nvPr/>
          </p:nvSpPr>
          <p:spPr>
            <a:xfrm>
              <a:off x="1951413" y="2584138"/>
              <a:ext cx="795509" cy="1107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825" b="1" dirty="0">
                  <a:latin typeface="Myriad Pro" panose="020B0503030403020204" pitchFamily="34" charset="0"/>
                </a:rPr>
                <a:t>2009</a:t>
              </a:r>
            </a:p>
            <a:p>
              <a:pPr>
                <a:lnSpc>
                  <a:spcPct val="150000"/>
                </a:lnSpc>
              </a:pPr>
              <a:r>
                <a:rPr lang="ru-RU" sz="825" b="1" dirty="0">
                  <a:latin typeface="Myriad Pro" panose="020B0503030403020204" pitchFamily="34" charset="0"/>
                </a:rPr>
                <a:t>25 </a:t>
              </a:r>
              <a:r>
                <a:rPr lang="en-GB" sz="825" b="1" dirty="0">
                  <a:latin typeface="Myriad Pro" panose="020B0503030403020204" pitchFamily="34" charset="0"/>
                </a:rPr>
                <a:t>years</a:t>
              </a:r>
              <a:endParaRPr lang="ru-RU" sz="825" b="1" dirty="0">
                <a:latin typeface="Myriad Pro" panose="020B0503030403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ru-RU" sz="825" b="1" dirty="0">
                  <a:latin typeface="Myriad Pro" panose="020B0503030403020204" pitchFamily="34" charset="0"/>
                </a:rPr>
                <a:t>400 га</a:t>
              </a:r>
            </a:p>
            <a:p>
              <a:pPr>
                <a:lnSpc>
                  <a:spcPct val="150000"/>
                </a:lnSpc>
              </a:pPr>
              <a:r>
                <a:rPr lang="ru-RU" sz="825" b="1" dirty="0">
                  <a:latin typeface="Myriad Pro" panose="020B0503030403020204" pitchFamily="34" charset="0"/>
                </a:rPr>
                <a:t>12</a:t>
              </a:r>
            </a:p>
          </p:txBody>
        </p:sp>
        <p:pic>
          <p:nvPicPr>
            <p:cNvPr id="126" name="Рисунок 43"/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314" y="2663144"/>
              <a:ext cx="204060" cy="186329"/>
            </a:xfrm>
            <a:prstGeom prst="rect">
              <a:avLst/>
            </a:prstGeom>
          </p:spPr>
        </p:pic>
        <p:pic>
          <p:nvPicPr>
            <p:cNvPr id="127" name="Рисунок 3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153" y="3133291"/>
              <a:ext cx="246139" cy="214573"/>
            </a:xfrm>
            <a:prstGeom prst="rect">
              <a:avLst/>
            </a:prstGeom>
          </p:spPr>
        </p:pic>
        <p:pic>
          <p:nvPicPr>
            <p:cNvPr id="131" name="Рисунок 40"/>
            <p:cNvPicPr>
              <a:picLocks noChangeAspect="1"/>
            </p:cNvPicPr>
            <p:nvPr/>
          </p:nvPicPr>
          <p:blipFill>
            <a:blip r:embed="rId1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854" y="3405664"/>
              <a:ext cx="220095" cy="159367"/>
            </a:xfrm>
            <a:prstGeom prst="rect">
              <a:avLst/>
            </a:prstGeom>
          </p:spPr>
        </p:pic>
        <p:cxnSp>
          <p:nvCxnSpPr>
            <p:cNvPr id="138" name="Прямая соединительная линия 137"/>
            <p:cNvCxnSpPr/>
            <p:nvPr/>
          </p:nvCxnSpPr>
          <p:spPr>
            <a:xfrm>
              <a:off x="1736609" y="2880195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Прямая соединительная линия 138"/>
            <p:cNvCxnSpPr/>
            <p:nvPr/>
          </p:nvCxnSpPr>
          <p:spPr>
            <a:xfrm>
              <a:off x="1730259" y="3130791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Прямая соединительная линия 139"/>
            <p:cNvCxnSpPr/>
            <p:nvPr/>
          </p:nvCxnSpPr>
          <p:spPr>
            <a:xfrm>
              <a:off x="1730259" y="3368688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2" name="Freeform 34"/>
            <p:cNvSpPr>
              <a:spLocks noChangeArrowheads="1"/>
            </p:cNvSpPr>
            <p:nvPr/>
          </p:nvSpPr>
          <p:spPr bwMode="auto">
            <a:xfrm>
              <a:off x="1797050" y="2908770"/>
              <a:ext cx="114910" cy="192979"/>
            </a:xfrm>
            <a:custGeom>
              <a:avLst/>
              <a:gdLst>
                <a:gd name="T0" fmla="*/ 283 w 284"/>
                <a:gd name="T1" fmla="*/ 115 h 497"/>
                <a:gd name="T2" fmla="*/ 283 w 284"/>
                <a:gd name="T3" fmla="*/ 115 h 497"/>
                <a:gd name="T4" fmla="*/ 283 w 284"/>
                <a:gd name="T5" fmla="*/ 62 h 497"/>
                <a:gd name="T6" fmla="*/ 142 w 284"/>
                <a:gd name="T7" fmla="*/ 0 h 497"/>
                <a:gd name="T8" fmla="*/ 0 w 284"/>
                <a:gd name="T9" fmla="*/ 62 h 497"/>
                <a:gd name="T10" fmla="*/ 0 w 284"/>
                <a:gd name="T11" fmla="*/ 115 h 497"/>
                <a:gd name="T12" fmla="*/ 97 w 284"/>
                <a:gd name="T13" fmla="*/ 248 h 497"/>
                <a:gd name="T14" fmla="*/ 0 w 284"/>
                <a:gd name="T15" fmla="*/ 381 h 497"/>
                <a:gd name="T16" fmla="*/ 0 w 284"/>
                <a:gd name="T17" fmla="*/ 443 h 497"/>
                <a:gd name="T18" fmla="*/ 142 w 284"/>
                <a:gd name="T19" fmla="*/ 496 h 497"/>
                <a:gd name="T20" fmla="*/ 283 w 284"/>
                <a:gd name="T21" fmla="*/ 443 h 497"/>
                <a:gd name="T22" fmla="*/ 283 w 284"/>
                <a:gd name="T23" fmla="*/ 381 h 497"/>
                <a:gd name="T24" fmla="*/ 186 w 284"/>
                <a:gd name="T25" fmla="*/ 248 h 497"/>
                <a:gd name="T26" fmla="*/ 283 w 284"/>
                <a:gd name="T27" fmla="*/ 115 h 497"/>
                <a:gd name="T28" fmla="*/ 44 w 284"/>
                <a:gd name="T29" fmla="*/ 62 h 497"/>
                <a:gd name="T30" fmla="*/ 44 w 284"/>
                <a:gd name="T31" fmla="*/ 62 h 497"/>
                <a:gd name="T32" fmla="*/ 142 w 284"/>
                <a:gd name="T33" fmla="*/ 35 h 497"/>
                <a:gd name="T34" fmla="*/ 239 w 284"/>
                <a:gd name="T35" fmla="*/ 62 h 497"/>
                <a:gd name="T36" fmla="*/ 248 w 284"/>
                <a:gd name="T37" fmla="*/ 71 h 497"/>
                <a:gd name="T38" fmla="*/ 142 w 284"/>
                <a:gd name="T39" fmla="*/ 97 h 497"/>
                <a:gd name="T40" fmla="*/ 35 w 284"/>
                <a:gd name="T41" fmla="*/ 71 h 497"/>
                <a:gd name="T42" fmla="*/ 44 w 284"/>
                <a:gd name="T43" fmla="*/ 62 h 497"/>
                <a:gd name="T44" fmla="*/ 151 w 284"/>
                <a:gd name="T45" fmla="*/ 248 h 497"/>
                <a:gd name="T46" fmla="*/ 151 w 284"/>
                <a:gd name="T47" fmla="*/ 248 h 497"/>
                <a:gd name="T48" fmla="*/ 204 w 284"/>
                <a:gd name="T49" fmla="*/ 328 h 497"/>
                <a:gd name="T50" fmla="*/ 248 w 284"/>
                <a:gd name="T51" fmla="*/ 381 h 497"/>
                <a:gd name="T52" fmla="*/ 248 w 284"/>
                <a:gd name="T53" fmla="*/ 416 h 497"/>
                <a:gd name="T54" fmla="*/ 151 w 284"/>
                <a:gd name="T55" fmla="*/ 354 h 497"/>
                <a:gd name="T56" fmla="*/ 133 w 284"/>
                <a:gd name="T57" fmla="*/ 354 h 497"/>
                <a:gd name="T58" fmla="*/ 35 w 284"/>
                <a:gd name="T59" fmla="*/ 416 h 497"/>
                <a:gd name="T60" fmla="*/ 35 w 284"/>
                <a:gd name="T61" fmla="*/ 381 h 497"/>
                <a:gd name="T62" fmla="*/ 80 w 284"/>
                <a:gd name="T63" fmla="*/ 328 h 497"/>
                <a:gd name="T64" fmla="*/ 133 w 284"/>
                <a:gd name="T65" fmla="*/ 248 h 497"/>
                <a:gd name="T66" fmla="*/ 80 w 284"/>
                <a:gd name="T67" fmla="*/ 177 h 497"/>
                <a:gd name="T68" fmla="*/ 35 w 284"/>
                <a:gd name="T69" fmla="*/ 115 h 497"/>
                <a:gd name="T70" fmla="*/ 35 w 284"/>
                <a:gd name="T71" fmla="*/ 88 h 497"/>
                <a:gd name="T72" fmla="*/ 142 w 284"/>
                <a:gd name="T73" fmla="*/ 115 h 497"/>
                <a:gd name="T74" fmla="*/ 248 w 284"/>
                <a:gd name="T75" fmla="*/ 88 h 497"/>
                <a:gd name="T76" fmla="*/ 248 w 284"/>
                <a:gd name="T77" fmla="*/ 115 h 497"/>
                <a:gd name="T78" fmla="*/ 204 w 284"/>
                <a:gd name="T79" fmla="*/ 177 h 497"/>
                <a:gd name="T80" fmla="*/ 151 w 284"/>
                <a:gd name="T81" fmla="*/ 248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4" h="497">
                  <a:moveTo>
                    <a:pt x="283" y="115"/>
                  </a:moveTo>
                  <a:lnTo>
                    <a:pt x="283" y="115"/>
                  </a:lnTo>
                  <a:cubicBezTo>
                    <a:pt x="283" y="62"/>
                    <a:pt x="283" y="62"/>
                    <a:pt x="283" y="62"/>
                  </a:cubicBezTo>
                  <a:cubicBezTo>
                    <a:pt x="283" y="35"/>
                    <a:pt x="221" y="0"/>
                    <a:pt x="142" y="0"/>
                  </a:cubicBezTo>
                  <a:cubicBezTo>
                    <a:pt x="61" y="0"/>
                    <a:pt x="0" y="35"/>
                    <a:pt x="0" y="62"/>
                  </a:cubicBezTo>
                  <a:cubicBezTo>
                    <a:pt x="0" y="62"/>
                    <a:pt x="0" y="62"/>
                    <a:pt x="0" y="115"/>
                  </a:cubicBezTo>
                  <a:cubicBezTo>
                    <a:pt x="0" y="168"/>
                    <a:pt x="97" y="213"/>
                    <a:pt x="97" y="248"/>
                  </a:cubicBezTo>
                  <a:cubicBezTo>
                    <a:pt x="97" y="292"/>
                    <a:pt x="0" y="328"/>
                    <a:pt x="0" y="381"/>
                  </a:cubicBezTo>
                  <a:cubicBezTo>
                    <a:pt x="0" y="434"/>
                    <a:pt x="0" y="443"/>
                    <a:pt x="0" y="443"/>
                  </a:cubicBezTo>
                  <a:cubicBezTo>
                    <a:pt x="0" y="460"/>
                    <a:pt x="61" y="496"/>
                    <a:pt x="142" y="496"/>
                  </a:cubicBezTo>
                  <a:cubicBezTo>
                    <a:pt x="221" y="496"/>
                    <a:pt x="283" y="460"/>
                    <a:pt x="283" y="443"/>
                  </a:cubicBezTo>
                  <a:cubicBezTo>
                    <a:pt x="283" y="443"/>
                    <a:pt x="283" y="434"/>
                    <a:pt x="283" y="381"/>
                  </a:cubicBezTo>
                  <a:cubicBezTo>
                    <a:pt x="283" y="328"/>
                    <a:pt x="186" y="292"/>
                    <a:pt x="186" y="248"/>
                  </a:cubicBezTo>
                  <a:cubicBezTo>
                    <a:pt x="186" y="213"/>
                    <a:pt x="283" y="168"/>
                    <a:pt x="283" y="115"/>
                  </a:cubicBezTo>
                  <a:close/>
                  <a:moveTo>
                    <a:pt x="44" y="62"/>
                  </a:moveTo>
                  <a:lnTo>
                    <a:pt x="44" y="62"/>
                  </a:lnTo>
                  <a:cubicBezTo>
                    <a:pt x="61" y="53"/>
                    <a:pt x="88" y="35"/>
                    <a:pt x="142" y="35"/>
                  </a:cubicBezTo>
                  <a:cubicBezTo>
                    <a:pt x="195" y="35"/>
                    <a:pt x="239" y="62"/>
                    <a:pt x="239" y="62"/>
                  </a:cubicBezTo>
                  <a:cubicBezTo>
                    <a:pt x="248" y="62"/>
                    <a:pt x="257" y="71"/>
                    <a:pt x="248" y="71"/>
                  </a:cubicBezTo>
                  <a:cubicBezTo>
                    <a:pt x="230" y="88"/>
                    <a:pt x="186" y="97"/>
                    <a:pt x="142" y="97"/>
                  </a:cubicBezTo>
                  <a:cubicBezTo>
                    <a:pt x="97" y="97"/>
                    <a:pt x="53" y="88"/>
                    <a:pt x="35" y="71"/>
                  </a:cubicBezTo>
                  <a:cubicBezTo>
                    <a:pt x="26" y="71"/>
                    <a:pt x="44" y="62"/>
                    <a:pt x="44" y="62"/>
                  </a:cubicBezTo>
                  <a:close/>
                  <a:moveTo>
                    <a:pt x="151" y="248"/>
                  </a:moveTo>
                  <a:lnTo>
                    <a:pt x="151" y="248"/>
                  </a:lnTo>
                  <a:cubicBezTo>
                    <a:pt x="151" y="283"/>
                    <a:pt x="177" y="301"/>
                    <a:pt x="204" y="328"/>
                  </a:cubicBezTo>
                  <a:cubicBezTo>
                    <a:pt x="221" y="345"/>
                    <a:pt x="248" y="372"/>
                    <a:pt x="248" y="381"/>
                  </a:cubicBezTo>
                  <a:cubicBezTo>
                    <a:pt x="248" y="416"/>
                    <a:pt x="248" y="416"/>
                    <a:pt x="248" y="416"/>
                  </a:cubicBezTo>
                  <a:cubicBezTo>
                    <a:pt x="230" y="407"/>
                    <a:pt x="151" y="390"/>
                    <a:pt x="151" y="354"/>
                  </a:cubicBezTo>
                  <a:cubicBezTo>
                    <a:pt x="151" y="337"/>
                    <a:pt x="133" y="337"/>
                    <a:pt x="133" y="354"/>
                  </a:cubicBezTo>
                  <a:cubicBezTo>
                    <a:pt x="133" y="390"/>
                    <a:pt x="61" y="407"/>
                    <a:pt x="35" y="416"/>
                  </a:cubicBezTo>
                  <a:cubicBezTo>
                    <a:pt x="35" y="381"/>
                    <a:pt x="35" y="381"/>
                    <a:pt x="35" y="381"/>
                  </a:cubicBezTo>
                  <a:cubicBezTo>
                    <a:pt x="35" y="372"/>
                    <a:pt x="61" y="345"/>
                    <a:pt x="80" y="328"/>
                  </a:cubicBezTo>
                  <a:cubicBezTo>
                    <a:pt x="106" y="301"/>
                    <a:pt x="133" y="283"/>
                    <a:pt x="133" y="248"/>
                  </a:cubicBezTo>
                  <a:cubicBezTo>
                    <a:pt x="133" y="222"/>
                    <a:pt x="106" y="203"/>
                    <a:pt x="80" y="177"/>
                  </a:cubicBezTo>
                  <a:cubicBezTo>
                    <a:pt x="61" y="159"/>
                    <a:pt x="35" y="132"/>
                    <a:pt x="35" y="115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61" y="106"/>
                    <a:pt x="97" y="115"/>
                    <a:pt x="142" y="115"/>
                  </a:cubicBezTo>
                  <a:cubicBezTo>
                    <a:pt x="186" y="115"/>
                    <a:pt x="230" y="106"/>
                    <a:pt x="248" y="88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248" y="132"/>
                    <a:pt x="221" y="159"/>
                    <a:pt x="204" y="177"/>
                  </a:cubicBezTo>
                  <a:cubicBezTo>
                    <a:pt x="177" y="203"/>
                    <a:pt x="151" y="222"/>
                    <a:pt x="151" y="24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75"/>
            </a:p>
          </p:txBody>
        </p:sp>
      </p:grpSp>
      <p:grpSp>
        <p:nvGrpSpPr>
          <p:cNvPr id="143" name="Группа 142"/>
          <p:cNvGrpSpPr/>
          <p:nvPr/>
        </p:nvGrpSpPr>
        <p:grpSpPr>
          <a:xfrm>
            <a:off x="1499861" y="2159773"/>
            <a:ext cx="762505" cy="830420"/>
            <a:chOff x="1730259" y="2584138"/>
            <a:chExt cx="1016663" cy="1107226"/>
          </a:xfrm>
        </p:grpSpPr>
        <p:sp>
          <p:nvSpPr>
            <p:cNvPr id="144" name="TextBox 143"/>
            <p:cNvSpPr txBox="1"/>
            <p:nvPr/>
          </p:nvSpPr>
          <p:spPr>
            <a:xfrm>
              <a:off x="1951413" y="2584138"/>
              <a:ext cx="795509" cy="1107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825" b="1" dirty="0">
                  <a:latin typeface="Myriad Pro" panose="020B0503030403020204" pitchFamily="34" charset="0"/>
                </a:rPr>
                <a:t>2011</a:t>
              </a:r>
            </a:p>
            <a:p>
              <a:pPr>
                <a:lnSpc>
                  <a:spcPct val="150000"/>
                </a:lnSpc>
              </a:pPr>
              <a:r>
                <a:rPr lang="ru-RU" sz="825" b="1" dirty="0">
                  <a:latin typeface="Myriad Pro" panose="020B0503030403020204" pitchFamily="34" charset="0"/>
                </a:rPr>
                <a:t>25 </a:t>
              </a:r>
              <a:r>
                <a:rPr lang="en-GB" sz="825" b="1" dirty="0">
                  <a:latin typeface="Myriad Pro" panose="020B0503030403020204" pitchFamily="34" charset="0"/>
                </a:rPr>
                <a:t>years</a:t>
              </a:r>
              <a:endParaRPr lang="ru-RU" sz="825" b="1" dirty="0">
                <a:latin typeface="Myriad Pro" panose="020B0503030403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ru-RU" sz="825" b="1" dirty="0">
                  <a:latin typeface="Myriad Pro" panose="020B0503030403020204" pitchFamily="34" charset="0"/>
                </a:rPr>
                <a:t>521 га</a:t>
              </a:r>
            </a:p>
            <a:p>
              <a:pPr>
                <a:lnSpc>
                  <a:spcPct val="150000"/>
                </a:lnSpc>
              </a:pPr>
              <a:r>
                <a:rPr lang="ru-RU" sz="825" b="1" dirty="0">
                  <a:latin typeface="Myriad Pro" panose="020B0503030403020204" pitchFamily="34" charset="0"/>
                </a:rPr>
                <a:t>26</a:t>
              </a:r>
            </a:p>
          </p:txBody>
        </p:sp>
        <p:pic>
          <p:nvPicPr>
            <p:cNvPr id="145" name="Рисунок 43"/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314" y="2663144"/>
              <a:ext cx="204060" cy="186329"/>
            </a:xfrm>
            <a:prstGeom prst="rect">
              <a:avLst/>
            </a:prstGeom>
          </p:spPr>
        </p:pic>
        <p:pic>
          <p:nvPicPr>
            <p:cNvPr id="146" name="Рисунок 3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153" y="3133291"/>
              <a:ext cx="246139" cy="214573"/>
            </a:xfrm>
            <a:prstGeom prst="rect">
              <a:avLst/>
            </a:prstGeom>
          </p:spPr>
        </p:pic>
        <p:pic>
          <p:nvPicPr>
            <p:cNvPr id="150" name="Рисунок 40"/>
            <p:cNvPicPr>
              <a:picLocks noChangeAspect="1"/>
            </p:cNvPicPr>
            <p:nvPr/>
          </p:nvPicPr>
          <p:blipFill>
            <a:blip r:embed="rId1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854" y="3405664"/>
              <a:ext cx="220095" cy="159367"/>
            </a:xfrm>
            <a:prstGeom prst="rect">
              <a:avLst/>
            </a:prstGeom>
          </p:spPr>
        </p:pic>
        <p:cxnSp>
          <p:nvCxnSpPr>
            <p:cNvPr id="152" name="Прямая соединительная линия 151"/>
            <p:cNvCxnSpPr/>
            <p:nvPr/>
          </p:nvCxnSpPr>
          <p:spPr>
            <a:xfrm>
              <a:off x="1736609" y="2880195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Прямая соединительная линия 153"/>
            <p:cNvCxnSpPr/>
            <p:nvPr/>
          </p:nvCxnSpPr>
          <p:spPr>
            <a:xfrm>
              <a:off x="1730259" y="3130791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7" name="Прямая соединительная линия 156"/>
            <p:cNvCxnSpPr/>
            <p:nvPr/>
          </p:nvCxnSpPr>
          <p:spPr>
            <a:xfrm>
              <a:off x="1730259" y="3368688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0" name="Freeform 34"/>
            <p:cNvSpPr>
              <a:spLocks noChangeArrowheads="1"/>
            </p:cNvSpPr>
            <p:nvPr/>
          </p:nvSpPr>
          <p:spPr bwMode="auto">
            <a:xfrm>
              <a:off x="1797050" y="2908770"/>
              <a:ext cx="114910" cy="192979"/>
            </a:xfrm>
            <a:custGeom>
              <a:avLst/>
              <a:gdLst>
                <a:gd name="T0" fmla="*/ 283 w 284"/>
                <a:gd name="T1" fmla="*/ 115 h 497"/>
                <a:gd name="T2" fmla="*/ 283 w 284"/>
                <a:gd name="T3" fmla="*/ 115 h 497"/>
                <a:gd name="T4" fmla="*/ 283 w 284"/>
                <a:gd name="T5" fmla="*/ 62 h 497"/>
                <a:gd name="T6" fmla="*/ 142 w 284"/>
                <a:gd name="T7" fmla="*/ 0 h 497"/>
                <a:gd name="T8" fmla="*/ 0 w 284"/>
                <a:gd name="T9" fmla="*/ 62 h 497"/>
                <a:gd name="T10" fmla="*/ 0 w 284"/>
                <a:gd name="T11" fmla="*/ 115 h 497"/>
                <a:gd name="T12" fmla="*/ 97 w 284"/>
                <a:gd name="T13" fmla="*/ 248 h 497"/>
                <a:gd name="T14" fmla="*/ 0 w 284"/>
                <a:gd name="T15" fmla="*/ 381 h 497"/>
                <a:gd name="T16" fmla="*/ 0 w 284"/>
                <a:gd name="T17" fmla="*/ 443 h 497"/>
                <a:gd name="T18" fmla="*/ 142 w 284"/>
                <a:gd name="T19" fmla="*/ 496 h 497"/>
                <a:gd name="T20" fmla="*/ 283 w 284"/>
                <a:gd name="T21" fmla="*/ 443 h 497"/>
                <a:gd name="T22" fmla="*/ 283 w 284"/>
                <a:gd name="T23" fmla="*/ 381 h 497"/>
                <a:gd name="T24" fmla="*/ 186 w 284"/>
                <a:gd name="T25" fmla="*/ 248 h 497"/>
                <a:gd name="T26" fmla="*/ 283 w 284"/>
                <a:gd name="T27" fmla="*/ 115 h 497"/>
                <a:gd name="T28" fmla="*/ 44 w 284"/>
                <a:gd name="T29" fmla="*/ 62 h 497"/>
                <a:gd name="T30" fmla="*/ 44 w 284"/>
                <a:gd name="T31" fmla="*/ 62 h 497"/>
                <a:gd name="T32" fmla="*/ 142 w 284"/>
                <a:gd name="T33" fmla="*/ 35 h 497"/>
                <a:gd name="T34" fmla="*/ 239 w 284"/>
                <a:gd name="T35" fmla="*/ 62 h 497"/>
                <a:gd name="T36" fmla="*/ 248 w 284"/>
                <a:gd name="T37" fmla="*/ 71 h 497"/>
                <a:gd name="T38" fmla="*/ 142 w 284"/>
                <a:gd name="T39" fmla="*/ 97 h 497"/>
                <a:gd name="T40" fmla="*/ 35 w 284"/>
                <a:gd name="T41" fmla="*/ 71 h 497"/>
                <a:gd name="T42" fmla="*/ 44 w 284"/>
                <a:gd name="T43" fmla="*/ 62 h 497"/>
                <a:gd name="T44" fmla="*/ 151 w 284"/>
                <a:gd name="T45" fmla="*/ 248 h 497"/>
                <a:gd name="T46" fmla="*/ 151 w 284"/>
                <a:gd name="T47" fmla="*/ 248 h 497"/>
                <a:gd name="T48" fmla="*/ 204 w 284"/>
                <a:gd name="T49" fmla="*/ 328 h 497"/>
                <a:gd name="T50" fmla="*/ 248 w 284"/>
                <a:gd name="T51" fmla="*/ 381 h 497"/>
                <a:gd name="T52" fmla="*/ 248 w 284"/>
                <a:gd name="T53" fmla="*/ 416 h 497"/>
                <a:gd name="T54" fmla="*/ 151 w 284"/>
                <a:gd name="T55" fmla="*/ 354 h 497"/>
                <a:gd name="T56" fmla="*/ 133 w 284"/>
                <a:gd name="T57" fmla="*/ 354 h 497"/>
                <a:gd name="T58" fmla="*/ 35 w 284"/>
                <a:gd name="T59" fmla="*/ 416 h 497"/>
                <a:gd name="T60" fmla="*/ 35 w 284"/>
                <a:gd name="T61" fmla="*/ 381 h 497"/>
                <a:gd name="T62" fmla="*/ 80 w 284"/>
                <a:gd name="T63" fmla="*/ 328 h 497"/>
                <a:gd name="T64" fmla="*/ 133 w 284"/>
                <a:gd name="T65" fmla="*/ 248 h 497"/>
                <a:gd name="T66" fmla="*/ 80 w 284"/>
                <a:gd name="T67" fmla="*/ 177 h 497"/>
                <a:gd name="T68" fmla="*/ 35 w 284"/>
                <a:gd name="T69" fmla="*/ 115 h 497"/>
                <a:gd name="T70" fmla="*/ 35 w 284"/>
                <a:gd name="T71" fmla="*/ 88 h 497"/>
                <a:gd name="T72" fmla="*/ 142 w 284"/>
                <a:gd name="T73" fmla="*/ 115 h 497"/>
                <a:gd name="T74" fmla="*/ 248 w 284"/>
                <a:gd name="T75" fmla="*/ 88 h 497"/>
                <a:gd name="T76" fmla="*/ 248 w 284"/>
                <a:gd name="T77" fmla="*/ 115 h 497"/>
                <a:gd name="T78" fmla="*/ 204 w 284"/>
                <a:gd name="T79" fmla="*/ 177 h 497"/>
                <a:gd name="T80" fmla="*/ 151 w 284"/>
                <a:gd name="T81" fmla="*/ 248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4" h="497">
                  <a:moveTo>
                    <a:pt x="283" y="115"/>
                  </a:moveTo>
                  <a:lnTo>
                    <a:pt x="283" y="115"/>
                  </a:lnTo>
                  <a:cubicBezTo>
                    <a:pt x="283" y="62"/>
                    <a:pt x="283" y="62"/>
                    <a:pt x="283" y="62"/>
                  </a:cubicBezTo>
                  <a:cubicBezTo>
                    <a:pt x="283" y="35"/>
                    <a:pt x="221" y="0"/>
                    <a:pt x="142" y="0"/>
                  </a:cubicBezTo>
                  <a:cubicBezTo>
                    <a:pt x="61" y="0"/>
                    <a:pt x="0" y="35"/>
                    <a:pt x="0" y="62"/>
                  </a:cubicBezTo>
                  <a:cubicBezTo>
                    <a:pt x="0" y="62"/>
                    <a:pt x="0" y="62"/>
                    <a:pt x="0" y="115"/>
                  </a:cubicBezTo>
                  <a:cubicBezTo>
                    <a:pt x="0" y="168"/>
                    <a:pt x="97" y="213"/>
                    <a:pt x="97" y="248"/>
                  </a:cubicBezTo>
                  <a:cubicBezTo>
                    <a:pt x="97" y="292"/>
                    <a:pt x="0" y="328"/>
                    <a:pt x="0" y="381"/>
                  </a:cubicBezTo>
                  <a:cubicBezTo>
                    <a:pt x="0" y="434"/>
                    <a:pt x="0" y="443"/>
                    <a:pt x="0" y="443"/>
                  </a:cubicBezTo>
                  <a:cubicBezTo>
                    <a:pt x="0" y="460"/>
                    <a:pt x="61" y="496"/>
                    <a:pt x="142" y="496"/>
                  </a:cubicBezTo>
                  <a:cubicBezTo>
                    <a:pt x="221" y="496"/>
                    <a:pt x="283" y="460"/>
                    <a:pt x="283" y="443"/>
                  </a:cubicBezTo>
                  <a:cubicBezTo>
                    <a:pt x="283" y="443"/>
                    <a:pt x="283" y="434"/>
                    <a:pt x="283" y="381"/>
                  </a:cubicBezTo>
                  <a:cubicBezTo>
                    <a:pt x="283" y="328"/>
                    <a:pt x="186" y="292"/>
                    <a:pt x="186" y="248"/>
                  </a:cubicBezTo>
                  <a:cubicBezTo>
                    <a:pt x="186" y="213"/>
                    <a:pt x="283" y="168"/>
                    <a:pt x="283" y="115"/>
                  </a:cubicBezTo>
                  <a:close/>
                  <a:moveTo>
                    <a:pt x="44" y="62"/>
                  </a:moveTo>
                  <a:lnTo>
                    <a:pt x="44" y="62"/>
                  </a:lnTo>
                  <a:cubicBezTo>
                    <a:pt x="61" y="53"/>
                    <a:pt x="88" y="35"/>
                    <a:pt x="142" y="35"/>
                  </a:cubicBezTo>
                  <a:cubicBezTo>
                    <a:pt x="195" y="35"/>
                    <a:pt x="239" y="62"/>
                    <a:pt x="239" y="62"/>
                  </a:cubicBezTo>
                  <a:cubicBezTo>
                    <a:pt x="248" y="62"/>
                    <a:pt x="257" y="71"/>
                    <a:pt x="248" y="71"/>
                  </a:cubicBezTo>
                  <a:cubicBezTo>
                    <a:pt x="230" y="88"/>
                    <a:pt x="186" y="97"/>
                    <a:pt x="142" y="97"/>
                  </a:cubicBezTo>
                  <a:cubicBezTo>
                    <a:pt x="97" y="97"/>
                    <a:pt x="53" y="88"/>
                    <a:pt x="35" y="71"/>
                  </a:cubicBezTo>
                  <a:cubicBezTo>
                    <a:pt x="26" y="71"/>
                    <a:pt x="44" y="62"/>
                    <a:pt x="44" y="62"/>
                  </a:cubicBezTo>
                  <a:close/>
                  <a:moveTo>
                    <a:pt x="151" y="248"/>
                  </a:moveTo>
                  <a:lnTo>
                    <a:pt x="151" y="248"/>
                  </a:lnTo>
                  <a:cubicBezTo>
                    <a:pt x="151" y="283"/>
                    <a:pt x="177" y="301"/>
                    <a:pt x="204" y="328"/>
                  </a:cubicBezTo>
                  <a:cubicBezTo>
                    <a:pt x="221" y="345"/>
                    <a:pt x="248" y="372"/>
                    <a:pt x="248" y="381"/>
                  </a:cubicBezTo>
                  <a:cubicBezTo>
                    <a:pt x="248" y="416"/>
                    <a:pt x="248" y="416"/>
                    <a:pt x="248" y="416"/>
                  </a:cubicBezTo>
                  <a:cubicBezTo>
                    <a:pt x="230" y="407"/>
                    <a:pt x="151" y="390"/>
                    <a:pt x="151" y="354"/>
                  </a:cubicBezTo>
                  <a:cubicBezTo>
                    <a:pt x="151" y="337"/>
                    <a:pt x="133" y="337"/>
                    <a:pt x="133" y="354"/>
                  </a:cubicBezTo>
                  <a:cubicBezTo>
                    <a:pt x="133" y="390"/>
                    <a:pt x="61" y="407"/>
                    <a:pt x="35" y="416"/>
                  </a:cubicBezTo>
                  <a:cubicBezTo>
                    <a:pt x="35" y="381"/>
                    <a:pt x="35" y="381"/>
                    <a:pt x="35" y="381"/>
                  </a:cubicBezTo>
                  <a:cubicBezTo>
                    <a:pt x="35" y="372"/>
                    <a:pt x="61" y="345"/>
                    <a:pt x="80" y="328"/>
                  </a:cubicBezTo>
                  <a:cubicBezTo>
                    <a:pt x="106" y="301"/>
                    <a:pt x="133" y="283"/>
                    <a:pt x="133" y="248"/>
                  </a:cubicBezTo>
                  <a:cubicBezTo>
                    <a:pt x="133" y="222"/>
                    <a:pt x="106" y="203"/>
                    <a:pt x="80" y="177"/>
                  </a:cubicBezTo>
                  <a:cubicBezTo>
                    <a:pt x="61" y="159"/>
                    <a:pt x="35" y="132"/>
                    <a:pt x="35" y="115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61" y="106"/>
                    <a:pt x="97" y="115"/>
                    <a:pt x="142" y="115"/>
                  </a:cubicBezTo>
                  <a:cubicBezTo>
                    <a:pt x="186" y="115"/>
                    <a:pt x="230" y="106"/>
                    <a:pt x="248" y="88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248" y="132"/>
                    <a:pt x="221" y="159"/>
                    <a:pt x="204" y="177"/>
                  </a:cubicBezTo>
                  <a:cubicBezTo>
                    <a:pt x="177" y="203"/>
                    <a:pt x="151" y="222"/>
                    <a:pt x="151" y="24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75"/>
            </a:p>
          </p:txBody>
        </p:sp>
      </p:grpSp>
      <p:cxnSp>
        <p:nvCxnSpPr>
          <p:cNvPr id="91" name="Соединительная линия уступом 127"/>
          <p:cNvCxnSpPr>
            <a:cxnSpLocks/>
          </p:cNvCxnSpPr>
          <p:nvPr/>
        </p:nvCxnSpPr>
        <p:spPr>
          <a:xfrm rot="10800000">
            <a:off x="5100895" y="4092953"/>
            <a:ext cx="488870" cy="37003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/>
            <a:tailEnd type="oval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88350" y="507149"/>
            <a:ext cx="3898900" cy="492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85545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Free Economic Zones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92" name="Group 11">
            <a:extLst>
              <a:ext uri="{FF2B5EF4-FFF2-40B4-BE49-F238E27FC236}">
                <a16:creationId xmlns:a16="http://schemas.microsoft.com/office/drawing/2014/main" id="{CD79EDCB-B641-4CEB-BCB6-0C37F580204A}"/>
              </a:ext>
            </a:extLst>
          </p:cNvPr>
          <p:cNvGrpSpPr/>
          <p:nvPr/>
        </p:nvGrpSpPr>
        <p:grpSpPr>
          <a:xfrm>
            <a:off x="3814894" y="2900168"/>
            <a:ext cx="262769" cy="334645"/>
            <a:chOff x="8815028" y="3439205"/>
            <a:chExt cx="2153177" cy="2798360"/>
          </a:xfrm>
          <a:solidFill>
            <a:srgbClr val="15A4A5"/>
          </a:solidFill>
        </p:grpSpPr>
        <p:sp>
          <p:nvSpPr>
            <p:cNvPr id="93" name="Shape 7">
              <a:extLst>
                <a:ext uri="{FF2B5EF4-FFF2-40B4-BE49-F238E27FC236}">
                  <a16:creationId xmlns:a16="http://schemas.microsoft.com/office/drawing/2014/main" id="{E62B1140-2162-41E7-A19E-934D7A652532}"/>
                </a:ext>
              </a:extLst>
            </p:cNvPr>
            <p:cNvSpPr/>
            <p:nvPr/>
          </p:nvSpPr>
          <p:spPr>
            <a:xfrm>
              <a:off x="8815028" y="3439205"/>
              <a:ext cx="2153177" cy="2798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14" y="4587"/>
                  </a:moveTo>
                  <a:cubicBezTo>
                    <a:pt x="18623" y="1902"/>
                    <a:pt x="15022" y="0"/>
                    <a:pt x="10800" y="0"/>
                  </a:cubicBezTo>
                  <a:cubicBezTo>
                    <a:pt x="6577" y="0"/>
                    <a:pt x="0" y="2731"/>
                    <a:pt x="0" y="8370"/>
                  </a:cubicBezTo>
                  <a:cubicBezTo>
                    <a:pt x="0" y="9732"/>
                    <a:pt x="428" y="11018"/>
                    <a:pt x="1185" y="12153"/>
                  </a:cubicBezTo>
                  <a:cubicBezTo>
                    <a:pt x="2978" y="14839"/>
                    <a:pt x="10800" y="21600"/>
                    <a:pt x="10800" y="21600"/>
                  </a:cubicBezTo>
                  <a:cubicBezTo>
                    <a:pt x="10800" y="21600"/>
                    <a:pt x="21600" y="12952"/>
                    <a:pt x="21600" y="8370"/>
                  </a:cubicBezTo>
                  <a:cubicBezTo>
                    <a:pt x="21600" y="7008"/>
                    <a:pt x="21172" y="5722"/>
                    <a:pt x="20414" y="4587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Myriad Pro" panose="020B0503030403020204" pitchFamily="34" charset="0"/>
              </a:endParaRPr>
            </a:p>
          </p:txBody>
        </p:sp>
        <p:sp>
          <p:nvSpPr>
            <p:cNvPr id="94" name="Shape 9">
              <a:extLst>
                <a:ext uri="{FF2B5EF4-FFF2-40B4-BE49-F238E27FC236}">
                  <a16:creationId xmlns:a16="http://schemas.microsoft.com/office/drawing/2014/main" id="{A10E82C3-3C5E-46A5-8457-A8F7EFE5CF06}"/>
                </a:ext>
              </a:extLst>
            </p:cNvPr>
            <p:cNvSpPr/>
            <p:nvPr/>
          </p:nvSpPr>
          <p:spPr>
            <a:xfrm>
              <a:off x="9397164" y="4035019"/>
              <a:ext cx="976196" cy="97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9383" y="0"/>
                    <a:pt x="8002" y="273"/>
                    <a:pt x="6695" y="812"/>
                  </a:cubicBezTo>
                  <a:cubicBezTo>
                    <a:pt x="2628" y="2488"/>
                    <a:pt x="0" y="6408"/>
                    <a:pt x="0" y="10800"/>
                  </a:cubicBezTo>
                  <a:cubicBezTo>
                    <a:pt x="0" y="16754"/>
                    <a:pt x="4844" y="21600"/>
                    <a:pt x="10799" y="21600"/>
                  </a:cubicBezTo>
                  <a:cubicBezTo>
                    <a:pt x="12216" y="21600"/>
                    <a:pt x="13598" y="21327"/>
                    <a:pt x="14905" y="20788"/>
                  </a:cubicBezTo>
                  <a:cubicBezTo>
                    <a:pt x="18909" y="19138"/>
                    <a:pt x="21600" y="15076"/>
                    <a:pt x="21600" y="10681"/>
                  </a:cubicBezTo>
                  <a:cubicBezTo>
                    <a:pt x="21600" y="4791"/>
                    <a:pt x="16755" y="0"/>
                    <a:pt x="10799" y="0"/>
                  </a:cubicBezTo>
                  <a:cubicBezTo>
                    <a:pt x="10799" y="0"/>
                    <a:pt x="10799" y="0"/>
                    <a:pt x="10799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Myriad Pro" panose="020B0503030403020204" pitchFamily="34" charset="0"/>
              </a:endParaRPr>
            </a:p>
          </p:txBody>
        </p:sp>
      </p:grpSp>
      <p:cxnSp>
        <p:nvCxnSpPr>
          <p:cNvPr id="97" name="Соединительная линия уступом 128">
            <a:extLst>
              <a:ext uri="{FF2B5EF4-FFF2-40B4-BE49-F238E27FC236}">
                <a16:creationId xmlns:a16="http://schemas.microsoft.com/office/drawing/2014/main" id="{A88F75F0-4B73-4E5B-8E67-9745C349CE6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199914" y="3689506"/>
            <a:ext cx="1132940" cy="36605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/>
            <a:tailEnd type="oval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CDD6B039-165D-4355-8429-681EC163CFCB}"/>
              </a:ext>
            </a:extLst>
          </p:cNvPr>
          <p:cNvSpPr txBox="1"/>
          <p:nvPr/>
        </p:nvSpPr>
        <p:spPr>
          <a:xfrm>
            <a:off x="1969850" y="4308020"/>
            <a:ext cx="837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>
                <a:latin typeface="Avenir Next Cyr" panose="020B0503020202020204" pitchFamily="34" charset="-52"/>
                <a:cs typeface="Segoe UI Semilight" panose="020B0402040204020203" pitchFamily="34" charset="0"/>
              </a:rPr>
              <a:t>Kulob</a:t>
            </a:r>
            <a:endParaRPr lang="ru-RU" sz="1125" b="1" dirty="0">
              <a:latin typeface="Avenir Next Cyr" panose="020B0503020202020204" pitchFamily="34" charset="-52"/>
              <a:cs typeface="Segoe UI Semilight" panose="020B0402040204020203" pitchFamily="34" charset="0"/>
            </a:endParaRPr>
          </a:p>
        </p:txBody>
      </p:sp>
      <p:sp>
        <p:nvSpPr>
          <p:cNvPr id="99" name="Овал 191">
            <a:extLst>
              <a:ext uri="{FF2B5EF4-FFF2-40B4-BE49-F238E27FC236}">
                <a16:creationId xmlns:a16="http://schemas.microsoft.com/office/drawing/2014/main" id="{09789443-6B37-4DFD-9577-C6B9B9295E9D}"/>
              </a:ext>
            </a:extLst>
          </p:cNvPr>
          <p:cNvSpPr/>
          <p:nvPr/>
        </p:nvSpPr>
        <p:spPr>
          <a:xfrm>
            <a:off x="2750573" y="4144200"/>
            <a:ext cx="669407" cy="648249"/>
          </a:xfrm>
          <a:prstGeom prst="ellips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>
              <a:latin typeface="Myriad Pro" panose="020B05030304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FC9CFD-A1F0-46DD-951D-331FC47C6D0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444" b="70278" l="26875" r="41172">
                        <a14:foregroundMark x1="41172" y1="58750" x2="41172" y2="58750"/>
                        <a14:foregroundMark x1="27187" y1="58750" x2="27187" y2="58750"/>
                        <a14:foregroundMark x1="34219" y1="70278" x2="34219" y2="70278"/>
                        <a14:foregroundMark x1="39766" y1="51944" x2="39766" y2="51944"/>
                        <a14:foregroundMark x1="38281" y1="49722" x2="38281" y2="49722"/>
                      </a14:backgroundRemoval>
                    </a14:imgEffect>
                  </a14:imgLayer>
                </a14:imgProps>
              </a:ext>
            </a:extLst>
          </a:blip>
          <a:srcRect l="25322" t="41520" r="57622" b="26676"/>
          <a:stretch/>
        </p:blipFill>
        <p:spPr>
          <a:xfrm>
            <a:off x="2752186" y="4132708"/>
            <a:ext cx="639700" cy="670991"/>
          </a:xfrm>
          <a:prstGeom prst="rect">
            <a:avLst/>
          </a:prstGeom>
        </p:spPr>
      </p:pic>
      <p:grpSp>
        <p:nvGrpSpPr>
          <p:cNvPr id="103" name="Группа 123">
            <a:extLst>
              <a:ext uri="{FF2B5EF4-FFF2-40B4-BE49-F238E27FC236}">
                <a16:creationId xmlns:a16="http://schemas.microsoft.com/office/drawing/2014/main" id="{5DB30D91-7F1E-423A-93FC-F9059DFC02F6}"/>
              </a:ext>
            </a:extLst>
          </p:cNvPr>
          <p:cNvGrpSpPr/>
          <p:nvPr/>
        </p:nvGrpSpPr>
        <p:grpSpPr>
          <a:xfrm>
            <a:off x="3724606" y="4011577"/>
            <a:ext cx="762505" cy="830420"/>
            <a:chOff x="1730259" y="2584138"/>
            <a:chExt cx="1016664" cy="1107226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85C5C501-07E4-425A-8752-C36CDE563CAC}"/>
                </a:ext>
              </a:extLst>
            </p:cNvPr>
            <p:cNvSpPr txBox="1"/>
            <p:nvPr/>
          </p:nvSpPr>
          <p:spPr>
            <a:xfrm>
              <a:off x="1951413" y="2584138"/>
              <a:ext cx="795510" cy="1107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825" b="1" dirty="0">
                  <a:latin typeface="Myriad Pro" panose="020B0503030403020204" pitchFamily="34" charset="0"/>
                </a:rPr>
                <a:t>2019</a:t>
              </a:r>
            </a:p>
            <a:p>
              <a:pPr>
                <a:lnSpc>
                  <a:spcPct val="150000"/>
                </a:lnSpc>
              </a:pPr>
              <a:r>
                <a:rPr lang="ru-RU" sz="825" b="1" dirty="0">
                  <a:latin typeface="Myriad Pro" panose="020B0503030403020204" pitchFamily="34" charset="0"/>
                </a:rPr>
                <a:t>25 </a:t>
              </a:r>
              <a:r>
                <a:rPr lang="en-GB" sz="825" b="1" dirty="0">
                  <a:latin typeface="Myriad Pro" panose="020B0503030403020204" pitchFamily="34" charset="0"/>
                </a:rPr>
                <a:t>years</a:t>
              </a:r>
              <a:endParaRPr lang="ru-RU" sz="825" b="1" dirty="0">
                <a:latin typeface="Myriad Pro" panose="020B0503030403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ru-RU" sz="825" b="1" dirty="0">
                  <a:latin typeface="Myriad Pro" panose="020B0503030403020204" pitchFamily="34" charset="0"/>
                </a:rPr>
                <a:t>309 га</a:t>
              </a:r>
            </a:p>
            <a:p>
              <a:pPr>
                <a:lnSpc>
                  <a:spcPct val="150000"/>
                </a:lnSpc>
              </a:pPr>
              <a:r>
                <a:rPr lang="ru-RU" sz="825" b="1" dirty="0">
                  <a:latin typeface="Myriad Pro" panose="020B0503030403020204" pitchFamily="34" charset="0"/>
                </a:rPr>
                <a:t>1</a:t>
              </a:r>
            </a:p>
          </p:txBody>
        </p:sp>
        <p:pic>
          <p:nvPicPr>
            <p:cNvPr id="133" name="Рисунок 43">
              <a:extLst>
                <a:ext uri="{FF2B5EF4-FFF2-40B4-BE49-F238E27FC236}">
                  <a16:creationId xmlns:a16="http://schemas.microsoft.com/office/drawing/2014/main" id="{12AEEBF2-2747-4450-A58B-A802CE11B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314" y="2663144"/>
              <a:ext cx="204060" cy="186329"/>
            </a:xfrm>
            <a:prstGeom prst="rect">
              <a:avLst/>
            </a:prstGeom>
          </p:spPr>
        </p:pic>
        <p:pic>
          <p:nvPicPr>
            <p:cNvPr id="134" name="Рисунок 37">
              <a:extLst>
                <a:ext uri="{FF2B5EF4-FFF2-40B4-BE49-F238E27FC236}">
                  <a16:creationId xmlns:a16="http://schemas.microsoft.com/office/drawing/2014/main" id="{B8442215-B52B-423F-84BF-D2B867C09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153" y="3133291"/>
              <a:ext cx="246139" cy="214573"/>
            </a:xfrm>
            <a:prstGeom prst="rect">
              <a:avLst/>
            </a:prstGeom>
          </p:spPr>
        </p:pic>
        <p:pic>
          <p:nvPicPr>
            <p:cNvPr id="136" name="Рисунок 40">
              <a:extLst>
                <a:ext uri="{FF2B5EF4-FFF2-40B4-BE49-F238E27FC236}">
                  <a16:creationId xmlns:a16="http://schemas.microsoft.com/office/drawing/2014/main" id="{D47E86D6-F7BD-4184-9E2D-89E2F5DFA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854" y="3405664"/>
              <a:ext cx="220095" cy="159367"/>
            </a:xfrm>
            <a:prstGeom prst="rect">
              <a:avLst/>
            </a:prstGeom>
          </p:spPr>
        </p:pic>
        <p:cxnSp>
          <p:nvCxnSpPr>
            <p:cNvPr id="137" name="Прямая соединительная линия 137">
              <a:extLst>
                <a:ext uri="{FF2B5EF4-FFF2-40B4-BE49-F238E27FC236}">
                  <a16:creationId xmlns:a16="http://schemas.microsoft.com/office/drawing/2014/main" id="{88F177CB-3523-4508-8959-8D7DFDB3D5E4}"/>
                </a:ext>
              </a:extLst>
            </p:cNvPr>
            <p:cNvCxnSpPr/>
            <p:nvPr/>
          </p:nvCxnSpPr>
          <p:spPr>
            <a:xfrm>
              <a:off x="1736609" y="2880195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7" name="Прямая соединительная линия 139">
              <a:extLst>
                <a:ext uri="{FF2B5EF4-FFF2-40B4-BE49-F238E27FC236}">
                  <a16:creationId xmlns:a16="http://schemas.microsoft.com/office/drawing/2014/main" id="{D5E6F46C-D5A4-46A5-8C28-9D3AC50ECBED}"/>
                </a:ext>
              </a:extLst>
            </p:cNvPr>
            <p:cNvCxnSpPr/>
            <p:nvPr/>
          </p:nvCxnSpPr>
          <p:spPr>
            <a:xfrm>
              <a:off x="1730259" y="3368688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8" name="Freeform 34">
              <a:extLst>
                <a:ext uri="{FF2B5EF4-FFF2-40B4-BE49-F238E27FC236}">
                  <a16:creationId xmlns:a16="http://schemas.microsoft.com/office/drawing/2014/main" id="{F5E2EE09-7251-4DFB-9F75-3D974362F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7050" y="2908770"/>
              <a:ext cx="114910" cy="192979"/>
            </a:xfrm>
            <a:custGeom>
              <a:avLst/>
              <a:gdLst>
                <a:gd name="T0" fmla="*/ 283 w 284"/>
                <a:gd name="T1" fmla="*/ 115 h 497"/>
                <a:gd name="T2" fmla="*/ 283 w 284"/>
                <a:gd name="T3" fmla="*/ 115 h 497"/>
                <a:gd name="T4" fmla="*/ 283 w 284"/>
                <a:gd name="T5" fmla="*/ 62 h 497"/>
                <a:gd name="T6" fmla="*/ 142 w 284"/>
                <a:gd name="T7" fmla="*/ 0 h 497"/>
                <a:gd name="T8" fmla="*/ 0 w 284"/>
                <a:gd name="T9" fmla="*/ 62 h 497"/>
                <a:gd name="T10" fmla="*/ 0 w 284"/>
                <a:gd name="T11" fmla="*/ 115 h 497"/>
                <a:gd name="T12" fmla="*/ 97 w 284"/>
                <a:gd name="T13" fmla="*/ 248 h 497"/>
                <a:gd name="T14" fmla="*/ 0 w 284"/>
                <a:gd name="T15" fmla="*/ 381 h 497"/>
                <a:gd name="T16" fmla="*/ 0 w 284"/>
                <a:gd name="T17" fmla="*/ 443 h 497"/>
                <a:gd name="T18" fmla="*/ 142 w 284"/>
                <a:gd name="T19" fmla="*/ 496 h 497"/>
                <a:gd name="T20" fmla="*/ 283 w 284"/>
                <a:gd name="T21" fmla="*/ 443 h 497"/>
                <a:gd name="T22" fmla="*/ 283 w 284"/>
                <a:gd name="T23" fmla="*/ 381 h 497"/>
                <a:gd name="T24" fmla="*/ 186 w 284"/>
                <a:gd name="T25" fmla="*/ 248 h 497"/>
                <a:gd name="T26" fmla="*/ 283 w 284"/>
                <a:gd name="T27" fmla="*/ 115 h 497"/>
                <a:gd name="T28" fmla="*/ 44 w 284"/>
                <a:gd name="T29" fmla="*/ 62 h 497"/>
                <a:gd name="T30" fmla="*/ 44 w 284"/>
                <a:gd name="T31" fmla="*/ 62 h 497"/>
                <a:gd name="T32" fmla="*/ 142 w 284"/>
                <a:gd name="T33" fmla="*/ 35 h 497"/>
                <a:gd name="T34" fmla="*/ 239 w 284"/>
                <a:gd name="T35" fmla="*/ 62 h 497"/>
                <a:gd name="T36" fmla="*/ 248 w 284"/>
                <a:gd name="T37" fmla="*/ 71 h 497"/>
                <a:gd name="T38" fmla="*/ 142 w 284"/>
                <a:gd name="T39" fmla="*/ 97 h 497"/>
                <a:gd name="T40" fmla="*/ 35 w 284"/>
                <a:gd name="T41" fmla="*/ 71 h 497"/>
                <a:gd name="T42" fmla="*/ 44 w 284"/>
                <a:gd name="T43" fmla="*/ 62 h 497"/>
                <a:gd name="T44" fmla="*/ 151 w 284"/>
                <a:gd name="T45" fmla="*/ 248 h 497"/>
                <a:gd name="T46" fmla="*/ 151 w 284"/>
                <a:gd name="T47" fmla="*/ 248 h 497"/>
                <a:gd name="T48" fmla="*/ 204 w 284"/>
                <a:gd name="T49" fmla="*/ 328 h 497"/>
                <a:gd name="T50" fmla="*/ 248 w 284"/>
                <a:gd name="T51" fmla="*/ 381 h 497"/>
                <a:gd name="T52" fmla="*/ 248 w 284"/>
                <a:gd name="T53" fmla="*/ 416 h 497"/>
                <a:gd name="T54" fmla="*/ 151 w 284"/>
                <a:gd name="T55" fmla="*/ 354 h 497"/>
                <a:gd name="T56" fmla="*/ 133 w 284"/>
                <a:gd name="T57" fmla="*/ 354 h 497"/>
                <a:gd name="T58" fmla="*/ 35 w 284"/>
                <a:gd name="T59" fmla="*/ 416 h 497"/>
                <a:gd name="T60" fmla="*/ 35 w 284"/>
                <a:gd name="T61" fmla="*/ 381 h 497"/>
                <a:gd name="T62" fmla="*/ 80 w 284"/>
                <a:gd name="T63" fmla="*/ 328 h 497"/>
                <a:gd name="T64" fmla="*/ 133 w 284"/>
                <a:gd name="T65" fmla="*/ 248 h 497"/>
                <a:gd name="T66" fmla="*/ 80 w 284"/>
                <a:gd name="T67" fmla="*/ 177 h 497"/>
                <a:gd name="T68" fmla="*/ 35 w 284"/>
                <a:gd name="T69" fmla="*/ 115 h 497"/>
                <a:gd name="T70" fmla="*/ 35 w 284"/>
                <a:gd name="T71" fmla="*/ 88 h 497"/>
                <a:gd name="T72" fmla="*/ 142 w 284"/>
                <a:gd name="T73" fmla="*/ 115 h 497"/>
                <a:gd name="T74" fmla="*/ 248 w 284"/>
                <a:gd name="T75" fmla="*/ 88 h 497"/>
                <a:gd name="T76" fmla="*/ 248 w 284"/>
                <a:gd name="T77" fmla="*/ 115 h 497"/>
                <a:gd name="T78" fmla="*/ 204 w 284"/>
                <a:gd name="T79" fmla="*/ 177 h 497"/>
                <a:gd name="T80" fmla="*/ 151 w 284"/>
                <a:gd name="T81" fmla="*/ 248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4" h="497">
                  <a:moveTo>
                    <a:pt x="283" y="115"/>
                  </a:moveTo>
                  <a:lnTo>
                    <a:pt x="283" y="115"/>
                  </a:lnTo>
                  <a:cubicBezTo>
                    <a:pt x="283" y="62"/>
                    <a:pt x="283" y="62"/>
                    <a:pt x="283" y="62"/>
                  </a:cubicBezTo>
                  <a:cubicBezTo>
                    <a:pt x="283" y="35"/>
                    <a:pt x="221" y="0"/>
                    <a:pt x="142" y="0"/>
                  </a:cubicBezTo>
                  <a:cubicBezTo>
                    <a:pt x="61" y="0"/>
                    <a:pt x="0" y="35"/>
                    <a:pt x="0" y="62"/>
                  </a:cubicBezTo>
                  <a:cubicBezTo>
                    <a:pt x="0" y="62"/>
                    <a:pt x="0" y="62"/>
                    <a:pt x="0" y="115"/>
                  </a:cubicBezTo>
                  <a:cubicBezTo>
                    <a:pt x="0" y="168"/>
                    <a:pt x="97" y="213"/>
                    <a:pt x="97" y="248"/>
                  </a:cubicBezTo>
                  <a:cubicBezTo>
                    <a:pt x="97" y="292"/>
                    <a:pt x="0" y="328"/>
                    <a:pt x="0" y="381"/>
                  </a:cubicBezTo>
                  <a:cubicBezTo>
                    <a:pt x="0" y="434"/>
                    <a:pt x="0" y="443"/>
                    <a:pt x="0" y="443"/>
                  </a:cubicBezTo>
                  <a:cubicBezTo>
                    <a:pt x="0" y="460"/>
                    <a:pt x="61" y="496"/>
                    <a:pt x="142" y="496"/>
                  </a:cubicBezTo>
                  <a:cubicBezTo>
                    <a:pt x="221" y="496"/>
                    <a:pt x="283" y="460"/>
                    <a:pt x="283" y="443"/>
                  </a:cubicBezTo>
                  <a:cubicBezTo>
                    <a:pt x="283" y="443"/>
                    <a:pt x="283" y="434"/>
                    <a:pt x="283" y="381"/>
                  </a:cubicBezTo>
                  <a:cubicBezTo>
                    <a:pt x="283" y="328"/>
                    <a:pt x="186" y="292"/>
                    <a:pt x="186" y="248"/>
                  </a:cubicBezTo>
                  <a:cubicBezTo>
                    <a:pt x="186" y="213"/>
                    <a:pt x="283" y="168"/>
                    <a:pt x="283" y="115"/>
                  </a:cubicBezTo>
                  <a:close/>
                  <a:moveTo>
                    <a:pt x="44" y="62"/>
                  </a:moveTo>
                  <a:lnTo>
                    <a:pt x="44" y="62"/>
                  </a:lnTo>
                  <a:cubicBezTo>
                    <a:pt x="61" y="53"/>
                    <a:pt x="88" y="35"/>
                    <a:pt x="142" y="35"/>
                  </a:cubicBezTo>
                  <a:cubicBezTo>
                    <a:pt x="195" y="35"/>
                    <a:pt x="239" y="62"/>
                    <a:pt x="239" y="62"/>
                  </a:cubicBezTo>
                  <a:cubicBezTo>
                    <a:pt x="248" y="62"/>
                    <a:pt x="257" y="71"/>
                    <a:pt x="248" y="71"/>
                  </a:cubicBezTo>
                  <a:cubicBezTo>
                    <a:pt x="230" y="88"/>
                    <a:pt x="186" y="97"/>
                    <a:pt x="142" y="97"/>
                  </a:cubicBezTo>
                  <a:cubicBezTo>
                    <a:pt x="97" y="97"/>
                    <a:pt x="53" y="88"/>
                    <a:pt x="35" y="71"/>
                  </a:cubicBezTo>
                  <a:cubicBezTo>
                    <a:pt x="26" y="71"/>
                    <a:pt x="44" y="62"/>
                    <a:pt x="44" y="62"/>
                  </a:cubicBezTo>
                  <a:close/>
                  <a:moveTo>
                    <a:pt x="151" y="248"/>
                  </a:moveTo>
                  <a:lnTo>
                    <a:pt x="151" y="248"/>
                  </a:lnTo>
                  <a:cubicBezTo>
                    <a:pt x="151" y="283"/>
                    <a:pt x="177" y="301"/>
                    <a:pt x="204" y="328"/>
                  </a:cubicBezTo>
                  <a:cubicBezTo>
                    <a:pt x="221" y="345"/>
                    <a:pt x="248" y="372"/>
                    <a:pt x="248" y="381"/>
                  </a:cubicBezTo>
                  <a:cubicBezTo>
                    <a:pt x="248" y="416"/>
                    <a:pt x="248" y="416"/>
                    <a:pt x="248" y="416"/>
                  </a:cubicBezTo>
                  <a:cubicBezTo>
                    <a:pt x="230" y="407"/>
                    <a:pt x="151" y="390"/>
                    <a:pt x="151" y="354"/>
                  </a:cubicBezTo>
                  <a:cubicBezTo>
                    <a:pt x="151" y="337"/>
                    <a:pt x="133" y="337"/>
                    <a:pt x="133" y="354"/>
                  </a:cubicBezTo>
                  <a:cubicBezTo>
                    <a:pt x="133" y="390"/>
                    <a:pt x="61" y="407"/>
                    <a:pt x="35" y="416"/>
                  </a:cubicBezTo>
                  <a:cubicBezTo>
                    <a:pt x="35" y="381"/>
                    <a:pt x="35" y="381"/>
                    <a:pt x="35" y="381"/>
                  </a:cubicBezTo>
                  <a:cubicBezTo>
                    <a:pt x="35" y="372"/>
                    <a:pt x="61" y="345"/>
                    <a:pt x="80" y="328"/>
                  </a:cubicBezTo>
                  <a:cubicBezTo>
                    <a:pt x="106" y="301"/>
                    <a:pt x="133" y="283"/>
                    <a:pt x="133" y="248"/>
                  </a:cubicBezTo>
                  <a:cubicBezTo>
                    <a:pt x="133" y="222"/>
                    <a:pt x="106" y="203"/>
                    <a:pt x="80" y="177"/>
                  </a:cubicBezTo>
                  <a:cubicBezTo>
                    <a:pt x="61" y="159"/>
                    <a:pt x="35" y="132"/>
                    <a:pt x="35" y="115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61" y="106"/>
                    <a:pt x="97" y="115"/>
                    <a:pt x="142" y="115"/>
                  </a:cubicBezTo>
                  <a:cubicBezTo>
                    <a:pt x="186" y="115"/>
                    <a:pt x="230" y="106"/>
                    <a:pt x="248" y="88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248" y="132"/>
                    <a:pt x="221" y="159"/>
                    <a:pt x="204" y="177"/>
                  </a:cubicBezTo>
                  <a:cubicBezTo>
                    <a:pt x="177" y="203"/>
                    <a:pt x="151" y="222"/>
                    <a:pt x="151" y="24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75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92E3E-CAAA-43C4-A8BF-9D3D988FDD83}"/>
              </a:ext>
            </a:extLst>
          </p:cNvPr>
          <p:cNvCxnSpPr>
            <a:cxnSpLocks/>
          </p:cNvCxnSpPr>
          <p:nvPr/>
        </p:nvCxnSpPr>
        <p:spPr>
          <a:xfrm>
            <a:off x="7353999" y="1053517"/>
            <a:ext cx="0" cy="358828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09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696979" y="507270"/>
            <a:ext cx="4537075" cy="50013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Investment Protection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046187" y="2549374"/>
            <a:ext cx="2375733" cy="942994"/>
          </a:xfrm>
          <a:prstGeom prst="rect">
            <a:avLst/>
          </a:prstGeom>
        </p:spPr>
        <p:txBody>
          <a:bodyPr wrap="square" lIns="80435" tIns="40217" rIns="80435" bIns="40217">
            <a:spAutoFit/>
          </a:bodyPr>
          <a:lstStyle/>
          <a:p>
            <a:pPr marL="0" marR="0" lvl="0" indent="0" algn="ctr" defTabSz="60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Segoe UI" panose="020B0502040204020203" pitchFamily="34" charset="0"/>
              </a:rPr>
              <a:t>Eurasian Investment Agreement</a:t>
            </a:r>
          </a:p>
          <a:p>
            <a:pPr marL="0" marR="0" lvl="0" indent="0" algn="ctr" defTabSz="60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Segoe UI" panose="020B0502040204020203" pitchFamily="34" charset="0"/>
              </a:rPr>
              <a:t>ECO Investment Agreement</a:t>
            </a:r>
          </a:p>
          <a:p>
            <a:pPr marL="0" marR="0" lvl="0" indent="0" algn="ctr" defTabSz="60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Segoe UI" panose="020B0502040204020203" pitchFamily="34" charset="0"/>
              </a:rPr>
              <a:t>EU-Tajikistan Partnership Agreement</a:t>
            </a:r>
          </a:p>
          <a:p>
            <a:pPr marL="0" marR="0" lvl="0" indent="0" algn="ctr" defTabSz="60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Segoe UI" panose="020B0502040204020203" pitchFamily="34" charset="0"/>
              </a:rPr>
              <a:t>USA-Central Asia TIFA</a:t>
            </a:r>
          </a:p>
          <a:p>
            <a:pPr marL="0" marR="0" lvl="0" indent="0" algn="ctr" defTabSz="60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Segoe UI" panose="020B0502040204020203" pitchFamily="34" charset="0"/>
              </a:rPr>
              <a:t>Convention on Investor Rights in CIS</a:t>
            </a:r>
          </a:p>
          <a:p>
            <a:pPr marL="0" marR="0" lvl="0" indent="0" algn="ctr" defTabSz="60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Segoe UI" panose="020B0502040204020203" pitchFamily="34" charset="0"/>
              </a:rPr>
              <a:t>Energy Charter Treaty</a:t>
            </a:r>
          </a:p>
          <a:p>
            <a:pPr marL="0" marR="0" lvl="0" indent="0" algn="ctr" defTabSz="60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Segoe UI" panose="020B0502040204020203" pitchFamily="34" charset="0"/>
              </a:rPr>
              <a:t>OIC Investment Agreement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5999926" y="3805523"/>
            <a:ext cx="2820333" cy="819883"/>
          </a:xfrm>
          <a:prstGeom prst="rect">
            <a:avLst/>
          </a:prstGeom>
        </p:spPr>
        <p:txBody>
          <a:bodyPr wrap="square" lIns="80435" tIns="40217" rIns="80435" bIns="40217">
            <a:spAutoFit/>
          </a:bodyPr>
          <a:lstStyle/>
          <a:p>
            <a:pPr marL="0" marR="0" lvl="0" indent="0" algn="ctr" defTabSz="60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Segoe UI" panose="020B0502040204020203" pitchFamily="34" charset="0"/>
              </a:rPr>
              <a:t>Kyrgyzstan, Kazakhstan, Russia,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ea typeface="+mn-ea"/>
                <a:cs typeface="Segoe UI" panose="020B0502040204020203" pitchFamily="34" charset="0"/>
              </a:rPr>
              <a:t>Belarus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Segoe UI" panose="020B0502040204020203" pitchFamily="34" charset="0"/>
              </a:rPr>
              <a:t>, Armenia, Azerbaijan, Ukraine, Poland, Moldova, Czech Republic, Turkey, Iran, Germany, Indonesia, Pakistan, United Kingdom, Kuwait, Malaysia, Qatar, Austria, Thailand, Saudi Arabia, United Arab Emirates, Vietnam, Republic of Korea, Romania, Bahrain, Finland, Switzerland, Uzbekistan</a:t>
            </a:r>
          </a:p>
        </p:txBody>
      </p:sp>
      <p:sp>
        <p:nvSpPr>
          <p:cNvPr id="6" name="Прямоугольник 29"/>
          <p:cNvSpPr/>
          <p:nvPr/>
        </p:nvSpPr>
        <p:spPr>
          <a:xfrm>
            <a:off x="2150749" y="2739653"/>
            <a:ext cx="1759124" cy="715578"/>
          </a:xfrm>
          <a:prstGeom prst="rect">
            <a:avLst/>
          </a:prstGeom>
        </p:spPr>
        <p:txBody>
          <a:bodyPr wrap="square" lIns="68558" tIns="34289" rIns="68558" bIns="34289">
            <a:spAutoFit/>
          </a:bodyPr>
          <a:lstStyle/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Segoe UI" panose="020B0502040204020203" pitchFamily="34" charset="0"/>
              </a:rPr>
              <a:t>Multilateral protection</a:t>
            </a:r>
          </a:p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Segoe UI" panose="020B0502040204020203" pitchFamily="34" charset="0"/>
              </a:rPr>
              <a:t> of investments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42927" y="3965396"/>
            <a:ext cx="1848811" cy="500135"/>
          </a:xfrm>
          <a:prstGeom prst="rect">
            <a:avLst/>
          </a:prstGeom>
          <a:noFill/>
        </p:spPr>
        <p:txBody>
          <a:bodyPr wrap="square" lIns="68558" tIns="34289" rIns="68558" bIns="34289" rtlCol="0">
            <a:spAutoFit/>
          </a:bodyPr>
          <a:lstStyle/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Segoe UI" panose="020B0502040204020203" pitchFamily="34" charset="0"/>
              </a:rPr>
              <a:t>Avoidance of double taxation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686FB9B-65D3-43FF-9AF0-28DDC9C638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9629" r="20435"/>
          <a:stretch/>
        </p:blipFill>
        <p:spPr>
          <a:xfrm>
            <a:off x="0" y="1950241"/>
            <a:ext cx="1703214" cy="240889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536822" y="1379549"/>
            <a:ext cx="3334645" cy="981466"/>
          </a:xfrm>
          <a:prstGeom prst="rect">
            <a:avLst/>
          </a:prstGeom>
        </p:spPr>
        <p:txBody>
          <a:bodyPr wrap="square" lIns="80435" tIns="40217" rIns="80435" bIns="40217">
            <a:spAutoFit/>
          </a:bodyPr>
          <a:lstStyle/>
          <a:p>
            <a:pPr marL="0" marR="0" lvl="0" indent="0" algn="ctr" defTabSz="60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Segoe UI" panose="020B0502040204020203" pitchFamily="34" charset="0"/>
              </a:rPr>
              <a:t>Algeria, Armenia, Austria, Azerbaijan,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ea typeface="+mn-ea"/>
                <a:cs typeface="Segoe UI" panose="020B0502040204020203" pitchFamily="34" charset="0"/>
              </a:rPr>
              <a:t>Belarus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Segoe UI" panose="020B0502040204020203" pitchFamily="34" charset="0"/>
              </a:rPr>
              <a:t>, Belgium; BLEU (Belgium-Luxembourg Economic Union), China, Czech Republic, France, Germany, India, Indonesia, Iran, Kazakhstan, Kuwait, Kyrgyzstan, Lithuania, Luxembourg, Moldova, Mongolia, Netherlands, Pakistan, Republic of Korea. Slovakia, Spain, Switzerland, Syria , Turkmenistan, Ukraine, United Arab Emirates, Uzbekistan, Vietnam</a:t>
            </a:r>
          </a:p>
          <a:p>
            <a:pPr marL="0" marR="0" lvl="0" indent="0" algn="ctr" defTabSz="60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50749" y="1452569"/>
            <a:ext cx="1877900" cy="715578"/>
          </a:xfrm>
          <a:prstGeom prst="rect">
            <a:avLst/>
          </a:prstGeom>
          <a:noFill/>
        </p:spPr>
        <p:txBody>
          <a:bodyPr wrap="square" lIns="68558" tIns="34289" rIns="68558" bIns="34289" rtlCol="0">
            <a:spAutoFit/>
          </a:bodyPr>
          <a:lstStyle/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Segoe UI" panose="020B0502040204020203" pitchFamily="34" charset="0"/>
              </a:rPr>
              <a:t>Mutual promotion and protection of investments</a:t>
            </a: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32B2AF5E-3A28-4488-9C7E-B0C4AA935BDC}"/>
              </a:ext>
            </a:extLst>
          </p:cNvPr>
          <p:cNvSpPr/>
          <p:nvPr/>
        </p:nvSpPr>
        <p:spPr>
          <a:xfrm>
            <a:off x="1960968" y="1268061"/>
            <a:ext cx="7093004" cy="1042519"/>
          </a:xfrm>
          <a:prstGeom prst="parallelogram">
            <a:avLst>
              <a:gd name="adj" fmla="val 34930"/>
            </a:avLst>
          </a:prstGeom>
          <a:noFill/>
          <a:ln w="12700">
            <a:solidFill>
              <a:srgbClr val="45B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519DA0D8-4FC0-4C55-88FD-70E6190CC720}"/>
              </a:ext>
            </a:extLst>
          </p:cNvPr>
          <p:cNvSpPr/>
          <p:nvPr/>
        </p:nvSpPr>
        <p:spPr>
          <a:xfrm>
            <a:off x="1990320" y="2489234"/>
            <a:ext cx="7093004" cy="1042519"/>
          </a:xfrm>
          <a:prstGeom prst="parallelogram">
            <a:avLst>
              <a:gd name="adj" fmla="val 34930"/>
            </a:avLst>
          </a:prstGeom>
          <a:noFill/>
          <a:ln w="12700">
            <a:solidFill>
              <a:srgbClr val="45B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67F6A53F-53F4-4373-93D7-513B84DF3E16}"/>
              </a:ext>
            </a:extLst>
          </p:cNvPr>
          <p:cNvSpPr/>
          <p:nvPr/>
        </p:nvSpPr>
        <p:spPr>
          <a:xfrm>
            <a:off x="1962582" y="3701133"/>
            <a:ext cx="7093004" cy="1042519"/>
          </a:xfrm>
          <a:prstGeom prst="parallelogram">
            <a:avLst>
              <a:gd name="adj" fmla="val 34930"/>
            </a:avLst>
          </a:prstGeom>
          <a:noFill/>
          <a:ln w="12700">
            <a:solidFill>
              <a:srgbClr val="45B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3638C39B-2DAB-4068-B82F-465654AC55B3}"/>
              </a:ext>
            </a:extLst>
          </p:cNvPr>
          <p:cNvSpPr/>
          <p:nvPr/>
        </p:nvSpPr>
        <p:spPr>
          <a:xfrm>
            <a:off x="4079879" y="1138901"/>
            <a:ext cx="1651223" cy="1350235"/>
          </a:xfrm>
          <a:prstGeom prst="parallelogram">
            <a:avLst>
              <a:gd name="adj" fmla="val 35000"/>
            </a:avLst>
          </a:prstGeom>
          <a:solidFill>
            <a:srgbClr val="25567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/>
              <a:t>39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C304FED5-309C-4CB9-B0DF-DDB2B2D5B3DB}"/>
              </a:ext>
            </a:extLst>
          </p:cNvPr>
          <p:cNvSpPr/>
          <p:nvPr/>
        </p:nvSpPr>
        <p:spPr>
          <a:xfrm>
            <a:off x="4285257" y="2312911"/>
            <a:ext cx="1651223" cy="1388222"/>
          </a:xfrm>
          <a:prstGeom prst="parallelogram">
            <a:avLst>
              <a:gd name="adj" fmla="val 35000"/>
            </a:avLst>
          </a:prstGeom>
          <a:solidFill>
            <a:srgbClr val="25567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/>
              <a:t>7</a:t>
            </a: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834FCA5B-8708-4C53-9962-579DDD7DC8EA}"/>
              </a:ext>
            </a:extLst>
          </p:cNvPr>
          <p:cNvSpPr/>
          <p:nvPr/>
        </p:nvSpPr>
        <p:spPr>
          <a:xfrm>
            <a:off x="4449522" y="3531656"/>
            <a:ext cx="1651223" cy="1278726"/>
          </a:xfrm>
          <a:prstGeom prst="parallelogram">
            <a:avLst>
              <a:gd name="adj" fmla="val 35000"/>
            </a:avLst>
          </a:prstGeom>
          <a:solidFill>
            <a:srgbClr val="25567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/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103131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4985101-9AEA-4159-8CAC-426CF769B6E9}"/>
              </a:ext>
            </a:extLst>
          </p:cNvPr>
          <p:cNvCxnSpPr>
            <a:cxnSpLocks/>
          </p:cNvCxnSpPr>
          <p:nvPr/>
        </p:nvCxnSpPr>
        <p:spPr>
          <a:xfrm flipH="1">
            <a:off x="1899989" y="1285819"/>
            <a:ext cx="2005651" cy="341088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94EAFDD-AD53-450A-BBCC-FDFB510572D5}"/>
              </a:ext>
            </a:extLst>
          </p:cNvPr>
          <p:cNvCxnSpPr>
            <a:cxnSpLocks/>
          </p:cNvCxnSpPr>
          <p:nvPr/>
        </p:nvCxnSpPr>
        <p:spPr>
          <a:xfrm flipH="1">
            <a:off x="2750175" y="1259128"/>
            <a:ext cx="2005651" cy="341088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6667293-41EC-4D11-AEB9-BC0F1CFA928A}"/>
              </a:ext>
            </a:extLst>
          </p:cNvPr>
          <p:cNvCxnSpPr>
            <a:cxnSpLocks/>
          </p:cNvCxnSpPr>
          <p:nvPr/>
        </p:nvCxnSpPr>
        <p:spPr>
          <a:xfrm flipH="1">
            <a:off x="4127501" y="1285819"/>
            <a:ext cx="2005651" cy="341088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5DDB20F-E4A3-4173-A4A1-F0943437DE54}"/>
              </a:ext>
            </a:extLst>
          </p:cNvPr>
          <p:cNvCxnSpPr>
            <a:cxnSpLocks/>
          </p:cNvCxnSpPr>
          <p:nvPr/>
        </p:nvCxnSpPr>
        <p:spPr>
          <a:xfrm flipH="1">
            <a:off x="5250641" y="1259128"/>
            <a:ext cx="2005651" cy="341088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05C72B4-F005-45DB-B10E-C17B432E33AB}"/>
              </a:ext>
            </a:extLst>
          </p:cNvPr>
          <p:cNvCxnSpPr>
            <a:cxnSpLocks/>
          </p:cNvCxnSpPr>
          <p:nvPr/>
        </p:nvCxnSpPr>
        <p:spPr>
          <a:xfrm flipH="1">
            <a:off x="6780367" y="1259128"/>
            <a:ext cx="2005651" cy="341088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32721FF-9365-4B82-8074-A216D74F4D35}"/>
              </a:ext>
            </a:extLst>
          </p:cNvPr>
          <p:cNvCxnSpPr>
            <a:cxnSpLocks/>
          </p:cNvCxnSpPr>
          <p:nvPr/>
        </p:nvCxnSpPr>
        <p:spPr>
          <a:xfrm flipH="1">
            <a:off x="73505" y="1259128"/>
            <a:ext cx="2005651" cy="341088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/>
          <p:cNvSpPr txBox="1">
            <a:spLocks/>
          </p:cNvSpPr>
          <p:nvPr/>
        </p:nvSpPr>
        <p:spPr>
          <a:xfrm>
            <a:off x="1352475" y="938"/>
            <a:ext cx="6324600" cy="689175"/>
          </a:xfrm>
          <a:prstGeom prst="rect">
            <a:avLst/>
          </a:prstGeo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39925" y="520447"/>
            <a:ext cx="3949700" cy="549275"/>
          </a:xfrm>
        </p:spPr>
        <p:txBody>
          <a:bodyPr>
            <a:normAutofit/>
          </a:bodyPr>
          <a:lstStyle/>
          <a:p>
            <a:r>
              <a:rPr lang="en-GB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Investment Cooperation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E5D0809E-72DF-4257-803B-986F4F445D3E}"/>
              </a:ext>
            </a:extLst>
          </p:cNvPr>
          <p:cNvSpPr/>
          <p:nvPr/>
        </p:nvSpPr>
        <p:spPr>
          <a:xfrm>
            <a:off x="3587805" y="1767745"/>
            <a:ext cx="2772000" cy="900000"/>
          </a:xfrm>
          <a:prstGeom prst="parallelogram">
            <a:avLst>
              <a:gd name="adj" fmla="val 59653"/>
            </a:avLst>
          </a:prstGeom>
          <a:solidFill>
            <a:srgbClr val="1E5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 b="1" i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Investment agreement</a:t>
            </a:r>
            <a:endParaRPr lang="ru-RU" sz="12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45C55294-252B-44E2-9DB5-B7C12FB94D4A}"/>
              </a:ext>
            </a:extLst>
          </p:cNvPr>
          <p:cNvSpPr/>
          <p:nvPr/>
        </p:nvSpPr>
        <p:spPr>
          <a:xfrm>
            <a:off x="2765681" y="3191915"/>
            <a:ext cx="2772000" cy="900000"/>
          </a:xfrm>
          <a:prstGeom prst="parallelogram">
            <a:avLst>
              <a:gd name="adj" fmla="val 59395"/>
            </a:avLst>
          </a:prstGeom>
          <a:solidFill>
            <a:srgbClr val="B5B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Concession agreement</a:t>
            </a:r>
            <a:endParaRPr lang="ru-RU" sz="12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D82F0D56-B6BF-4E5C-B57B-E07AF4F89162}"/>
              </a:ext>
            </a:extLst>
          </p:cNvPr>
          <p:cNvSpPr/>
          <p:nvPr/>
        </p:nvSpPr>
        <p:spPr>
          <a:xfrm>
            <a:off x="5250641" y="3176036"/>
            <a:ext cx="2772000" cy="900000"/>
          </a:xfrm>
          <a:prstGeom prst="parallelogram">
            <a:avLst>
              <a:gd name="adj" fmla="val 5858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100" b="1" i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Public private partnership</a:t>
            </a:r>
            <a:endParaRPr lang="ru-RU" sz="11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5707D026-6386-4A10-AD10-8EC11B3D972A}"/>
              </a:ext>
            </a:extLst>
          </p:cNvPr>
          <p:cNvSpPr/>
          <p:nvPr/>
        </p:nvSpPr>
        <p:spPr>
          <a:xfrm>
            <a:off x="6078373" y="1751866"/>
            <a:ext cx="2772000" cy="900000"/>
          </a:xfrm>
          <a:prstGeom prst="parallelogram">
            <a:avLst>
              <a:gd name="adj" fmla="val 58712"/>
            </a:avLst>
          </a:prstGeom>
          <a:solidFill>
            <a:srgbClr val="66B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 sharing agreement</a:t>
            </a:r>
            <a:endParaRPr lang="ru-RU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3B6752BE-27F5-4A5F-85D9-741EB1EC5B5D}"/>
              </a:ext>
            </a:extLst>
          </p:cNvPr>
          <p:cNvSpPr/>
          <p:nvPr/>
        </p:nvSpPr>
        <p:spPr>
          <a:xfrm>
            <a:off x="57965" y="1787893"/>
            <a:ext cx="3774257" cy="2353352"/>
          </a:xfrm>
          <a:prstGeom prst="parallelogram">
            <a:avLst>
              <a:gd name="adj" fmla="val 59027"/>
            </a:avLst>
          </a:prstGeom>
          <a:solidFill>
            <a:srgbClr val="52BBBD"/>
          </a:solidFill>
          <a:ln>
            <a:solidFill>
              <a:srgbClr val="2CAC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prstMaterial="clear"/>
          </a:bodyPr>
          <a:lstStyle/>
          <a:p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8C39C9-66E7-4F10-8A7A-22B52079D1F7}"/>
              </a:ext>
            </a:extLst>
          </p:cNvPr>
          <p:cNvSpPr txBox="1"/>
          <p:nvPr/>
        </p:nvSpPr>
        <p:spPr>
          <a:xfrm>
            <a:off x="1400380" y="1924503"/>
            <a:ext cx="15247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+mj-lt"/>
              </a:rPr>
              <a:t>Types</a:t>
            </a:r>
            <a:endParaRPr lang="en-GB" sz="4400" b="1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70E1A66-7596-471E-A053-A53B6C16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82"/>
          <a:stretch/>
        </p:blipFill>
        <p:spPr>
          <a:xfrm>
            <a:off x="1113721" y="2630210"/>
            <a:ext cx="1261953" cy="142451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5650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>
            <a:extLst>
              <a:ext uri="{FF2B5EF4-FFF2-40B4-BE49-F238E27FC236}">
                <a16:creationId xmlns:a16="http://schemas.microsoft.com/office/drawing/2014/main" id="{347C6070-7A3B-4E82-A020-E92B98FA2CA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685281" y="3744327"/>
            <a:ext cx="1773936" cy="1335024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72770" y="3622241"/>
            <a:ext cx="8726689" cy="0"/>
          </a:xfrm>
          <a:prstGeom prst="line">
            <a:avLst/>
          </a:prstGeom>
          <a:ln>
            <a:solidFill>
              <a:srgbClr val="133D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r="16313"/>
          <a:stretch/>
        </p:blipFill>
        <p:spPr>
          <a:xfrm>
            <a:off x="237170" y="3729906"/>
            <a:ext cx="1624491" cy="133303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40262" y="4760677"/>
            <a:ext cx="1603838" cy="291620"/>
          </a:xfrm>
          <a:prstGeom prst="rect">
            <a:avLst/>
          </a:prstGeom>
          <a:solidFill>
            <a:srgbClr val="061409">
              <a:alpha val="48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>
              <a:defRPr/>
            </a:pPr>
            <a:r>
              <a:rPr lang="en-US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cs typeface="Segoe UI Semilight" panose="020B0402040204020203" pitchFamily="34" charset="0"/>
              </a:rPr>
              <a:t>Bohtar</a:t>
            </a:r>
            <a:endParaRPr lang="ru-RU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cs typeface="Segoe UI Semilight" panose="020B0402040204020203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724" y="3737880"/>
            <a:ext cx="1773440" cy="1333036"/>
          </a:xfrm>
          <a:prstGeom prst="rect">
            <a:avLst/>
          </a:prstGeom>
          <a:ln w="57150">
            <a:noFill/>
          </a:ln>
        </p:spPr>
      </p:pic>
      <p:sp>
        <p:nvSpPr>
          <p:cNvPr id="20" name="Прямоугольник 19"/>
          <p:cNvSpPr/>
          <p:nvPr/>
        </p:nvSpPr>
        <p:spPr>
          <a:xfrm>
            <a:off x="2326436" y="3740500"/>
            <a:ext cx="1763727" cy="291620"/>
          </a:xfrm>
          <a:prstGeom prst="rect">
            <a:avLst/>
          </a:prstGeom>
          <a:solidFill>
            <a:srgbClr val="061409">
              <a:alpha val="48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cs typeface="Segoe UI Semilight" panose="020B0402040204020203" pitchFamily="34" charset="0"/>
              </a:rPr>
              <a:t>Dushanbe</a:t>
            </a:r>
            <a:endParaRPr lang="ru-RU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cs typeface="Segoe UI Semilight" panose="020B04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94"/>
          <a:stretch/>
        </p:blipFill>
        <p:spPr>
          <a:xfrm>
            <a:off x="4492675" y="3732526"/>
            <a:ext cx="1679666" cy="1330452"/>
          </a:xfrm>
          <a:prstGeom prst="rect">
            <a:avLst/>
          </a:prstGeom>
        </p:spPr>
      </p:pic>
      <p:sp>
        <p:nvSpPr>
          <p:cNvPr id="28" name="Прямоугольник 20"/>
          <p:cNvSpPr/>
          <p:nvPr/>
        </p:nvSpPr>
        <p:spPr>
          <a:xfrm>
            <a:off x="4485489" y="4785352"/>
            <a:ext cx="1680592" cy="291620"/>
          </a:xfrm>
          <a:prstGeom prst="rect">
            <a:avLst/>
          </a:prstGeom>
          <a:solidFill>
            <a:srgbClr val="061409">
              <a:alpha val="48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>
              <a:defRPr/>
            </a:pPr>
            <a:r>
              <a:rPr lang="en-US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cs typeface="Segoe UI Semilight" panose="020B0402040204020203" pitchFamily="34" charset="0"/>
              </a:rPr>
              <a:t>Khujand</a:t>
            </a:r>
            <a:endParaRPr lang="ru-RU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cs typeface="Segoe UI Semilight" panose="020B04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681977" y="3764113"/>
            <a:ext cx="1741694" cy="291620"/>
          </a:xfrm>
          <a:prstGeom prst="rect">
            <a:avLst/>
          </a:prstGeom>
          <a:solidFill>
            <a:srgbClr val="061409">
              <a:alpha val="48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cs typeface="Segoe UI Semilight" panose="020B0402040204020203" pitchFamily="34" charset="0"/>
              </a:rPr>
              <a:t>Khorog</a:t>
            </a:r>
            <a:endParaRPr lang="ru-RU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cs typeface="Segoe UI Semilight" panose="020B0402040204020203" pitchFamily="34" charset="0"/>
            </a:endParaRP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822D7D17-99B0-4228-BA04-565EA97F2C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858" y="6485"/>
            <a:ext cx="491011" cy="517552"/>
          </a:xfrm>
          <a:prstGeom prst="rect">
            <a:avLst/>
          </a:prstGeom>
        </p:spPr>
      </p:pic>
      <p:sp>
        <p:nvSpPr>
          <p:cNvPr id="146" name="Rectangle 145">
            <a:extLst>
              <a:ext uri="{FF2B5EF4-FFF2-40B4-BE49-F238E27FC236}">
                <a16:creationId xmlns:a16="http://schemas.microsoft.com/office/drawing/2014/main" id="{E7EDD514-FB07-4214-A421-3A026097F155}"/>
              </a:ext>
            </a:extLst>
          </p:cNvPr>
          <p:cNvSpPr/>
          <p:nvPr/>
        </p:nvSpPr>
        <p:spPr>
          <a:xfrm>
            <a:off x="0" y="516095"/>
            <a:ext cx="9144000" cy="498763"/>
          </a:xfrm>
          <a:prstGeom prst="rect">
            <a:avLst/>
          </a:prstGeom>
          <a:solidFill>
            <a:srgbClr val="45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Republic of Tajikistan</a:t>
            </a: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B43A11F-3C0D-4F10-89D3-63F7CBC3584D}"/>
              </a:ext>
            </a:extLst>
          </p:cNvPr>
          <p:cNvGrpSpPr/>
          <p:nvPr/>
        </p:nvGrpSpPr>
        <p:grpSpPr>
          <a:xfrm>
            <a:off x="334012" y="-20624"/>
            <a:ext cx="1708723" cy="536719"/>
            <a:chOff x="3323918" y="-20625"/>
            <a:chExt cx="1773152" cy="540271"/>
          </a:xfrm>
        </p:grpSpPr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7373686B-748D-4355-8EC2-7662D96973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3323918" y="-20625"/>
              <a:ext cx="503800" cy="509337"/>
            </a:xfrm>
            <a:prstGeom prst="rect">
              <a:avLst/>
            </a:prstGeom>
          </p:spPr>
        </p:pic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58EC379-B1AB-4220-A2F9-B9970DB7814B}"/>
                </a:ext>
              </a:extLst>
            </p:cNvPr>
            <p:cNvSpPr txBox="1"/>
            <p:nvPr userDrawn="1"/>
          </p:nvSpPr>
          <p:spPr>
            <a:xfrm>
              <a:off x="3827718" y="-3574"/>
              <a:ext cx="12693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700" dirty="0"/>
                <a:t>State Committee on </a:t>
              </a:r>
            </a:p>
            <a:p>
              <a:r>
                <a:rPr lang="en-GB" sz="700" dirty="0"/>
                <a:t>Investment and State </a:t>
              </a:r>
            </a:p>
            <a:p>
              <a:r>
                <a:rPr lang="en-GB" sz="700" dirty="0"/>
                <a:t>Property Management </a:t>
              </a:r>
            </a:p>
            <a:p>
              <a:r>
                <a:rPr lang="en-GB" sz="700" dirty="0"/>
                <a:t>of the Republic of Tajikistan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393A7F7-0C6D-4BDA-B36A-17EDF28773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762" y="1014567"/>
            <a:ext cx="9144000" cy="2604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11B836-B554-48E0-AAA1-7D0D529A4AD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7252" b="3874"/>
          <a:stretch/>
        </p:blipFill>
        <p:spPr>
          <a:xfrm>
            <a:off x="2119746" y="1701719"/>
            <a:ext cx="1295398" cy="13473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22937A-B376-43F8-AE34-8EF72AF72A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8950" y="1095540"/>
            <a:ext cx="2131151" cy="241106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20E0A0B-6B99-4647-A9AC-CC44FFAA810B}"/>
              </a:ext>
            </a:extLst>
          </p:cNvPr>
          <p:cNvSpPr/>
          <p:nvPr/>
        </p:nvSpPr>
        <p:spPr>
          <a:xfrm>
            <a:off x="5882419" y="1679205"/>
            <a:ext cx="45719" cy="7799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CBC41-E78C-49A2-9C03-98973405B421}"/>
              </a:ext>
            </a:extLst>
          </p:cNvPr>
          <p:cNvSpPr txBox="1"/>
          <p:nvPr/>
        </p:nvSpPr>
        <p:spPr>
          <a:xfrm>
            <a:off x="3238079" y="2185831"/>
            <a:ext cx="2696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/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FBF897-5D80-4E42-A2EA-D1EF7848A1CD}"/>
              </a:ext>
            </a:extLst>
          </p:cNvPr>
          <p:cNvSpPr/>
          <p:nvPr/>
        </p:nvSpPr>
        <p:spPr>
          <a:xfrm>
            <a:off x="1967344" y="2860964"/>
            <a:ext cx="349379" cy="295805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2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775" y="2126151"/>
            <a:ext cx="666960" cy="66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ject 40"/>
          <p:cNvSpPr txBox="1"/>
          <p:nvPr/>
        </p:nvSpPr>
        <p:spPr>
          <a:xfrm>
            <a:off x="1721819" y="2090979"/>
            <a:ext cx="304784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8535">
              <a:spcBef>
                <a:spcPts val="100"/>
              </a:spcBef>
            </a:pPr>
            <a:r>
              <a:rPr sz="2000" b="1" spc="-5" dirty="0">
                <a:latin typeface="Calibri"/>
                <a:cs typeface="Calibri"/>
              </a:rPr>
              <a:t>TRANS </a:t>
            </a:r>
            <a:r>
              <a:rPr sz="2000" b="1" spc="-30" dirty="0">
                <a:latin typeface="Calibri"/>
                <a:cs typeface="Calibri"/>
              </a:rPr>
              <a:t>TAJIK </a:t>
            </a:r>
            <a:r>
              <a:rPr sz="2000" b="1" spc="-5" dirty="0">
                <a:latin typeface="Calibri"/>
                <a:cs typeface="Calibri"/>
              </a:rPr>
              <a:t>GAS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PIPELINE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object 42"/>
          <p:cNvSpPr/>
          <p:nvPr/>
        </p:nvSpPr>
        <p:spPr>
          <a:xfrm>
            <a:off x="3294438" y="4537309"/>
            <a:ext cx="1274777" cy="278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object 45"/>
          <p:cNvSpPr/>
          <p:nvPr/>
        </p:nvSpPr>
        <p:spPr>
          <a:xfrm>
            <a:off x="2580157" y="3113136"/>
            <a:ext cx="1435079" cy="4932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9" name="object 46"/>
          <p:cNvSpPr/>
          <p:nvPr/>
        </p:nvSpPr>
        <p:spPr>
          <a:xfrm>
            <a:off x="2704038" y="2478734"/>
            <a:ext cx="1274830" cy="3206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0" name="object 47"/>
          <p:cNvSpPr/>
          <p:nvPr/>
        </p:nvSpPr>
        <p:spPr>
          <a:xfrm>
            <a:off x="5811515" y="2449450"/>
            <a:ext cx="851802" cy="6636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1" name="object 61"/>
          <p:cNvSpPr/>
          <p:nvPr/>
        </p:nvSpPr>
        <p:spPr>
          <a:xfrm>
            <a:off x="6104272" y="3659064"/>
            <a:ext cx="558018" cy="68902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3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9" r="19592"/>
          <a:stretch/>
        </p:blipFill>
        <p:spPr>
          <a:xfrm>
            <a:off x="6941849" y="2833717"/>
            <a:ext cx="982582" cy="663686"/>
          </a:xfrm>
          <a:prstGeom prst="rect">
            <a:avLst/>
          </a:prstGeom>
        </p:spPr>
      </p:pic>
      <p:pic>
        <p:nvPicPr>
          <p:cNvPr id="14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88" y="1612833"/>
            <a:ext cx="1171844" cy="354567"/>
          </a:xfrm>
          <a:prstGeom prst="rect">
            <a:avLst/>
          </a:prstGeom>
        </p:spPr>
      </p:pic>
      <p:pic>
        <p:nvPicPr>
          <p:cNvPr id="16" name="Рисунок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102" y="3597430"/>
            <a:ext cx="839020" cy="406147"/>
          </a:xfrm>
          <a:prstGeom prst="rect">
            <a:avLst/>
          </a:prstGeom>
        </p:spPr>
      </p:pic>
      <p:pic>
        <p:nvPicPr>
          <p:cNvPr id="17" name="Рисунок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758" y="3597430"/>
            <a:ext cx="782764" cy="448046"/>
          </a:xfrm>
          <a:prstGeom prst="rect">
            <a:avLst/>
          </a:prstGeom>
        </p:spPr>
      </p:pic>
      <p:pic>
        <p:nvPicPr>
          <p:cNvPr id="19" name="Рисунок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354" y="1140434"/>
            <a:ext cx="982581" cy="713958"/>
          </a:xfrm>
          <a:prstGeom prst="rect">
            <a:avLst/>
          </a:prstGeom>
        </p:spPr>
      </p:pic>
      <p:pic>
        <p:nvPicPr>
          <p:cNvPr id="20" name="Рисунок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15" y="1137310"/>
            <a:ext cx="1173988" cy="419281"/>
          </a:xfrm>
          <a:prstGeom prst="rect">
            <a:avLst/>
          </a:prstGeom>
        </p:spPr>
      </p:pic>
      <p:pic>
        <p:nvPicPr>
          <p:cNvPr id="21" name="Рисунок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68" y="2555495"/>
            <a:ext cx="939934" cy="563960"/>
          </a:xfrm>
          <a:prstGeom prst="rect">
            <a:avLst/>
          </a:prstGeom>
        </p:spPr>
      </p:pic>
      <p:pic>
        <p:nvPicPr>
          <p:cNvPr id="22" name="Picture 2" descr="Qatari Diar: The Art of Real Estat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71" y="4062654"/>
            <a:ext cx="846208" cy="61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Image result for coca cola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775" y="1659245"/>
            <a:ext cx="1082648" cy="35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66781EE3-EBF1-42D7-83BF-872C02BF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78" y="3786310"/>
            <a:ext cx="1923419" cy="27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71808B-151F-4654-9E4A-5D54CED395D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223"/>
          <a:stretch/>
        </p:blipFill>
        <p:spPr>
          <a:xfrm>
            <a:off x="7330950" y="4309219"/>
            <a:ext cx="1684838" cy="540693"/>
          </a:xfrm>
          <a:prstGeom prst="rect">
            <a:avLst/>
          </a:prstGeom>
        </p:spPr>
      </p:pic>
      <p:pic>
        <p:nvPicPr>
          <p:cNvPr id="25" name="Рисунок 1">
            <a:extLst>
              <a:ext uri="{FF2B5EF4-FFF2-40B4-BE49-F238E27FC236}">
                <a16:creationId xmlns:a16="http://schemas.microsoft.com/office/drawing/2014/main" id="{6A84F87F-F54C-43F5-A60B-3A3B3360024B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8" t="18469" r="82686" b="63450"/>
          <a:stretch/>
        </p:blipFill>
        <p:spPr>
          <a:xfrm>
            <a:off x="-31108" y="1858670"/>
            <a:ext cx="1199045" cy="464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378548-A9F6-43D8-B528-DD4ED8B0175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54040" y="2891179"/>
            <a:ext cx="1060796" cy="615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590237-55DD-4A42-84CB-3D70E6CF310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15790" y="3548983"/>
            <a:ext cx="1191230" cy="406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955ED3-FB27-43F3-BAE0-4492C5210B9C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t="24216" b="24981"/>
          <a:stretch/>
        </p:blipFill>
        <p:spPr>
          <a:xfrm>
            <a:off x="3144566" y="4031686"/>
            <a:ext cx="1127576" cy="381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6ADB104-4D85-4D57-8FFF-07608B92ACA4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4520" t="33384" r="12722" b="37885"/>
          <a:stretch/>
        </p:blipFill>
        <p:spPr>
          <a:xfrm>
            <a:off x="143012" y="2275503"/>
            <a:ext cx="1559293" cy="6157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73B8FB-D233-4F56-B8B0-D9E56EB8DC8B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4503" t="38316" r="5790" b="38565"/>
          <a:stretch/>
        </p:blipFill>
        <p:spPr>
          <a:xfrm>
            <a:off x="5484528" y="3175111"/>
            <a:ext cx="1526767" cy="3934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7E0AA44-F5B9-4B32-8466-1D657A94721E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9636" t="13213" r="10330" b="18711"/>
          <a:stretch/>
        </p:blipFill>
        <p:spPr>
          <a:xfrm>
            <a:off x="6027061" y="1114049"/>
            <a:ext cx="1829576" cy="5187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86946-AF98-47C2-B152-F90802C4B1A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140614" y="4525048"/>
            <a:ext cx="1672571" cy="2880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BA1280-DC89-46AD-B7EE-129ADFB3EDD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00465" y="1205882"/>
            <a:ext cx="1119055" cy="2542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A7057FE-13DD-44E5-97FD-D146FA52E75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855" y="4377003"/>
            <a:ext cx="806356" cy="426894"/>
          </a:xfrm>
          <a:prstGeom prst="rect">
            <a:avLst/>
          </a:prstGeom>
        </p:spPr>
      </p:pic>
      <p:pic>
        <p:nvPicPr>
          <p:cNvPr id="2050" name="Picture 2" descr="Schiever">
            <a:extLst>
              <a:ext uri="{FF2B5EF4-FFF2-40B4-BE49-F238E27FC236}">
                <a16:creationId xmlns:a16="http://schemas.microsoft.com/office/drawing/2014/main" id="{AF3BAC9D-9AF4-4D02-8BE9-B7B7D3243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961" y="2961872"/>
            <a:ext cx="1415874" cy="38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195F5C4-9239-4F18-8D26-6955303FFDF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352021" y="4107067"/>
            <a:ext cx="1083591" cy="384960"/>
          </a:xfrm>
          <a:prstGeom prst="rect">
            <a:avLst/>
          </a:prstGeom>
        </p:spPr>
      </p:pic>
      <p:pic>
        <p:nvPicPr>
          <p:cNvPr id="2054" name="Picture 6" descr="Bildergebnis fÃ¼r hyundai">
            <a:extLst>
              <a:ext uri="{FF2B5EF4-FFF2-40B4-BE49-F238E27FC236}">
                <a16:creationId xmlns:a16="http://schemas.microsoft.com/office/drawing/2014/main" id="{63AC2FCE-4DDB-4525-90D2-E94C80A59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2" y="2949417"/>
            <a:ext cx="1127576" cy="112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2ABF36D9-80D9-4796-9D97-63886BAE06AB}"/>
              </a:ext>
            </a:extLst>
          </p:cNvPr>
          <p:cNvSpPr txBox="1">
            <a:spLocks/>
          </p:cNvSpPr>
          <p:nvPr/>
        </p:nvSpPr>
        <p:spPr>
          <a:xfrm>
            <a:off x="1515442" y="475586"/>
            <a:ext cx="5602841" cy="5336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Sitka Heading" panose="02000505000000020004" pitchFamily="2" charset="0"/>
                <a:ea typeface="+mj-ea"/>
                <a:cs typeface="+mj-cs"/>
              </a:defRPr>
            </a:lvl1pPr>
          </a:lstStyle>
          <a:p>
            <a:pPr>
              <a:spcAft>
                <a:spcPts val="900"/>
              </a:spcAft>
            </a:pPr>
            <a:r>
              <a:rPr lang="en-GB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Segoe UI Semibold" panose="020B0702040204020203" pitchFamily="34" charset="0"/>
              </a:rPr>
              <a:t>International Companies</a:t>
            </a:r>
            <a:endParaRPr lang="ru-RU" dirty="0">
              <a:ln w="31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Segoe UI Semibold" panose="020B0702040204020203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55F02FA-9B39-453B-A175-825850A03E1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63065" y="1133300"/>
            <a:ext cx="1195285" cy="6459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7FD964D-A6AE-45FF-8640-33050D05698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515442" y="1557552"/>
            <a:ext cx="766205" cy="4059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2014F28-61D2-43AD-9DC8-64442A378C2C}"/>
              </a:ext>
            </a:extLst>
          </p:cNvPr>
          <p:cNvPicPr>
            <a:picLocks noChangeAspect="1"/>
          </p:cNvPicPr>
          <p:nvPr/>
        </p:nvPicPr>
        <p:blipFill>
          <a:blip r:embed="rId35">
            <a:clrChange>
              <a:clrFrom>
                <a:srgbClr val="EEEFF1"/>
              </a:clrFrom>
              <a:clrTo>
                <a:srgbClr val="EEEF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6567" y="1839719"/>
            <a:ext cx="1405735" cy="217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7BDB54-BC4D-4AA6-83CC-9D2C462BFED1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661237" y="1279498"/>
            <a:ext cx="1133475" cy="266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E3F1FD-D9E6-46F0-AD61-A56BBBED4E09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005133" y="2270568"/>
            <a:ext cx="1137035" cy="63886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CFB0510-A570-4717-9D12-3F87F035A5C3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5921860" y="1732803"/>
            <a:ext cx="1289651" cy="54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7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E42AB6-2917-42CE-B77D-DCB6D0F92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3337" y="1419678"/>
            <a:ext cx="848165" cy="469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6D3F4F-D6C3-491C-9EFD-B6960C196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17" y="1494945"/>
            <a:ext cx="2692517" cy="2838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2505BD-0EA4-4033-9E7A-B4F34EA850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50" y="1826818"/>
            <a:ext cx="1399183" cy="60513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19468B-8284-4E93-A120-18A7A74F05B7}"/>
              </a:ext>
            </a:extLst>
          </p:cNvPr>
          <p:cNvGrpSpPr/>
          <p:nvPr/>
        </p:nvGrpSpPr>
        <p:grpSpPr>
          <a:xfrm>
            <a:off x="4691525" y="1406790"/>
            <a:ext cx="1082148" cy="537790"/>
            <a:chOff x="6518280" y="1352949"/>
            <a:chExt cx="4636365" cy="214269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A7A54E-EE2A-416B-B4A8-715CDB2071D6}"/>
                </a:ext>
              </a:extLst>
            </p:cNvPr>
            <p:cNvSpPr txBox="1"/>
            <p:nvPr/>
          </p:nvSpPr>
          <p:spPr>
            <a:xfrm>
              <a:off x="6997354" y="2024128"/>
              <a:ext cx="4157291" cy="1471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>
                  <a:solidFill>
                    <a:srgbClr val="C00000"/>
                  </a:solidFill>
                  <a:latin typeface="Brush Script MT" panose="03060802040406070304" pitchFamily="66" charset="0"/>
                </a:rPr>
                <a:t>Tajikistan</a:t>
              </a:r>
            </a:p>
          </p:txBody>
        </p:sp>
        <p:pic>
          <p:nvPicPr>
            <p:cNvPr id="15" name="Picture 6" descr="Sports Complex Tennis Court Use Regulations for 2017-2018 | Management  Development Institute of Singapore in Tashkent">
              <a:extLst>
                <a:ext uri="{FF2B5EF4-FFF2-40B4-BE49-F238E27FC236}">
                  <a16:creationId xmlns:a16="http://schemas.microsoft.com/office/drawing/2014/main" id="{63822099-1167-453F-A796-40267D6620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264"/>
            <a:stretch/>
          </p:blipFill>
          <p:spPr bwMode="auto">
            <a:xfrm>
              <a:off x="6518280" y="1352949"/>
              <a:ext cx="3771900" cy="907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C0098CE-587B-4189-9BFA-7A02602495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96803" y="509029"/>
            <a:ext cx="5246687" cy="492125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SUE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«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Tajinvest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»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AAC5CDEC-A3CC-4154-979E-85DACB65C08B}"/>
              </a:ext>
            </a:extLst>
          </p:cNvPr>
          <p:cNvSpPr/>
          <p:nvPr/>
        </p:nvSpPr>
        <p:spPr>
          <a:xfrm>
            <a:off x="2939268" y="3293878"/>
            <a:ext cx="6116320" cy="1347586"/>
          </a:xfrm>
          <a:prstGeom prst="parallelogram">
            <a:avLst>
              <a:gd name="adj" fmla="val 67231"/>
            </a:avLst>
          </a:prstGeom>
          <a:solidFill>
            <a:srgbClr val="00A5A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0976A2-0DCF-44D7-B70B-D49F933E31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843" y="2067311"/>
            <a:ext cx="970330" cy="107628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E96E12-513D-41A5-BE63-FED5327FA8F7}"/>
              </a:ext>
            </a:extLst>
          </p:cNvPr>
          <p:cNvCxnSpPr>
            <a:cxnSpLocks/>
          </p:cNvCxnSpPr>
          <p:nvPr/>
        </p:nvCxnSpPr>
        <p:spPr>
          <a:xfrm flipH="1">
            <a:off x="2807894" y="3293878"/>
            <a:ext cx="919023" cy="1332474"/>
          </a:xfrm>
          <a:prstGeom prst="line">
            <a:avLst/>
          </a:prstGeom>
          <a:ln w="3175">
            <a:solidFill>
              <a:srgbClr val="00A5A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62BA73A-0BDB-479C-ADF8-EE519FADF1A9}"/>
              </a:ext>
            </a:extLst>
          </p:cNvPr>
          <p:cNvCxnSpPr>
            <a:cxnSpLocks/>
          </p:cNvCxnSpPr>
          <p:nvPr/>
        </p:nvCxnSpPr>
        <p:spPr>
          <a:xfrm flipH="1">
            <a:off x="8258144" y="3293878"/>
            <a:ext cx="928818" cy="1353768"/>
          </a:xfrm>
          <a:prstGeom prst="line">
            <a:avLst/>
          </a:prstGeom>
          <a:ln w="3175">
            <a:solidFill>
              <a:srgbClr val="00A5A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B3FB687-7273-4E4D-949C-952A0524030D}"/>
              </a:ext>
            </a:extLst>
          </p:cNvPr>
          <p:cNvSpPr txBox="1"/>
          <p:nvPr/>
        </p:nvSpPr>
        <p:spPr>
          <a:xfrm>
            <a:off x="4469926" y="3350620"/>
            <a:ext cx="3104708" cy="1077214"/>
          </a:xfrm>
          <a:prstGeom prst="rect">
            <a:avLst/>
          </a:prstGeom>
          <a:solidFill>
            <a:srgbClr val="00A5A7"/>
          </a:solidFill>
        </p:spPr>
        <p:txBody>
          <a:bodyPr wrap="square" lIns="91436" tIns="45718" rIns="91436" bIns="45718">
            <a:spAutoFit/>
          </a:bodyPr>
          <a:lstStyle>
            <a:defPPr>
              <a:defRPr lang="ru-RU"/>
            </a:defPPr>
            <a:lvl1pPr algn="r" defTabSz="914354">
              <a:defRPr sz="1600" b="1">
                <a:solidFill>
                  <a:srgbClr val="FFFFFF"/>
                </a:solidFill>
                <a:latin typeface="Arial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State Unitary Enterprise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yriad Pro"/>
              </a:rPr>
              <a:t>“Tajinvest”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algn="ctr"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info@tajinvest.tj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www.tajinvest.tj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F68A3C-17A2-46BC-99B6-43B90042668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36210" y="2409149"/>
            <a:ext cx="1036026" cy="46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5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C4CB0D-2018-4988-83FA-6EFC4B9F8C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522333"/>
            <a:ext cx="6376988" cy="492125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b2b.tj - Business 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Portal Tajikistan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805AC3B-2DC1-4C17-A67D-9CDB289D1B59}"/>
              </a:ext>
            </a:extLst>
          </p:cNvPr>
          <p:cNvSpPr txBox="1"/>
          <p:nvPr/>
        </p:nvSpPr>
        <p:spPr>
          <a:xfrm>
            <a:off x="5738845" y="1281420"/>
            <a:ext cx="2238562" cy="876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19" dirty="0"/>
              <a:t>Source of information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092" dirty="0"/>
              <a:t>Doing Business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092" dirty="0"/>
              <a:t>Investment Opportunities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092" dirty="0"/>
              <a:t>Find partners </a:t>
            </a:r>
            <a:endParaRPr lang="en-US" sz="1092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2B8791A-1E93-425E-A6D2-BEF4730EDF78}"/>
              </a:ext>
            </a:extLst>
          </p:cNvPr>
          <p:cNvSpPr txBox="1"/>
          <p:nvPr/>
        </p:nvSpPr>
        <p:spPr>
          <a:xfrm>
            <a:off x="5738845" y="2374703"/>
            <a:ext cx="1648208" cy="876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19" dirty="0"/>
              <a:t>Database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092" dirty="0"/>
              <a:t>Sources of financing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092" dirty="0"/>
              <a:t>Investment projects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092" dirty="0"/>
              <a:t>Legislative documents </a:t>
            </a:r>
            <a:endParaRPr lang="en-US" sz="1092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A625EB4-1830-4938-BC49-0E094249AD34}"/>
              </a:ext>
            </a:extLst>
          </p:cNvPr>
          <p:cNvSpPr txBox="1"/>
          <p:nvPr/>
        </p:nvSpPr>
        <p:spPr>
          <a:xfrm>
            <a:off x="5766041" y="3472014"/>
            <a:ext cx="3087493" cy="1044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19" dirty="0"/>
              <a:t>Support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092" dirty="0"/>
              <a:t>Legal Issues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092" dirty="0"/>
              <a:t>Tax advice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092" dirty="0"/>
              <a:t>All questions regarding the business in Tajikistan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092" dirty="0"/>
              <a:t>Capacity building of local entrepreneurs </a:t>
            </a:r>
            <a:endParaRPr lang="en-US" sz="1092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62E7599-3AAD-40DF-943B-841036480F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036" y="4246746"/>
            <a:ext cx="1439507" cy="54029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13DCA5A-A087-4F7B-B2D7-890B8665DA70}"/>
              </a:ext>
            </a:extLst>
          </p:cNvPr>
          <p:cNvSpPr txBox="1"/>
          <p:nvPr/>
        </p:nvSpPr>
        <p:spPr>
          <a:xfrm>
            <a:off x="2149652" y="4194635"/>
            <a:ext cx="2389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chemeClr val="tx2"/>
                </a:solidFill>
              </a:rPr>
              <a:t>www.b2b.tj</a:t>
            </a:r>
          </a:p>
          <a:p>
            <a:r>
              <a:rPr lang="en-GB" sz="1800" b="1" dirty="0">
                <a:solidFill>
                  <a:schemeClr val="tx2"/>
                </a:solidFill>
              </a:rPr>
              <a:t>www.businessportal.tj </a:t>
            </a:r>
            <a:endParaRPr lang="en-US" sz="1800" b="1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ADEE60-9FFE-4A46-A61B-8C4676B29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93" y="1325226"/>
            <a:ext cx="4372536" cy="2857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B95FAD-6E0F-4E3B-BFF2-3B7FC7E49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543" y="1406378"/>
            <a:ext cx="1333777" cy="494547"/>
          </a:xfrm>
          <a:prstGeom prst="rect">
            <a:avLst/>
          </a:prstGeom>
          <a:solidFill>
            <a:srgbClr val="474B73"/>
          </a:solidFill>
        </p:spPr>
      </p:pic>
    </p:spTree>
    <p:extLst>
      <p:ext uri="{BB962C8B-B14F-4D97-AF65-F5344CB8AC3E}">
        <p14:creationId xmlns:p14="http://schemas.microsoft.com/office/powerpoint/2010/main" val="275119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93369" y="1121520"/>
            <a:ext cx="894755" cy="485418"/>
          </a:xfrm>
          <a:custGeom>
            <a:avLst/>
            <a:gdLst/>
            <a:ahLst/>
            <a:cxnLst/>
            <a:rect l="l" t="t" r="r" b="b"/>
            <a:pathLst>
              <a:path w="1590675" h="862964">
                <a:moveTo>
                  <a:pt x="795312" y="0"/>
                </a:moveTo>
                <a:lnTo>
                  <a:pt x="0" y="795299"/>
                </a:lnTo>
                <a:lnTo>
                  <a:pt x="67056" y="862355"/>
                </a:lnTo>
                <a:lnTo>
                  <a:pt x="611416" y="317995"/>
                </a:lnTo>
                <a:lnTo>
                  <a:pt x="1113342" y="317995"/>
                </a:lnTo>
                <a:lnTo>
                  <a:pt x="1078655" y="283311"/>
                </a:lnTo>
                <a:lnTo>
                  <a:pt x="795312" y="283311"/>
                </a:lnTo>
                <a:lnTo>
                  <a:pt x="782213" y="282922"/>
                </a:lnTo>
                <a:lnTo>
                  <a:pt x="743910" y="277174"/>
                </a:lnTo>
                <a:lnTo>
                  <a:pt x="707635" y="264802"/>
                </a:lnTo>
                <a:lnTo>
                  <a:pt x="684921" y="253031"/>
                </a:lnTo>
                <a:lnTo>
                  <a:pt x="795312" y="134099"/>
                </a:lnTo>
                <a:lnTo>
                  <a:pt x="929426" y="134099"/>
                </a:lnTo>
                <a:lnTo>
                  <a:pt x="795312" y="0"/>
                </a:lnTo>
                <a:close/>
              </a:path>
              <a:path w="1590675" h="862964">
                <a:moveTo>
                  <a:pt x="1116827" y="321479"/>
                </a:moveTo>
                <a:lnTo>
                  <a:pt x="974378" y="321479"/>
                </a:lnTo>
                <a:lnTo>
                  <a:pt x="1523542" y="862241"/>
                </a:lnTo>
                <a:lnTo>
                  <a:pt x="1590586" y="795185"/>
                </a:lnTo>
                <a:lnTo>
                  <a:pt x="1116827" y="321479"/>
                </a:lnTo>
                <a:close/>
              </a:path>
              <a:path w="1590675" h="862964">
                <a:moveTo>
                  <a:pt x="1113342" y="317995"/>
                </a:moveTo>
                <a:lnTo>
                  <a:pt x="611416" y="317995"/>
                </a:lnTo>
                <a:lnTo>
                  <a:pt x="621992" y="325448"/>
                </a:lnTo>
                <a:lnTo>
                  <a:pt x="655269" y="344972"/>
                </a:lnTo>
                <a:lnTo>
                  <a:pt x="690599" y="360133"/>
                </a:lnTo>
                <a:lnTo>
                  <a:pt x="727636" y="370783"/>
                </a:lnTo>
                <a:lnTo>
                  <a:pt x="766033" y="376777"/>
                </a:lnTo>
                <a:lnTo>
                  <a:pt x="792217" y="378114"/>
                </a:lnTo>
                <a:lnTo>
                  <a:pt x="805745" y="377853"/>
                </a:lnTo>
                <a:lnTo>
                  <a:pt x="845301" y="373943"/>
                </a:lnTo>
                <a:lnTo>
                  <a:pt x="883164" y="365452"/>
                </a:lnTo>
                <a:lnTo>
                  <a:pt x="919140" y="352520"/>
                </a:lnTo>
                <a:lnTo>
                  <a:pt x="963836" y="328611"/>
                </a:lnTo>
                <a:lnTo>
                  <a:pt x="974378" y="321479"/>
                </a:lnTo>
                <a:lnTo>
                  <a:pt x="1116827" y="321479"/>
                </a:lnTo>
                <a:lnTo>
                  <a:pt x="1113342" y="317995"/>
                </a:lnTo>
                <a:close/>
              </a:path>
              <a:path w="1590675" h="862964">
                <a:moveTo>
                  <a:pt x="929426" y="134099"/>
                </a:moveTo>
                <a:lnTo>
                  <a:pt x="795312" y="134099"/>
                </a:lnTo>
                <a:lnTo>
                  <a:pt x="910996" y="249770"/>
                </a:lnTo>
                <a:lnTo>
                  <a:pt x="899971" y="256330"/>
                </a:lnTo>
                <a:lnTo>
                  <a:pt x="864955" y="271862"/>
                </a:lnTo>
                <a:lnTo>
                  <a:pt x="827569" y="280926"/>
                </a:lnTo>
                <a:lnTo>
                  <a:pt x="795312" y="283311"/>
                </a:lnTo>
                <a:lnTo>
                  <a:pt x="1078655" y="283311"/>
                </a:lnTo>
                <a:lnTo>
                  <a:pt x="929426" y="134099"/>
                </a:lnTo>
                <a:close/>
              </a:path>
            </a:pathLst>
          </a:custGeom>
          <a:solidFill>
            <a:srgbClr val="BABDBD"/>
          </a:solid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44161" y="1672194"/>
            <a:ext cx="593288" cy="344329"/>
          </a:xfrm>
          <a:custGeom>
            <a:avLst/>
            <a:gdLst/>
            <a:ahLst/>
            <a:cxnLst/>
            <a:rect l="l" t="t" r="r" b="b"/>
            <a:pathLst>
              <a:path w="1054734" h="612139">
                <a:moveTo>
                  <a:pt x="67056" y="17348"/>
                </a:moveTo>
                <a:lnTo>
                  <a:pt x="0" y="84391"/>
                </a:lnTo>
                <a:lnTo>
                  <a:pt x="527164" y="611555"/>
                </a:lnTo>
                <a:lnTo>
                  <a:pt x="663143" y="475576"/>
                </a:lnTo>
                <a:lnTo>
                  <a:pt x="527164" y="475576"/>
                </a:lnTo>
                <a:lnTo>
                  <a:pt x="356425" y="304825"/>
                </a:lnTo>
                <a:lnTo>
                  <a:pt x="422533" y="238721"/>
                </a:lnTo>
                <a:lnTo>
                  <a:pt x="288429" y="238721"/>
                </a:lnTo>
                <a:lnTo>
                  <a:pt x="67056" y="17348"/>
                </a:lnTo>
                <a:close/>
              </a:path>
              <a:path w="1054734" h="612139">
                <a:moveTo>
                  <a:pt x="661263" y="134099"/>
                </a:moveTo>
                <a:lnTo>
                  <a:pt x="527164" y="134099"/>
                </a:lnTo>
                <a:lnTo>
                  <a:pt x="697903" y="304825"/>
                </a:lnTo>
                <a:lnTo>
                  <a:pt x="527164" y="475576"/>
                </a:lnTo>
                <a:lnTo>
                  <a:pt x="663143" y="475576"/>
                </a:lnTo>
                <a:lnTo>
                  <a:pt x="899998" y="238721"/>
                </a:lnTo>
                <a:lnTo>
                  <a:pt x="765886" y="238721"/>
                </a:lnTo>
                <a:lnTo>
                  <a:pt x="661263" y="134099"/>
                </a:lnTo>
                <a:close/>
              </a:path>
              <a:path w="1054734" h="612139">
                <a:moveTo>
                  <a:pt x="527164" y="0"/>
                </a:moveTo>
                <a:lnTo>
                  <a:pt x="288429" y="238721"/>
                </a:lnTo>
                <a:lnTo>
                  <a:pt x="422533" y="238721"/>
                </a:lnTo>
                <a:lnTo>
                  <a:pt x="527164" y="134099"/>
                </a:lnTo>
                <a:lnTo>
                  <a:pt x="661263" y="134099"/>
                </a:lnTo>
                <a:lnTo>
                  <a:pt x="527164" y="0"/>
                </a:lnTo>
                <a:close/>
              </a:path>
              <a:path w="1054734" h="612139">
                <a:moveTo>
                  <a:pt x="987272" y="17348"/>
                </a:moveTo>
                <a:lnTo>
                  <a:pt x="765886" y="238721"/>
                </a:lnTo>
                <a:lnTo>
                  <a:pt x="899998" y="238721"/>
                </a:lnTo>
                <a:lnTo>
                  <a:pt x="1054328" y="84391"/>
                </a:lnTo>
                <a:lnTo>
                  <a:pt x="987272" y="17348"/>
                </a:lnTo>
                <a:close/>
              </a:path>
            </a:pathLst>
          </a:custGeom>
          <a:solidFill>
            <a:srgbClr val="1A5478"/>
          </a:solid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68672" y="1361335"/>
            <a:ext cx="744022" cy="320754"/>
          </a:xfrm>
          <a:custGeom>
            <a:avLst/>
            <a:gdLst/>
            <a:ahLst/>
            <a:cxnLst/>
            <a:rect l="l" t="t" r="r" b="b"/>
            <a:pathLst>
              <a:path w="1322704" h="570229">
                <a:moveTo>
                  <a:pt x="1158240" y="338569"/>
                </a:moveTo>
                <a:lnTo>
                  <a:pt x="1024140" y="338569"/>
                </a:lnTo>
                <a:lnTo>
                  <a:pt x="1255572" y="570001"/>
                </a:lnTo>
                <a:lnTo>
                  <a:pt x="1322616" y="502945"/>
                </a:lnTo>
                <a:lnTo>
                  <a:pt x="1158240" y="338569"/>
                </a:lnTo>
                <a:close/>
              </a:path>
              <a:path w="1322704" h="570229">
                <a:moveTo>
                  <a:pt x="298373" y="204469"/>
                </a:moveTo>
                <a:lnTo>
                  <a:pt x="0" y="502843"/>
                </a:lnTo>
                <a:lnTo>
                  <a:pt x="67056" y="569887"/>
                </a:lnTo>
                <a:lnTo>
                  <a:pt x="298373" y="338569"/>
                </a:lnTo>
                <a:lnTo>
                  <a:pt x="453936" y="338569"/>
                </a:lnTo>
                <a:lnTo>
                  <a:pt x="510260" y="282244"/>
                </a:lnTo>
                <a:lnTo>
                  <a:pt x="376148" y="282244"/>
                </a:lnTo>
                <a:lnTo>
                  <a:pt x="298373" y="204469"/>
                </a:lnTo>
                <a:close/>
              </a:path>
              <a:path w="1322704" h="570229">
                <a:moveTo>
                  <a:pt x="453936" y="338569"/>
                </a:moveTo>
                <a:lnTo>
                  <a:pt x="298373" y="338569"/>
                </a:lnTo>
                <a:lnTo>
                  <a:pt x="459943" y="500138"/>
                </a:lnTo>
                <a:lnTo>
                  <a:pt x="526999" y="433082"/>
                </a:lnTo>
                <a:lnTo>
                  <a:pt x="443204" y="349300"/>
                </a:lnTo>
                <a:lnTo>
                  <a:pt x="453936" y="338569"/>
                </a:lnTo>
                <a:close/>
              </a:path>
              <a:path w="1322704" h="570229">
                <a:moveTo>
                  <a:pt x="792499" y="134099"/>
                </a:moveTo>
                <a:lnTo>
                  <a:pt x="658406" y="134099"/>
                </a:lnTo>
                <a:lnTo>
                  <a:pt x="876452" y="352158"/>
                </a:lnTo>
                <a:lnTo>
                  <a:pt x="795528" y="433082"/>
                </a:lnTo>
                <a:lnTo>
                  <a:pt x="862571" y="500138"/>
                </a:lnTo>
                <a:lnTo>
                  <a:pt x="1024140" y="338569"/>
                </a:lnTo>
                <a:lnTo>
                  <a:pt x="1158240" y="338569"/>
                </a:lnTo>
                <a:lnTo>
                  <a:pt x="1104785" y="285114"/>
                </a:lnTo>
                <a:lnTo>
                  <a:pt x="943508" y="285114"/>
                </a:lnTo>
                <a:lnTo>
                  <a:pt x="792499" y="134099"/>
                </a:lnTo>
                <a:close/>
              </a:path>
              <a:path w="1322704" h="570229">
                <a:moveTo>
                  <a:pt x="1024140" y="204469"/>
                </a:moveTo>
                <a:lnTo>
                  <a:pt x="943508" y="285114"/>
                </a:lnTo>
                <a:lnTo>
                  <a:pt x="1104785" y="285114"/>
                </a:lnTo>
                <a:lnTo>
                  <a:pt x="1024140" y="204469"/>
                </a:lnTo>
                <a:close/>
              </a:path>
              <a:path w="1322704" h="570229">
                <a:moveTo>
                  <a:pt x="658406" y="0"/>
                </a:moveTo>
                <a:lnTo>
                  <a:pt x="376148" y="282244"/>
                </a:lnTo>
                <a:lnTo>
                  <a:pt x="510260" y="282244"/>
                </a:lnTo>
                <a:lnTo>
                  <a:pt x="658406" y="134099"/>
                </a:lnTo>
                <a:lnTo>
                  <a:pt x="792499" y="134099"/>
                </a:lnTo>
                <a:lnTo>
                  <a:pt x="658406" y="0"/>
                </a:lnTo>
                <a:close/>
              </a:path>
            </a:pathLst>
          </a:custGeom>
          <a:solidFill>
            <a:srgbClr val="00A9A7"/>
          </a:solid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27314" y="2128013"/>
            <a:ext cx="1225153" cy="3030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44" defTabSz="514350"/>
            <a:r>
              <a:rPr sz="1969" b="1" spc="-37" dirty="0">
                <a:solidFill>
                  <a:srgbClr val="1A5478"/>
                </a:solidFill>
                <a:latin typeface="Calibri"/>
                <a:cs typeface="Calibri"/>
              </a:rPr>
              <a:t>T</a:t>
            </a:r>
            <a:r>
              <a:rPr sz="1969" b="1" spc="135" dirty="0">
                <a:solidFill>
                  <a:srgbClr val="1A5478"/>
                </a:solidFill>
                <a:latin typeface="Calibri"/>
                <a:cs typeface="Calibri"/>
              </a:rPr>
              <a:t>A</a:t>
            </a:r>
            <a:r>
              <a:rPr sz="1969" b="1" spc="101" dirty="0">
                <a:solidFill>
                  <a:srgbClr val="1A5478"/>
                </a:solidFill>
                <a:latin typeface="Calibri"/>
                <a:cs typeface="Calibri"/>
              </a:rPr>
              <a:t>JINVEST</a:t>
            </a:r>
            <a:endParaRPr sz="196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90843" y="1010136"/>
            <a:ext cx="883643" cy="850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1565" y="1983384"/>
            <a:ext cx="1842373" cy="5883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8239" marR="193953" algn="ctr" defTabSz="514350"/>
            <a:r>
              <a:rPr sz="956" b="1" spc="68" dirty="0">
                <a:solidFill>
                  <a:srgbClr val="195579"/>
                </a:solidFill>
                <a:latin typeface="Calibri"/>
                <a:cs typeface="Calibri"/>
              </a:rPr>
              <a:t>STATE</a:t>
            </a:r>
            <a:r>
              <a:rPr sz="956" b="1" spc="20" dirty="0">
                <a:solidFill>
                  <a:srgbClr val="195579"/>
                </a:solidFill>
                <a:latin typeface="Calibri"/>
                <a:cs typeface="Calibri"/>
              </a:rPr>
              <a:t> </a:t>
            </a:r>
            <a:r>
              <a:rPr sz="956" b="1" spc="37" dirty="0">
                <a:solidFill>
                  <a:srgbClr val="195579"/>
                </a:solidFill>
                <a:latin typeface="Calibri"/>
                <a:cs typeface="Calibri"/>
              </a:rPr>
              <a:t>COMMITTEE</a:t>
            </a:r>
            <a:r>
              <a:rPr sz="956" b="1" spc="20" dirty="0">
                <a:solidFill>
                  <a:srgbClr val="195579"/>
                </a:solidFill>
                <a:latin typeface="Calibri"/>
                <a:cs typeface="Calibri"/>
              </a:rPr>
              <a:t> </a:t>
            </a:r>
            <a:r>
              <a:rPr sz="956" b="1" spc="68" dirty="0">
                <a:solidFill>
                  <a:srgbClr val="195579"/>
                </a:solidFill>
                <a:latin typeface="Calibri"/>
                <a:cs typeface="Calibri"/>
              </a:rPr>
              <a:t>ON</a:t>
            </a:r>
            <a:r>
              <a:rPr sz="956" b="1" spc="23" dirty="0">
                <a:solidFill>
                  <a:srgbClr val="195579"/>
                </a:solidFill>
                <a:latin typeface="Calibri"/>
                <a:cs typeface="Calibri"/>
              </a:rPr>
              <a:t> </a:t>
            </a:r>
            <a:r>
              <a:rPr sz="956" b="1" spc="31" dirty="0">
                <a:solidFill>
                  <a:srgbClr val="195579"/>
                </a:solidFill>
                <a:latin typeface="Calibri"/>
                <a:cs typeface="Calibri"/>
              </a:rPr>
              <a:t>INVESTMENT</a:t>
            </a:r>
            <a:r>
              <a:rPr sz="956" b="1" spc="20" dirty="0">
                <a:solidFill>
                  <a:srgbClr val="195579"/>
                </a:solidFill>
                <a:latin typeface="Calibri"/>
                <a:cs typeface="Calibri"/>
              </a:rPr>
              <a:t> </a:t>
            </a:r>
            <a:r>
              <a:rPr sz="956" b="1" spc="42" dirty="0">
                <a:solidFill>
                  <a:srgbClr val="195579"/>
                </a:solidFill>
                <a:latin typeface="Calibri"/>
                <a:cs typeface="Calibri"/>
              </a:rPr>
              <a:t>AND</a:t>
            </a:r>
            <a:r>
              <a:rPr sz="956" b="1" spc="20" dirty="0">
                <a:solidFill>
                  <a:srgbClr val="195579"/>
                </a:solidFill>
                <a:latin typeface="Calibri"/>
                <a:cs typeface="Calibri"/>
              </a:rPr>
              <a:t> </a:t>
            </a:r>
            <a:r>
              <a:rPr sz="956" b="1" spc="68" dirty="0">
                <a:solidFill>
                  <a:srgbClr val="195579"/>
                </a:solidFill>
                <a:latin typeface="Calibri"/>
                <a:cs typeface="Calibri"/>
              </a:rPr>
              <a:t>STATE</a:t>
            </a:r>
            <a:r>
              <a:rPr sz="956" b="1" spc="28" dirty="0">
                <a:solidFill>
                  <a:srgbClr val="195579"/>
                </a:solidFill>
                <a:latin typeface="Calibri"/>
                <a:cs typeface="Calibri"/>
              </a:rPr>
              <a:t> </a:t>
            </a:r>
            <a:r>
              <a:rPr sz="956" b="1" spc="56" dirty="0">
                <a:solidFill>
                  <a:srgbClr val="195579"/>
                </a:solidFill>
                <a:latin typeface="Calibri"/>
                <a:cs typeface="Calibri"/>
              </a:rPr>
              <a:t>PROPERTY</a:t>
            </a:r>
            <a:r>
              <a:rPr sz="956" b="1" spc="20" dirty="0">
                <a:solidFill>
                  <a:srgbClr val="195579"/>
                </a:solidFill>
                <a:latin typeface="Calibri"/>
                <a:cs typeface="Calibri"/>
              </a:rPr>
              <a:t> </a:t>
            </a:r>
            <a:r>
              <a:rPr sz="956" b="1" spc="37" dirty="0">
                <a:solidFill>
                  <a:srgbClr val="195579"/>
                </a:solidFill>
                <a:latin typeface="Calibri"/>
                <a:cs typeface="Calibri"/>
              </a:rPr>
              <a:t>MANAGEMENT</a:t>
            </a:r>
            <a:endParaRPr sz="956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514350"/>
            <a:r>
              <a:rPr sz="956" b="1" spc="70" dirty="0">
                <a:solidFill>
                  <a:srgbClr val="195579"/>
                </a:solidFill>
                <a:latin typeface="Calibri"/>
                <a:cs typeface="Calibri"/>
              </a:rPr>
              <a:t>OF</a:t>
            </a:r>
            <a:r>
              <a:rPr sz="956" b="1" spc="20" dirty="0">
                <a:solidFill>
                  <a:srgbClr val="195579"/>
                </a:solidFill>
                <a:latin typeface="Calibri"/>
                <a:cs typeface="Calibri"/>
              </a:rPr>
              <a:t> </a:t>
            </a:r>
            <a:r>
              <a:rPr sz="956" b="1" spc="34" dirty="0">
                <a:solidFill>
                  <a:srgbClr val="195579"/>
                </a:solidFill>
                <a:latin typeface="Calibri"/>
                <a:cs typeface="Calibri"/>
              </a:rPr>
              <a:t>THE</a:t>
            </a:r>
            <a:r>
              <a:rPr sz="956" b="1" spc="20" dirty="0">
                <a:solidFill>
                  <a:srgbClr val="195579"/>
                </a:solidFill>
                <a:latin typeface="Calibri"/>
                <a:cs typeface="Calibri"/>
              </a:rPr>
              <a:t> </a:t>
            </a:r>
            <a:r>
              <a:rPr sz="956" b="1" spc="37" dirty="0">
                <a:solidFill>
                  <a:srgbClr val="195579"/>
                </a:solidFill>
                <a:latin typeface="Calibri"/>
                <a:cs typeface="Calibri"/>
              </a:rPr>
              <a:t>REPUBLIC</a:t>
            </a:r>
            <a:r>
              <a:rPr sz="956" b="1" spc="20" dirty="0">
                <a:solidFill>
                  <a:srgbClr val="195579"/>
                </a:solidFill>
                <a:latin typeface="Calibri"/>
                <a:cs typeface="Calibri"/>
              </a:rPr>
              <a:t> </a:t>
            </a:r>
            <a:r>
              <a:rPr sz="956" b="1" spc="70" dirty="0">
                <a:solidFill>
                  <a:srgbClr val="195579"/>
                </a:solidFill>
                <a:latin typeface="Calibri"/>
                <a:cs typeface="Calibri"/>
              </a:rPr>
              <a:t>OF</a:t>
            </a:r>
            <a:r>
              <a:rPr sz="956" b="1" spc="20" dirty="0">
                <a:solidFill>
                  <a:srgbClr val="195579"/>
                </a:solidFill>
                <a:latin typeface="Calibri"/>
                <a:cs typeface="Calibri"/>
              </a:rPr>
              <a:t> </a:t>
            </a:r>
            <a:r>
              <a:rPr sz="956" b="1" spc="56" dirty="0">
                <a:solidFill>
                  <a:srgbClr val="195579"/>
                </a:solidFill>
                <a:latin typeface="Calibri"/>
                <a:cs typeface="Calibri"/>
              </a:rPr>
              <a:t>TAJIKISTAN</a:t>
            </a:r>
            <a:endParaRPr sz="95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80521" y="3117877"/>
            <a:ext cx="6040183" cy="8212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14350"/>
            <a:endParaRPr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52456" y="3242395"/>
            <a:ext cx="6136877" cy="63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44" defTabSz="514350"/>
            <a:r>
              <a:rPr sz="4134" b="1" spc="270" dirty="0">
                <a:solidFill>
                  <a:srgbClr val="FFFFFF"/>
                </a:solidFill>
                <a:latin typeface="Calibri"/>
                <a:cs typeface="Calibri"/>
              </a:rPr>
              <a:t>LET</a:t>
            </a:r>
            <a:r>
              <a:rPr lang="en-GB" sz="4134" b="1" spc="270" dirty="0">
                <a:solidFill>
                  <a:srgbClr val="FFFFFF"/>
                </a:solidFill>
                <a:latin typeface="Calibri"/>
                <a:cs typeface="Calibri"/>
              </a:rPr>
              <a:t>‘</a:t>
            </a:r>
            <a:r>
              <a:rPr sz="4134" b="1" spc="27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4134" b="1" spc="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134" b="1" spc="430" dirty="0">
                <a:solidFill>
                  <a:srgbClr val="FFFFFF"/>
                </a:solidFill>
                <a:latin typeface="Calibri"/>
                <a:cs typeface="Calibri"/>
              </a:rPr>
              <a:t>GROW</a:t>
            </a:r>
            <a:r>
              <a:rPr sz="4134" b="1" spc="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134" b="1" spc="197" dirty="0">
                <a:solidFill>
                  <a:srgbClr val="FFFFFF"/>
                </a:solidFill>
                <a:latin typeface="Calibri"/>
                <a:cs typeface="Calibri"/>
              </a:rPr>
              <a:t>TOGETHER!</a:t>
            </a:r>
            <a:endParaRPr sz="4134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A5B21D-3F4C-496A-86E8-21B91127F9E4}"/>
              </a:ext>
            </a:extLst>
          </p:cNvPr>
          <p:cNvSpPr/>
          <p:nvPr/>
        </p:nvSpPr>
        <p:spPr>
          <a:xfrm>
            <a:off x="2082990" y="4832305"/>
            <a:ext cx="7061010" cy="284499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arallelogram 2"/>
          <p:cNvSpPr/>
          <p:nvPr/>
        </p:nvSpPr>
        <p:spPr>
          <a:xfrm>
            <a:off x="-1104524" y="-81481"/>
            <a:ext cx="4191755" cy="5224981"/>
          </a:xfrm>
          <a:custGeom>
            <a:avLst/>
            <a:gdLst>
              <a:gd name="connsiteX0" fmla="*/ 0 w 4445252"/>
              <a:gd name="connsiteY0" fmla="*/ 5143500 h 5143500"/>
              <a:gd name="connsiteX1" fmla="*/ 1111313 w 4445252"/>
              <a:gd name="connsiteY1" fmla="*/ 0 h 5143500"/>
              <a:gd name="connsiteX2" fmla="*/ 4445252 w 4445252"/>
              <a:gd name="connsiteY2" fmla="*/ 0 h 5143500"/>
              <a:gd name="connsiteX3" fmla="*/ 3333939 w 4445252"/>
              <a:gd name="connsiteY3" fmla="*/ 5143500 h 5143500"/>
              <a:gd name="connsiteX4" fmla="*/ 0 w 4445252"/>
              <a:gd name="connsiteY4" fmla="*/ 5143500 h 5143500"/>
              <a:gd name="connsiteX0" fmla="*/ 0 w 4445252"/>
              <a:gd name="connsiteY0" fmla="*/ 5143500 h 5143500"/>
              <a:gd name="connsiteX1" fmla="*/ 1111313 w 4445252"/>
              <a:gd name="connsiteY1" fmla="*/ 0 h 5143500"/>
              <a:gd name="connsiteX2" fmla="*/ 4445252 w 4445252"/>
              <a:gd name="connsiteY2" fmla="*/ 0 h 5143500"/>
              <a:gd name="connsiteX3" fmla="*/ 3333939 w 4445252"/>
              <a:gd name="connsiteY3" fmla="*/ 5143500 h 5143500"/>
              <a:gd name="connsiteX4" fmla="*/ 0 w 4445252"/>
              <a:gd name="connsiteY4" fmla="*/ 5143500 h 5143500"/>
              <a:gd name="connsiteX0" fmla="*/ 0 w 4445252"/>
              <a:gd name="connsiteY0" fmla="*/ 5143500 h 5143500"/>
              <a:gd name="connsiteX1" fmla="*/ 1111313 w 4445252"/>
              <a:gd name="connsiteY1" fmla="*/ 0 h 5143500"/>
              <a:gd name="connsiteX2" fmla="*/ 4445252 w 4445252"/>
              <a:gd name="connsiteY2" fmla="*/ 0 h 5143500"/>
              <a:gd name="connsiteX3" fmla="*/ 3333939 w 4445252"/>
              <a:gd name="connsiteY3" fmla="*/ 5143500 h 5143500"/>
              <a:gd name="connsiteX4" fmla="*/ 0 w 4445252"/>
              <a:gd name="connsiteY4" fmla="*/ 5143500 h 5143500"/>
              <a:gd name="connsiteX0" fmla="*/ 0 w 4191755"/>
              <a:gd name="connsiteY0" fmla="*/ 5143500 h 5143500"/>
              <a:gd name="connsiteX1" fmla="*/ 1111313 w 4191755"/>
              <a:gd name="connsiteY1" fmla="*/ 0 h 5143500"/>
              <a:gd name="connsiteX2" fmla="*/ 4191755 w 4191755"/>
              <a:gd name="connsiteY2" fmla="*/ 17825 h 5143500"/>
              <a:gd name="connsiteX3" fmla="*/ 3333939 w 4191755"/>
              <a:gd name="connsiteY3" fmla="*/ 5143500 h 5143500"/>
              <a:gd name="connsiteX4" fmla="*/ 0 w 4191755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755" h="5143500">
                <a:moveTo>
                  <a:pt x="0" y="5143500"/>
                </a:moveTo>
                <a:lnTo>
                  <a:pt x="1111313" y="0"/>
                </a:lnTo>
                <a:lnTo>
                  <a:pt x="4191755" y="17825"/>
                </a:lnTo>
                <a:cubicBezTo>
                  <a:pt x="3766996" y="1794711"/>
                  <a:pt x="3034421" y="857816"/>
                  <a:pt x="3333939" y="5143500"/>
                </a:cubicBezTo>
                <a:lnTo>
                  <a:pt x="0" y="5143500"/>
                </a:lnTo>
                <a:close/>
              </a:path>
            </a:pathLst>
          </a:cu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98" t="1559" r="998" b="-15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CA4068-B751-46D7-9913-28C0C50FA669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02"/>
          <a:stretch/>
        </p:blipFill>
        <p:spPr>
          <a:xfrm>
            <a:off x="3454516" y="2300514"/>
            <a:ext cx="1008000" cy="100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07F409-0B9B-4FF2-9F7E-D7D5BF2F597D}"/>
              </a:ext>
            </a:extLst>
          </p:cNvPr>
          <p:cNvSpPr/>
          <p:nvPr/>
        </p:nvSpPr>
        <p:spPr>
          <a:xfrm>
            <a:off x="3046722" y="0"/>
            <a:ext cx="6097280" cy="212961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C018CA-97E5-4699-927C-797E12C287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31"/>
          <a:stretch/>
        </p:blipFill>
        <p:spPr>
          <a:xfrm>
            <a:off x="6802382" y="2396985"/>
            <a:ext cx="1198177" cy="936706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FD75D3-A21E-42D9-81EC-F42742BAA113}"/>
              </a:ext>
            </a:extLst>
          </p:cNvPr>
          <p:cNvSpPr/>
          <p:nvPr/>
        </p:nvSpPr>
        <p:spPr>
          <a:xfrm>
            <a:off x="2548153" y="3502646"/>
            <a:ext cx="2820725" cy="101565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State Committee on Investment and State Property Management of the Republic of Tajikistan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8F8F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info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/>
                <a:ea typeface="+mn-ea"/>
                <a:cs typeface="+mn-cs"/>
              </a:rPr>
              <a:t>investcom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tj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www.investcom.tj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A7088E-F4C7-4959-8EA3-A8AC4CDE98C3}"/>
              </a:ext>
            </a:extLst>
          </p:cNvPr>
          <p:cNvSpPr txBox="1"/>
          <p:nvPr/>
        </p:nvSpPr>
        <p:spPr>
          <a:xfrm>
            <a:off x="6056771" y="3555811"/>
            <a:ext cx="2664521" cy="830993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>
            <a:defPPr>
              <a:defRPr lang="ru-RU"/>
            </a:defPPr>
            <a:lvl1pPr algn="r" defTabSz="914354">
              <a:defRPr sz="1600" b="1">
                <a:solidFill>
                  <a:srgbClr val="FFFFFF"/>
                </a:solidFill>
                <a:latin typeface="Arial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State Unitary Enterprise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“Tajinvest”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info@tajinvest.tj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www.tajinvest.tj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82990" y="1440270"/>
            <a:ext cx="7303399" cy="666112"/>
          </a:xfrm>
          <a:prstGeom prst="rect">
            <a:avLst/>
          </a:prstGeom>
        </p:spPr>
        <p:txBody>
          <a:bodyPr lIns="91436" tIns="45718" rIns="91436" bIns="45718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"/>
                <a:ea typeface="Open Sans Light" panose="020B0306030504020204" pitchFamily="34" charset="0"/>
                <a:cs typeface="Open Sans Light" panose="020B0306030504020204" pitchFamily="34" charset="0"/>
              </a:rPr>
              <a:t>Thank you for your attention!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yriad Pro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14953" y="1841045"/>
            <a:ext cx="7612857" cy="900244"/>
          </a:xfrm>
          <a:prstGeom prst="rect">
            <a:avLst/>
          </a:prstGeom>
          <a:noFill/>
        </p:spPr>
        <p:txBody>
          <a:bodyPr wrap="square" lIns="68558" tIns="34289" rIns="68558" bIns="34289" rtlCol="0">
            <a:spAutoFit/>
          </a:bodyPr>
          <a:lstStyle>
            <a:defPPr>
              <a:defRPr lang="ru-RU"/>
            </a:defPPr>
            <a:lvl1pPr algn="ctr">
              <a:defRPr sz="5400" b="1"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Welcome to Tajikistan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57C8EC-B9E9-468C-A48B-9F1BB8E40C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700" y="-14498"/>
            <a:ext cx="1790299" cy="124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2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m 9">
            <a:extLst>
              <a:ext uri="{FF2B5EF4-FFF2-40B4-BE49-F238E27FC236}">
                <a16:creationId xmlns:a16="http://schemas.microsoft.com/office/drawing/2014/main" id="{CDEC2DFD-0F42-469A-A721-E1E867D0B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9081614"/>
              </p:ext>
            </p:extLst>
          </p:nvPr>
        </p:nvGraphicFramePr>
        <p:xfrm>
          <a:off x="399013" y="1651709"/>
          <a:ext cx="4969430" cy="2643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D4FE3E8A-C64F-4C09-A910-43EE0DA17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402" y="2544218"/>
            <a:ext cx="798631" cy="7986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</p:pic>
      <p:graphicFrame>
        <p:nvGraphicFramePr>
          <p:cNvPr id="7" name="Диаграмма 37">
            <a:extLst>
              <a:ext uri="{FF2B5EF4-FFF2-40B4-BE49-F238E27FC236}">
                <a16:creationId xmlns:a16="http://schemas.microsoft.com/office/drawing/2014/main" id="{4509BC34-3D1C-43FD-8F45-D4C9376F50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866645"/>
              </p:ext>
            </p:extLst>
          </p:nvPr>
        </p:nvGraphicFramePr>
        <p:xfrm>
          <a:off x="4929743" y="1881754"/>
          <a:ext cx="3585179" cy="27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10">
            <a:extLst>
              <a:ext uri="{FF2B5EF4-FFF2-40B4-BE49-F238E27FC236}">
                <a16:creationId xmlns:a16="http://schemas.microsoft.com/office/drawing/2014/main" id="{4A536A3E-B42B-4B2F-AF35-9010EB5DDEC2}"/>
              </a:ext>
            </a:extLst>
          </p:cNvPr>
          <p:cNvSpPr txBox="1"/>
          <p:nvPr/>
        </p:nvSpPr>
        <p:spPr>
          <a:xfrm>
            <a:off x="6284182" y="1213129"/>
            <a:ext cx="1106457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2400" b="1" dirty="0">
                <a:ln w="3175">
                  <a:noFill/>
                </a:ln>
                <a:solidFill>
                  <a:srgbClr val="002060"/>
                </a:solidFill>
                <a:ea typeface="+mj-ea"/>
                <a:cs typeface="Segoe UI Semibold" panose="020B0702040204020203" pitchFamily="34" charset="0"/>
              </a:rPr>
              <a:t>Growth</a:t>
            </a:r>
            <a:endParaRPr lang="en-US" sz="2400" b="1" dirty="0">
              <a:ln w="3175">
                <a:noFill/>
              </a:ln>
              <a:solidFill>
                <a:srgbClr val="002060"/>
              </a:solidFill>
              <a:ea typeface="+mj-ea"/>
              <a:cs typeface="Segoe UI Semibold" panose="020B07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97E4C-EA76-4FAF-AB95-BD1A1638F9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25750" y="510745"/>
            <a:ext cx="3492500" cy="492125"/>
          </a:xfrm>
        </p:spPr>
        <p:txBody>
          <a:bodyPr/>
          <a:lstStyle/>
          <a:p>
            <a:r>
              <a:rPr lang="en-GB" sz="3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Segoe UI Semibold" panose="020B0702040204020203" pitchFamily="34" charset="0"/>
              </a:rPr>
              <a:t>Macroeconomics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6EC6B123-496D-463D-9E8E-7BE679E332D9}"/>
              </a:ext>
            </a:extLst>
          </p:cNvPr>
          <p:cNvSpPr txBox="1"/>
          <p:nvPr/>
        </p:nvSpPr>
        <p:spPr>
          <a:xfrm>
            <a:off x="1418016" y="1213129"/>
            <a:ext cx="2737282" cy="438580"/>
          </a:xfrm>
          <a:prstGeom prst="rect">
            <a:avLst/>
          </a:prstGeom>
          <a:noFill/>
        </p:spPr>
        <p:txBody>
          <a:bodyPr wrap="square" lIns="68558" tIns="34289" rIns="68558" bIns="34289" rtlCol="0">
            <a:spAutoFit/>
          </a:bodyPr>
          <a:lstStyle/>
          <a:p>
            <a:pPr lvl="0" algn="ctr">
              <a:defRPr/>
            </a:pPr>
            <a:r>
              <a:rPr lang="en-GB" sz="2400" b="1" dirty="0">
                <a:solidFill>
                  <a:srgbClr val="002060"/>
                </a:solidFill>
                <a:cs typeface="Segoe UI" panose="020B0502040204020203" pitchFamily="34" charset="0"/>
              </a:rPr>
              <a:t>Sectors of Economy</a:t>
            </a:r>
            <a:endParaRPr lang="ru-RU" sz="2400" b="1" dirty="0">
              <a:solidFill>
                <a:srgbClr val="002060"/>
              </a:solidFill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AAC999-DD0D-4717-B59C-C5497A2E3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769" y="4235359"/>
            <a:ext cx="3562847" cy="504895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52E39C4B-CE63-49DD-AEE6-CDE489361777}"/>
              </a:ext>
            </a:extLst>
          </p:cNvPr>
          <p:cNvSpPr/>
          <p:nvPr/>
        </p:nvSpPr>
        <p:spPr>
          <a:xfrm>
            <a:off x="-461931" y="1124318"/>
            <a:ext cx="1559374" cy="3647425"/>
          </a:xfrm>
          <a:prstGeom prst="parallelogram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/>
            <a:stretch>
              <a:fillRect l="-141773" r="-8896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7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44C7A-2D88-4BA1-B13E-95D252FBB5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51200" y="519961"/>
            <a:ext cx="3492500" cy="492125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FDI Dynamics</a:t>
            </a:r>
            <a:endParaRPr lang="en-GB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9475E9-10C7-48B2-97C1-206269A8D642}"/>
              </a:ext>
            </a:extLst>
          </p:cNvPr>
          <p:cNvSpPr txBox="1"/>
          <p:nvPr/>
        </p:nvSpPr>
        <p:spPr>
          <a:xfrm>
            <a:off x="1781761" y="1102920"/>
            <a:ext cx="90052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i="1" dirty="0"/>
              <a:t>(</a:t>
            </a:r>
            <a:r>
              <a:rPr lang="en-GB" sz="1050" i="1" dirty="0" err="1"/>
              <a:t>mln</a:t>
            </a:r>
            <a:r>
              <a:rPr lang="en-GB" sz="1050" i="1" dirty="0"/>
              <a:t> US$)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70C6279-2FE6-42F8-973D-063AB12017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6620544"/>
              </p:ext>
            </p:extLst>
          </p:nvPr>
        </p:nvGraphicFramePr>
        <p:xfrm>
          <a:off x="1781761" y="1356836"/>
          <a:ext cx="7073900" cy="3485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arallelogram 3">
            <a:extLst>
              <a:ext uri="{FF2B5EF4-FFF2-40B4-BE49-F238E27FC236}">
                <a16:creationId xmlns:a16="http://schemas.microsoft.com/office/drawing/2014/main" id="{80953C53-B62E-47D1-835C-656654D85E8B}"/>
              </a:ext>
            </a:extLst>
          </p:cNvPr>
          <p:cNvSpPr/>
          <p:nvPr/>
        </p:nvSpPr>
        <p:spPr>
          <a:xfrm>
            <a:off x="-159223" y="1162189"/>
            <a:ext cx="1769533" cy="3612649"/>
          </a:xfrm>
          <a:prstGeom prst="parallelogram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2201" t="-938" r="-118089" b="93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47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22E4F28-6845-4118-A7D7-A4C699AA7705}"/>
              </a:ext>
            </a:extLst>
          </p:cNvPr>
          <p:cNvSpPr txBox="1"/>
          <p:nvPr/>
        </p:nvSpPr>
        <p:spPr>
          <a:xfrm>
            <a:off x="1686728" y="1154060"/>
            <a:ext cx="1861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b="1" dirty="0"/>
              <a:t>By Countries</a:t>
            </a:r>
            <a:endParaRPr lang="ru-RU" sz="1800" b="1" dirty="0"/>
          </a:p>
          <a:p>
            <a:pPr algn="ctr"/>
            <a:r>
              <a:rPr lang="en-GB" sz="1800" b="1" dirty="0"/>
              <a:t>2015-202</a:t>
            </a:r>
            <a:r>
              <a:rPr lang="ru-RU" sz="1800" b="1" dirty="0"/>
              <a:t>1</a:t>
            </a:r>
            <a:endParaRPr lang="en-GB" sz="1800" b="1" dirty="0"/>
          </a:p>
          <a:p>
            <a:pPr algn="ctr"/>
            <a:r>
              <a:rPr lang="en-GB" sz="1200" i="1" dirty="0"/>
              <a:t> </a:t>
            </a:r>
            <a:r>
              <a:rPr lang="ru-RU" sz="1200" i="1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GB" sz="1200" i="1" dirty="0">
                <a:solidFill>
                  <a:prstClr val="black"/>
                </a:solidFill>
                <a:latin typeface="Calibri"/>
              </a:rPr>
              <a:t>proportional relationship</a:t>
            </a:r>
            <a:r>
              <a:rPr lang="ru-RU" sz="1200" i="1" dirty="0">
                <a:solidFill>
                  <a:prstClr val="black"/>
                </a:solidFill>
                <a:latin typeface="Calibri"/>
              </a:rPr>
              <a:t>)</a:t>
            </a:r>
            <a:endParaRPr lang="en-GB" sz="1200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5792D7-FE20-41AE-87D9-C5F3166209B6}"/>
              </a:ext>
            </a:extLst>
          </p:cNvPr>
          <p:cNvSpPr txBox="1"/>
          <p:nvPr/>
        </p:nvSpPr>
        <p:spPr>
          <a:xfrm>
            <a:off x="6401634" y="1154060"/>
            <a:ext cx="1885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528"/>
            <a:r>
              <a:rPr lang="en-GB" sz="1800" b="1" dirty="0">
                <a:solidFill>
                  <a:prstClr val="black"/>
                </a:solidFill>
                <a:latin typeface="Calibri"/>
              </a:rPr>
              <a:t>By Sectors</a:t>
            </a:r>
            <a:endParaRPr lang="ru-RU" sz="1800" b="1" dirty="0">
              <a:solidFill>
                <a:prstClr val="black"/>
              </a:solidFill>
              <a:latin typeface="Calibri"/>
            </a:endParaRPr>
          </a:p>
          <a:p>
            <a:pPr algn="ctr" defTabSz="685528"/>
            <a:r>
              <a:rPr lang="ru-RU" sz="1800" b="1" dirty="0">
                <a:solidFill>
                  <a:prstClr val="black"/>
                </a:solidFill>
                <a:latin typeface="Calibri"/>
              </a:rPr>
              <a:t>2015-2021 </a:t>
            </a:r>
            <a:br>
              <a:rPr lang="ru-RU" b="1" dirty="0">
                <a:solidFill>
                  <a:prstClr val="black"/>
                </a:solidFill>
                <a:latin typeface="Calibri"/>
              </a:rPr>
            </a:br>
            <a:r>
              <a:rPr lang="ru-RU" sz="1200" i="1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GB" sz="1200" i="1" dirty="0">
                <a:solidFill>
                  <a:prstClr val="black"/>
                </a:solidFill>
                <a:latin typeface="Calibri"/>
              </a:rPr>
              <a:t>proportional relationship</a:t>
            </a:r>
            <a:r>
              <a:rPr lang="ru-RU" sz="1200" i="1" dirty="0">
                <a:solidFill>
                  <a:prstClr val="black"/>
                </a:solidFill>
                <a:latin typeface="Calibri"/>
              </a:rPr>
              <a:t>)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D41A1394-626A-49BB-B146-84A246A296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28848" y="531067"/>
            <a:ext cx="5336320" cy="49244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FDI by Countries and Sectors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5F1512-FA0E-4C68-9E05-49C854AEB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94"/>
          <a:stretch/>
        </p:blipFill>
        <p:spPr>
          <a:xfrm>
            <a:off x="4859867" y="2442513"/>
            <a:ext cx="4677643" cy="2462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CC3A6-1563-4433-B428-E749CD5E9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3" y="2236401"/>
            <a:ext cx="4760597" cy="224052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CFE6FF-AAA4-4BDC-9335-70A6BC12119F}"/>
              </a:ext>
            </a:extLst>
          </p:cNvPr>
          <p:cNvCxnSpPr>
            <a:cxnSpLocks/>
          </p:cNvCxnSpPr>
          <p:nvPr/>
        </p:nvCxnSpPr>
        <p:spPr>
          <a:xfrm flipH="1">
            <a:off x="3027984" y="975173"/>
            <a:ext cx="3745654" cy="373229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A01F576C-008F-4C4B-9EA1-1C7738E071F5}"/>
              </a:ext>
            </a:extLst>
          </p:cNvPr>
          <p:cNvSpPr/>
          <p:nvPr/>
        </p:nvSpPr>
        <p:spPr>
          <a:xfrm rot="16200000">
            <a:off x="3088507" y="2943929"/>
            <a:ext cx="1800102" cy="172644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D0890F-7860-47EB-B834-B5C747EEFDA6}"/>
              </a:ext>
            </a:extLst>
          </p:cNvPr>
          <p:cNvSpPr/>
          <p:nvPr/>
        </p:nvSpPr>
        <p:spPr>
          <a:xfrm>
            <a:off x="4528204" y="2344566"/>
            <a:ext cx="372607" cy="145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47C38-346E-4D2B-839B-7C27B988A535}"/>
              </a:ext>
            </a:extLst>
          </p:cNvPr>
          <p:cNvSpPr/>
          <p:nvPr/>
        </p:nvSpPr>
        <p:spPr>
          <a:xfrm>
            <a:off x="1684865" y="2657124"/>
            <a:ext cx="372607" cy="145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0A5796-DF8A-4EE2-8248-9A33C5E6C888}"/>
              </a:ext>
            </a:extLst>
          </p:cNvPr>
          <p:cNvSpPr/>
          <p:nvPr/>
        </p:nvSpPr>
        <p:spPr>
          <a:xfrm>
            <a:off x="1498561" y="3305064"/>
            <a:ext cx="372607" cy="145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14C17-8900-46F3-B0FE-5C1E7B6E9C80}"/>
              </a:ext>
            </a:extLst>
          </p:cNvPr>
          <p:cNvSpPr/>
          <p:nvPr/>
        </p:nvSpPr>
        <p:spPr>
          <a:xfrm>
            <a:off x="1406217" y="3630328"/>
            <a:ext cx="372607" cy="145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80F608-529D-46E2-B6D2-AA767877622A}"/>
              </a:ext>
            </a:extLst>
          </p:cNvPr>
          <p:cNvSpPr/>
          <p:nvPr/>
        </p:nvSpPr>
        <p:spPr>
          <a:xfrm>
            <a:off x="1406217" y="3985876"/>
            <a:ext cx="372607" cy="145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75E645-967F-421B-B6B0-7FB82D52941F}"/>
              </a:ext>
            </a:extLst>
          </p:cNvPr>
          <p:cNvSpPr/>
          <p:nvPr/>
        </p:nvSpPr>
        <p:spPr>
          <a:xfrm>
            <a:off x="1578453" y="3016264"/>
            <a:ext cx="372607" cy="145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F11808-7274-47EA-9859-618A1648379A}"/>
              </a:ext>
            </a:extLst>
          </p:cNvPr>
          <p:cNvSpPr/>
          <p:nvPr/>
        </p:nvSpPr>
        <p:spPr>
          <a:xfrm>
            <a:off x="1373280" y="4301781"/>
            <a:ext cx="372607" cy="145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3F2728-AB34-49B5-A2EF-408F71F980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01728" y="1243407"/>
            <a:ext cx="935931" cy="77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7A8678-E224-4334-B449-3BEDD12B6E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92941" y="497745"/>
            <a:ext cx="3856649" cy="49244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Foreign Trade in 2021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D0C1A9-59FA-4218-9136-2DB63A617894}"/>
              </a:ext>
            </a:extLst>
          </p:cNvPr>
          <p:cNvSpPr txBox="1"/>
          <p:nvPr/>
        </p:nvSpPr>
        <p:spPr>
          <a:xfrm>
            <a:off x="5223564" y="1174300"/>
            <a:ext cx="1473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1E5076"/>
                </a:solidFill>
                <a:latin typeface="Calibri"/>
              </a:rPr>
              <a:t>6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1E507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,36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E507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E507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bln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E507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1E507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2A3F6C-FE6F-4E43-9052-9C27973B3945}"/>
              </a:ext>
            </a:extLst>
          </p:cNvPr>
          <p:cNvSpPr txBox="1"/>
          <p:nvPr/>
        </p:nvSpPr>
        <p:spPr>
          <a:xfrm>
            <a:off x="7060621" y="1267493"/>
            <a:ext cx="1199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556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2,15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556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556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bln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556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556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F68BFF-0F54-4149-B2EC-0DC29BF150A0}"/>
              </a:ext>
            </a:extLst>
          </p:cNvPr>
          <p:cNvSpPr/>
          <p:nvPr/>
        </p:nvSpPr>
        <p:spPr>
          <a:xfrm>
            <a:off x="4563988" y="1280562"/>
            <a:ext cx="62345" cy="492491"/>
          </a:xfrm>
          <a:prstGeom prst="rect">
            <a:avLst/>
          </a:prstGeom>
          <a:solidFill>
            <a:srgbClr val="52B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073CB8-8198-477C-A65C-83BF4C0BB4C8}"/>
              </a:ext>
            </a:extLst>
          </p:cNvPr>
          <p:cNvGrpSpPr/>
          <p:nvPr/>
        </p:nvGrpSpPr>
        <p:grpSpPr>
          <a:xfrm>
            <a:off x="2127389" y="1243407"/>
            <a:ext cx="1955509" cy="768253"/>
            <a:chOff x="1955552" y="970624"/>
            <a:chExt cx="1955509" cy="76825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5A7E5A-AAEA-48C1-B063-C368C841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800000">
              <a:off x="1955552" y="970624"/>
              <a:ext cx="931108" cy="76825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A9EBFA-186F-4F39-970F-63C6F283DD91}"/>
                </a:ext>
              </a:extLst>
            </p:cNvPr>
            <p:cNvSpPr txBox="1"/>
            <p:nvPr/>
          </p:nvSpPr>
          <p:spPr>
            <a:xfrm>
              <a:off x="2711694" y="997965"/>
              <a:ext cx="11993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25567C"/>
                  </a:solidFill>
                  <a:latin typeface="Calibri"/>
                </a:rPr>
                <a:t>4,21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5567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5567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bln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5567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5567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$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B2FDF98-2527-46FD-9B3D-D3C975E3C7B9}"/>
              </a:ext>
            </a:extLst>
          </p:cNvPr>
          <p:cNvSpPr/>
          <p:nvPr/>
        </p:nvSpPr>
        <p:spPr>
          <a:xfrm>
            <a:off x="6835574" y="1280562"/>
            <a:ext cx="62345" cy="492491"/>
          </a:xfrm>
          <a:prstGeom prst="rect">
            <a:avLst/>
          </a:prstGeom>
          <a:solidFill>
            <a:srgbClr val="52B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CEB13F2-9490-4D3B-8DC0-A29E7C215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0437072"/>
              </p:ext>
            </p:extLst>
          </p:nvPr>
        </p:nvGraphicFramePr>
        <p:xfrm>
          <a:off x="2144372" y="1968657"/>
          <a:ext cx="3240000" cy="2316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A2ACC83B-FF80-4053-A615-0D0A8B6487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8396702"/>
              </p:ext>
            </p:extLst>
          </p:nvPr>
        </p:nvGraphicFramePr>
        <p:xfrm>
          <a:off x="5849926" y="2144387"/>
          <a:ext cx="3240000" cy="21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Parallelogram 8">
            <a:extLst>
              <a:ext uri="{FF2B5EF4-FFF2-40B4-BE49-F238E27FC236}">
                <a16:creationId xmlns:a16="http://schemas.microsoft.com/office/drawing/2014/main" id="{D67F01CE-3492-44B5-99A5-76DCBCD28AF1}"/>
              </a:ext>
            </a:extLst>
          </p:cNvPr>
          <p:cNvSpPr/>
          <p:nvPr/>
        </p:nvSpPr>
        <p:spPr>
          <a:xfrm>
            <a:off x="-543309" y="1174300"/>
            <a:ext cx="2375779" cy="3506393"/>
          </a:xfrm>
          <a:prstGeom prst="parallelogram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74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4185" y="1278766"/>
            <a:ext cx="1645197" cy="3000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GB" sz="1500" b="1" dirty="0">
                <a:solidFill>
                  <a:srgbClr val="25567C"/>
                </a:solidFill>
                <a:latin typeface="+mj-lt"/>
                <a:cs typeface="Segoe UI Semibold" panose="020B0702040204020203" pitchFamily="34" charset="0"/>
              </a:rPr>
              <a:t>Renewable Energy </a:t>
            </a:r>
            <a:endParaRPr lang="ru-RU" sz="1500" b="1" dirty="0">
              <a:solidFill>
                <a:srgbClr val="25567C"/>
              </a:solidFill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06101" y="1288612"/>
            <a:ext cx="2141984" cy="3000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GB" sz="1500" b="1" dirty="0">
                <a:solidFill>
                  <a:srgbClr val="25567C"/>
                </a:solidFill>
                <a:latin typeface="+mj-lt"/>
              </a:rPr>
              <a:t>Mining</a:t>
            </a:r>
            <a:endParaRPr lang="ru-RU" sz="1500" b="1" dirty="0">
              <a:solidFill>
                <a:srgbClr val="25567C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46234" y="1288612"/>
            <a:ext cx="1765645" cy="300082"/>
          </a:xfrm>
          <a:prstGeom prst="rect">
            <a:avLst/>
          </a:prstGeom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GB" sz="1500" b="1" dirty="0">
                <a:solidFill>
                  <a:srgbClr val="25567C"/>
                </a:solidFill>
                <a:latin typeface="+mj-lt"/>
                <a:cs typeface="Segoe UI Semibold" panose="020B0702040204020203" pitchFamily="34" charset="0"/>
              </a:rPr>
              <a:t>IT Sector</a:t>
            </a:r>
            <a:r>
              <a:rPr lang="ru-RU" sz="1500" b="1" dirty="0">
                <a:solidFill>
                  <a:srgbClr val="25567C"/>
                </a:solidFill>
                <a:latin typeface="+mj-lt"/>
                <a:cs typeface="Segoe UI Semibold" panose="020B0702040204020203" pitchFamily="34" charset="0"/>
              </a:rPr>
              <a:t>/</a:t>
            </a:r>
            <a:r>
              <a:rPr lang="en-GB" sz="1500" b="1" dirty="0">
                <a:solidFill>
                  <a:srgbClr val="25567C"/>
                </a:solidFill>
                <a:latin typeface="+mj-lt"/>
                <a:cs typeface="Segoe UI Semibold" panose="020B0702040204020203" pitchFamily="34" charset="0"/>
              </a:rPr>
              <a:t> High-tech</a:t>
            </a:r>
            <a:endParaRPr lang="ru-RU" sz="1500" b="1" dirty="0">
              <a:solidFill>
                <a:srgbClr val="25567C"/>
              </a:solidFill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81940" y="1278767"/>
            <a:ext cx="772712" cy="300082"/>
          </a:xfrm>
          <a:prstGeom prst="rect">
            <a:avLst/>
          </a:prstGeom>
          <a:effectLst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GB" sz="1500" b="1" dirty="0">
                <a:solidFill>
                  <a:srgbClr val="25567C"/>
                </a:solidFill>
                <a:latin typeface="+mj-lt"/>
                <a:cs typeface="Segoe UI Semibold" panose="020B0702040204020203" pitchFamily="34" charset="0"/>
              </a:rPr>
              <a:t>Tourism</a:t>
            </a:r>
            <a:endParaRPr lang="ru-RU" sz="1500" b="1" dirty="0">
              <a:solidFill>
                <a:srgbClr val="25567C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32953" y="1288612"/>
            <a:ext cx="1697684" cy="3000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GB" sz="1500" b="1" dirty="0">
                <a:solidFill>
                  <a:srgbClr val="25567C"/>
                </a:solidFill>
                <a:latin typeface="+mj-lt"/>
              </a:rPr>
              <a:t>Agriculture</a:t>
            </a:r>
            <a:endParaRPr lang="en-US" sz="1500" b="1" dirty="0">
              <a:solidFill>
                <a:srgbClr val="25567C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05667" y="477346"/>
            <a:ext cx="4191000" cy="493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900"/>
              </a:spcAft>
            </a:pPr>
            <a:r>
              <a:rPr lang="en-GB" sz="3200" b="1" dirty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Segoe UI Semibold" panose="020B0702040204020203" pitchFamily="34" charset="0"/>
              </a:rPr>
              <a:t>Priority Sectors</a:t>
            </a:r>
            <a:endParaRPr lang="ru-RU" sz="3200" b="1" dirty="0">
              <a:ln w="31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Segoe UI Semibold" panose="020B0702040204020203" pitchFamily="34" charset="0"/>
            </a:endParaRPr>
          </a:p>
        </p:txBody>
      </p:sp>
      <p:pic>
        <p:nvPicPr>
          <p:cNvPr id="12" name="Рисунок 11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/>
          <a:stretch/>
        </p:blipFill>
        <p:spPr>
          <a:xfrm flipH="1">
            <a:off x="3845372" y="1833773"/>
            <a:ext cx="1440000" cy="2880000"/>
          </a:xfrm>
          <a:prstGeom prst="rect">
            <a:avLst/>
          </a:prstGeom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95" t="19946" r="20791" b="20924"/>
          <a:stretch/>
        </p:blipFill>
        <p:spPr bwMode="auto">
          <a:xfrm>
            <a:off x="5692190" y="1826203"/>
            <a:ext cx="1440000" cy="28800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3DF231-AD9D-4137-8E5F-920428F0D7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817" t="12667" r="57103" b="-170"/>
          <a:stretch/>
        </p:blipFill>
        <p:spPr>
          <a:xfrm>
            <a:off x="2011673" y="1848914"/>
            <a:ext cx="1426881" cy="2849718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Объект 15">
            <a:extLst>
              <a:ext uri="{FF2B5EF4-FFF2-40B4-BE49-F238E27FC236}">
                <a16:creationId xmlns:a16="http://schemas.microsoft.com/office/drawing/2014/main" id="{869C31D7-0EE7-4EB9-97BF-D3AAA8CE32BD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0959"/>
          <a:stretch/>
        </p:blipFill>
        <p:spPr>
          <a:xfrm>
            <a:off x="7539008" y="1826203"/>
            <a:ext cx="1440000" cy="28800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8">
            <a:extLst>
              <a:ext uri="{FF2B5EF4-FFF2-40B4-BE49-F238E27FC236}">
                <a16:creationId xmlns:a16="http://schemas.microsoft.com/office/drawing/2014/main" id="{22C64A05-F58B-41CE-AC7B-096ABD2EF9A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2" r="40029"/>
          <a:stretch/>
        </p:blipFill>
        <p:spPr>
          <a:xfrm>
            <a:off x="150699" y="1844203"/>
            <a:ext cx="1422002" cy="2844000"/>
          </a:xfrm>
          <a:prstGeom prst="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996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74383-4BF2-4777-B1A3-93B5D9110D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82246" y="511019"/>
            <a:ext cx="2855912" cy="49371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Green Energy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45250B-D1EF-4E8D-B13A-EFB50E56BA2B}"/>
              </a:ext>
            </a:extLst>
          </p:cNvPr>
          <p:cNvSpPr txBox="1"/>
          <p:nvPr/>
        </p:nvSpPr>
        <p:spPr>
          <a:xfrm>
            <a:off x="1763345" y="1184850"/>
            <a:ext cx="243780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100" b="1" dirty="0">
                <a:solidFill>
                  <a:schemeClr val="tx2"/>
                </a:solidFill>
              </a:rPr>
              <a:t>Renewable Sources</a:t>
            </a:r>
            <a:endParaRPr lang="ru-RU" sz="2100" b="1" dirty="0">
              <a:solidFill>
                <a:schemeClr val="tx2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362C6C1-3AFF-47E4-B1B8-60753FC29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394746"/>
              </p:ext>
            </p:extLst>
          </p:nvPr>
        </p:nvGraphicFramePr>
        <p:xfrm>
          <a:off x="1816441" y="1647981"/>
          <a:ext cx="6891076" cy="29368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1764221">
                  <a:extLst>
                    <a:ext uri="{9D8B030D-6E8A-4147-A177-3AD203B41FA5}">
                      <a16:colId xmlns:a16="http://schemas.microsoft.com/office/drawing/2014/main" val="348592511"/>
                    </a:ext>
                  </a:extLst>
                </a:gridCol>
                <a:gridCol w="1711171">
                  <a:extLst>
                    <a:ext uri="{9D8B030D-6E8A-4147-A177-3AD203B41FA5}">
                      <a16:colId xmlns:a16="http://schemas.microsoft.com/office/drawing/2014/main" val="2861544120"/>
                    </a:ext>
                  </a:extLst>
                </a:gridCol>
                <a:gridCol w="1791071">
                  <a:extLst>
                    <a:ext uri="{9D8B030D-6E8A-4147-A177-3AD203B41FA5}">
                      <a16:colId xmlns:a16="http://schemas.microsoft.com/office/drawing/2014/main" val="2210719671"/>
                    </a:ext>
                  </a:extLst>
                </a:gridCol>
                <a:gridCol w="1624613">
                  <a:extLst>
                    <a:ext uri="{9D8B030D-6E8A-4147-A177-3AD203B41FA5}">
                      <a16:colId xmlns:a16="http://schemas.microsoft.com/office/drawing/2014/main" val="1807930610"/>
                    </a:ext>
                  </a:extLst>
                </a:gridCol>
              </a:tblGrid>
              <a:tr h="5178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Resources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1E507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u="none" strike="noStrike" dirty="0">
                          <a:effectLst/>
                        </a:rPr>
                        <a:t>Gross potential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1E507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u="none" strike="noStrike" dirty="0">
                          <a:effectLst/>
                        </a:rPr>
                        <a:t>Technical potential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1E507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u="none" strike="noStrike" dirty="0">
                          <a:effectLst/>
                        </a:rPr>
                        <a:t>Economic potential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1E50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107068"/>
                  </a:ext>
                </a:extLst>
              </a:tr>
              <a:tr h="280333"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Hydropower, general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u="none" strike="noStrike" dirty="0">
                          <a:effectLst/>
                        </a:rPr>
                        <a:t>179,2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u="none" strike="noStrike" dirty="0">
                          <a:effectLst/>
                        </a:rPr>
                        <a:t>107,4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u="none" strike="noStrike" dirty="0">
                          <a:effectLst/>
                        </a:rPr>
                        <a:t>107,4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2995842"/>
                  </a:ext>
                </a:extLst>
              </a:tr>
              <a:tr h="280333"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Including small hydropower plants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u="none" strike="noStrike" dirty="0">
                          <a:effectLst/>
                        </a:rPr>
                        <a:t>62,7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u="none" strike="noStrike" dirty="0">
                          <a:effectLst/>
                        </a:rPr>
                        <a:t>20,3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u="none" strike="noStrike">
                          <a:effectLst/>
                        </a:rPr>
                        <a:t>20,3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490323"/>
                  </a:ext>
                </a:extLst>
              </a:tr>
              <a:tr h="280333"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Solar energy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u="none" strike="noStrike" dirty="0">
                          <a:effectLst/>
                        </a:rPr>
                        <a:t>4 790,6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u="none" strike="noStrike" dirty="0">
                          <a:effectLst/>
                        </a:rPr>
                        <a:t>3,92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u="none" strike="noStrike" dirty="0">
                          <a:effectLst/>
                        </a:rPr>
                        <a:t>1,49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52669"/>
                  </a:ext>
                </a:extLst>
              </a:tr>
              <a:tr h="280333"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Biomass energy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u="none" strike="noStrike">
                          <a:effectLst/>
                        </a:rPr>
                        <a:t>4,25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u="none" strike="noStrike" dirty="0">
                          <a:effectLst/>
                        </a:rPr>
                        <a:t>4,25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u="none" strike="noStrike">
                          <a:effectLst/>
                        </a:rPr>
                        <a:t>1,12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988665"/>
                  </a:ext>
                </a:extLst>
              </a:tr>
              <a:tr h="280333"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Wind power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u="none" strike="noStrike">
                          <a:effectLst/>
                        </a:rPr>
                        <a:t>16,3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u="none" strike="noStrike" dirty="0">
                          <a:effectLst/>
                        </a:rPr>
                        <a:t>10,12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u="none" strike="noStrike" dirty="0">
                          <a:effectLst/>
                        </a:rPr>
                        <a:t>5,06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594479"/>
                  </a:ext>
                </a:extLst>
              </a:tr>
              <a:tr h="280333"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Geothermal energy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u="none" strike="noStrike">
                          <a:effectLst/>
                        </a:rPr>
                        <a:t>0,04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u="none" strike="noStrike">
                          <a:effectLst/>
                        </a:rPr>
                        <a:t>0,04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u="none" strike="noStrike" dirty="0">
                          <a:effectLst/>
                        </a:rPr>
                        <a:t>0,04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681666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r" fontAlgn="b"/>
                      <a:endParaRPr lang="en-GB" sz="1100" b="1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r" fontAlgn="b"/>
                      <a:r>
                        <a:rPr lang="en-GB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(without large hydropower plants)
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 </a:t>
                      </a:r>
                    </a:p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5 020,595</a:t>
                      </a:r>
                    </a:p>
                    <a:p>
                      <a:pPr algn="ctr" fontAlgn="b"/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38,63</a:t>
                      </a: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</a:rPr>
                        <a:t>27,95</a:t>
                      </a:r>
                    </a:p>
                  </a:txBody>
                  <a:tcPr marL="5715" marR="5715" marT="5715" marB="0" anchor="ctr">
                    <a:solidFill>
                      <a:srgbClr val="2CA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0156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30AA851-D320-4C99-B4FC-EDA91CCB084C}"/>
              </a:ext>
            </a:extLst>
          </p:cNvPr>
          <p:cNvSpPr txBox="1"/>
          <p:nvPr/>
        </p:nvSpPr>
        <p:spPr>
          <a:xfrm>
            <a:off x="4201148" y="1265641"/>
            <a:ext cx="23054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b="1" i="1" dirty="0"/>
              <a:t>(million tons of fuel equivalent)</a:t>
            </a:r>
            <a:endParaRPr lang="ru-RU" sz="1050" b="1" i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46B85D-35CA-416D-9114-1A83C7CEBB0D}"/>
              </a:ext>
            </a:extLst>
          </p:cNvPr>
          <p:cNvCxnSpPr>
            <a:cxnSpLocks/>
          </p:cNvCxnSpPr>
          <p:nvPr/>
        </p:nvCxnSpPr>
        <p:spPr>
          <a:xfrm>
            <a:off x="1807976" y="3967188"/>
            <a:ext cx="68922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arallelogramm 7">
            <a:extLst>
              <a:ext uri="{FF2B5EF4-FFF2-40B4-BE49-F238E27FC236}">
                <a16:creationId xmlns:a16="http://schemas.microsoft.com/office/drawing/2014/main" id="{6DA6F286-AC40-48E5-9F50-2B0766689738}"/>
              </a:ext>
            </a:extLst>
          </p:cNvPr>
          <p:cNvSpPr/>
          <p:nvPr/>
        </p:nvSpPr>
        <p:spPr>
          <a:xfrm>
            <a:off x="-743508" y="1150982"/>
            <a:ext cx="2254003" cy="3619607"/>
          </a:xfrm>
          <a:prstGeom prst="parallelogram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6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1686456" y="444913"/>
            <a:ext cx="4705350" cy="58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entury Gothic"/>
              </a:rPr>
              <a:t>Hydropower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10432" y="2449305"/>
            <a:ext cx="6680352" cy="234679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0" marR="508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7650" algn="l"/>
              </a:tabLst>
              <a:defRPr/>
            </a:pP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entury Gothic"/>
              </a:rPr>
              <a:t>Market</a:t>
            </a:r>
          </a:p>
          <a:p>
            <a:pPr marL="298450" marR="5080" lvl="0" indent="-17145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kumimoji="0" lang="en-GB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entury Gothic"/>
              </a:rPr>
              <a:t>The total potential is 527 billion kWh, 95% of this potential is awaiting development and investment</a:t>
            </a:r>
          </a:p>
          <a:p>
            <a:pPr marL="298450" marR="5080" lvl="0" indent="-17145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7650" algn="l"/>
              </a:tabLst>
              <a:defRPr/>
            </a:pPr>
            <a:r>
              <a:rPr kumimoji="0" lang="en-GB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entury Gothic"/>
              </a:rPr>
              <a:t>Since independence, 283 small hydropower plants have been commissioned with a total capacity of over 30,000 kW </a:t>
            </a:r>
          </a:p>
          <a:p>
            <a:pPr marL="127000" marR="508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7650" algn="l"/>
              </a:tabLst>
              <a:defRPr/>
            </a:pPr>
            <a:r>
              <a:rPr kumimoji="0" lang="en-GB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entury Gothic"/>
              </a:rPr>
              <a:t>Plan</a:t>
            </a:r>
            <a:endParaRPr kumimoji="0" lang="ru-RU" sz="1200" b="1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entury Gothic"/>
            </a:endParaRPr>
          </a:p>
          <a:p>
            <a:pPr marL="361315" marR="5080" lvl="0" indent="-234315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247650" algn="l"/>
              </a:tabLst>
              <a:defRPr/>
            </a:pPr>
            <a:r>
              <a:rPr kumimoji="0" lang="en-GB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entury Gothic"/>
              </a:rPr>
              <a:t>Construction of small hydropower plants</a:t>
            </a:r>
          </a:p>
          <a:p>
            <a:pPr marL="361315" marR="5080" lvl="0" indent="-234315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247650" algn="l"/>
              </a:tabLst>
              <a:defRPr/>
            </a:pPr>
            <a:r>
              <a:rPr kumimoji="0" lang="en-GB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entury Gothic"/>
              </a:rPr>
              <a:t>Investment projects for the construction of high-voltage power lines</a:t>
            </a:r>
          </a:p>
          <a:p>
            <a:pPr marL="361315" marR="5080" lvl="0" indent="-234315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247650" algn="l"/>
              </a:tabLst>
              <a:defRPr/>
            </a:pPr>
            <a:r>
              <a:rPr kumimoji="0" lang="en-GB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entury Gothic"/>
              </a:rPr>
              <a:t>Repair of existing hydroelectric power plants (on </a:t>
            </a:r>
            <a:r>
              <a:rPr kumimoji="0" lang="en-GB" sz="12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entury Gothic"/>
              </a:rPr>
              <a:t>Nurek</a:t>
            </a:r>
            <a:r>
              <a:rPr kumimoji="0" lang="en-GB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entury Gothic"/>
              </a:rPr>
              <a:t> 3.000 MW)</a:t>
            </a:r>
          </a:p>
          <a:p>
            <a:pPr marL="361315" marR="5080" lvl="0" indent="-234315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247650" algn="l"/>
              </a:tabLst>
              <a:defRPr/>
            </a:pPr>
            <a:r>
              <a:rPr kumimoji="0" lang="en-GB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entury Gothic"/>
              </a:rPr>
              <a:t>Construction of new large hydroelectric power plants (e.g. </a:t>
            </a:r>
            <a:r>
              <a:rPr kumimoji="0" lang="en-GB" sz="12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entury Gothic"/>
              </a:rPr>
              <a:t>Rogun</a:t>
            </a:r>
            <a:r>
              <a:rPr kumimoji="0" lang="en-GB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entury Gothic"/>
              </a:rPr>
              <a:t> 3.600 MW)</a:t>
            </a:r>
          </a:p>
          <a:p>
            <a:pPr marL="361315" marR="5080" lvl="0" indent="-234315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247650" algn="l"/>
              </a:tabLst>
              <a:defRPr/>
            </a:pPr>
            <a:r>
              <a:rPr kumimoji="0" lang="en-GB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entury Gothic"/>
              </a:rPr>
              <a:t>Using other renewable sources (wind, solar) </a:t>
            </a:r>
            <a:endParaRPr kumimoji="0" lang="ru-RU" sz="12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entury Gothic"/>
            </a:endParaRPr>
          </a:p>
        </p:txBody>
      </p:sp>
      <p:sp>
        <p:nvSpPr>
          <p:cNvPr id="8" name="Parallelogramm 7">
            <a:extLst>
              <a:ext uri="{FF2B5EF4-FFF2-40B4-BE49-F238E27FC236}">
                <a16:creationId xmlns:a16="http://schemas.microsoft.com/office/drawing/2014/main" id="{B99DD8C6-06A9-49A7-ADF1-CB30BCDF5A6E}"/>
              </a:ext>
            </a:extLst>
          </p:cNvPr>
          <p:cNvSpPr/>
          <p:nvPr/>
        </p:nvSpPr>
        <p:spPr>
          <a:xfrm>
            <a:off x="-541205" y="1179931"/>
            <a:ext cx="2460112" cy="3551414"/>
          </a:xfrm>
          <a:prstGeom prst="parallelogram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404" r="-370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D3EBEC1-411E-4D01-8939-FED0848FC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83" y="1370539"/>
            <a:ext cx="1870598" cy="11851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34466E-9C3C-4D9B-B2F6-568ECF60E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756" y="1199773"/>
            <a:ext cx="1478187" cy="12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2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ajinve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ajinve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ajinve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39358</TotalTime>
  <Words>1391</Words>
  <Application>Microsoft Office PowerPoint</Application>
  <PresentationFormat>Экран (16:9)</PresentationFormat>
  <Paragraphs>282</Paragraphs>
  <Slides>25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40" baseType="lpstr">
      <vt:lpstr>Arial</vt:lpstr>
      <vt:lpstr>Avenir Next Cyr</vt:lpstr>
      <vt:lpstr>Brush Script MT</vt:lpstr>
      <vt:lpstr>Calibri</vt:lpstr>
      <vt:lpstr>Courier New</vt:lpstr>
      <vt:lpstr>Myriad Pro</vt:lpstr>
      <vt:lpstr>Roboto Condensed</vt:lpstr>
      <vt:lpstr>Segoe UI</vt:lpstr>
      <vt:lpstr>Sitka Banner</vt:lpstr>
      <vt:lpstr>Sitka Heading</vt:lpstr>
      <vt:lpstr>Times New Roman</vt:lpstr>
      <vt:lpstr>Wingdings</vt:lpstr>
      <vt:lpstr>Tajinvest</vt:lpstr>
      <vt:lpstr>1_Tajinvest</vt:lpstr>
      <vt:lpstr>2_Tajinvest</vt:lpstr>
      <vt:lpstr>Презентация PowerPoint</vt:lpstr>
      <vt:lpstr>Презентация PowerPoint</vt:lpstr>
      <vt:lpstr>Macroeconomics</vt:lpstr>
      <vt:lpstr>FDI Dynamics</vt:lpstr>
      <vt:lpstr>FDI by Countries and Sectors</vt:lpstr>
      <vt:lpstr>Foreign Trade in 2021 </vt:lpstr>
      <vt:lpstr>Priority Sectors</vt:lpstr>
      <vt:lpstr>Green Energy</vt:lpstr>
      <vt:lpstr>Презентация PowerPoint</vt:lpstr>
      <vt:lpstr>Презентация PowerPoint</vt:lpstr>
      <vt:lpstr>High Tech and IT</vt:lpstr>
      <vt:lpstr>Презентация PowerPoint</vt:lpstr>
      <vt:lpstr>Презентация PowerPoint</vt:lpstr>
      <vt:lpstr>Tourism</vt:lpstr>
      <vt:lpstr>Презентация PowerPoint</vt:lpstr>
      <vt:lpstr>Incentives </vt:lpstr>
      <vt:lpstr>Free Economic Zones</vt:lpstr>
      <vt:lpstr>Investment Protection</vt:lpstr>
      <vt:lpstr>Investment Cooperation</vt:lpstr>
      <vt:lpstr>Презентация PowerPoint</vt:lpstr>
      <vt:lpstr>SUE «Tajinvest»</vt:lpstr>
      <vt:lpstr>b2b.tj - Business Portal Tajikistan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</dc:creator>
  <cp:lastModifiedBy>Изатулло Нуруллозода</cp:lastModifiedBy>
  <cp:revision>1735</cp:revision>
  <cp:lastPrinted>2022-03-08T09:06:31Z</cp:lastPrinted>
  <dcterms:created xsi:type="dcterms:W3CDTF">2017-11-22T10:08:54Z</dcterms:created>
  <dcterms:modified xsi:type="dcterms:W3CDTF">2022-07-15T12:41:27Z</dcterms:modified>
</cp:coreProperties>
</file>