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52.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54.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s/slide54.xml" ContentType="application/vnd.openxmlformats-officedocument.presentationml.slide+xml"/>
  <Override PartName="/ppt/notesSlides/notesSlide12.xml" ContentType="application/vnd.openxmlformats-officedocument.presentationml.notesSlide+xml"/>
  <Override PartName="/ppt/slides/slide53.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32.xml" ContentType="application/vnd.openxmlformats-officedocument.presentationml.slide+xml"/>
  <Override PartName="/ppt/notesSlides/notesSlide47.xml" ContentType="application/vnd.openxmlformats-officedocument.presentationml.notesSlide+xml"/>
  <Override PartName="/ppt/notesSlides/notesSlide18.xml" ContentType="application/vnd.openxmlformats-officedocument.presentationml.notesSlide+xml"/>
  <Override PartName="/ppt/slides/slide3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notesSlides/notesSlide36.xml" ContentType="application/vnd.openxmlformats-officedocument.presentationml.notesSlide+xml"/>
  <Override PartName="/ppt/slides/slide34.xml" ContentType="application/vnd.openxmlformats-officedocument.presentationml.slide+xml"/>
  <Override PartName="/ppt/notesSlides/notesSlide29.xml" ContentType="application/vnd.openxmlformats-officedocument.presentationml.notesSlide+xml"/>
  <Override PartName="/ppt/slides/slide27.xml" ContentType="application/vnd.openxmlformats-officedocument.presentationml.slide+xml"/>
  <Override PartName="/ppt/slides/slide24.xml" ContentType="application/vnd.openxmlformats-officedocument.presentationml.slide+xml"/>
  <Override PartName="/ppt/notesSlides/notesSlide14.xml" ContentType="application/vnd.openxmlformats-officedocument.presentationml.notesSlide+xml"/>
  <Override PartName="/ppt/slides/slide23.xml" ContentType="application/vnd.openxmlformats-officedocument.presentationml.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3.xml" ContentType="application/vnd.openxmlformats-officedocument.presentationml.slide+xml"/>
  <Override PartName="/ppt/notesSlides/notesSlide37.xml" ContentType="application/vnd.openxmlformats-officedocument.presentationml.notesSlide+xml"/>
  <Override PartName="/ppt/slides/slide12.xml" ContentType="application/vnd.openxmlformats-officedocument.presentationml.slide+xml"/>
  <Override PartName="/ppt/slides/slide42.xml" ContentType="application/vnd.openxmlformats-officedocument.presentationml.slide+xml"/>
  <Override PartName="/ppt/notesSlides/notesSlide43.xml" ContentType="application/vnd.openxmlformats-officedocument.presentationml.notesSlide+xml"/>
  <Override PartName="/ppt/notesSlides/notesSlide46.xml" ContentType="application/vnd.openxmlformats-officedocument.presentationml.notesSlide+xml"/>
  <Override PartName="/ppt/slides/slide9.xml" ContentType="application/vnd.openxmlformats-officedocument.presentationml.slide+xml"/>
  <Override PartName="/ppt/slides/slide33.xml" ContentType="application/vnd.openxmlformats-officedocument.presentationml.slide+xml"/>
  <Override PartName="/ppt/notesSlides/notesSlide16.xml" ContentType="application/vnd.openxmlformats-officedocument.presentationml.notesSlide+xml"/>
  <Override PartName="/ppt/slides/slide20.xml" ContentType="application/vnd.openxmlformats-officedocument.presentationml.slide+xml"/>
  <Override PartName="/ppt/slides/slide10.xml" ContentType="application/vnd.openxmlformats-officedocument.presentationml.slide+xml"/>
  <Override PartName="/ppt/notesSlides/notesSlide31.xml" ContentType="application/vnd.openxmlformats-officedocument.presentationml.notesSlide+xml"/>
  <Override PartName="/ppt/slides/slide3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notesSlides/notesSlide21.xml" ContentType="application/vnd.openxmlformats-officedocument.presentationml.notes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notesSlides/notesSlide41.xml" ContentType="application/vnd.openxmlformats-officedocument.presentationml.notes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s/slide37.xml" ContentType="application/vnd.openxmlformats-officedocument.presentationml.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s/slide49.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slides/slide48.xml" ContentType="application/vnd.openxmlformats-officedocument.presentationml.slide+xml"/>
  <Override PartName="/ppt/notesSlides/notesSlide34.xml" ContentType="application/vnd.openxmlformats-officedocument.presentationml.notesSlide+xml"/>
  <Override PartName="/ppt/slides/slide22.xml" ContentType="application/vnd.openxmlformats-officedocument.presentationml.slid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slides/slide8.xml" ContentType="application/vnd.openxmlformats-officedocument.presentationml.slide+xml"/>
  <Override PartName="/docProps/app.xml" ContentType="application/vnd.openxmlformats-officedocument.extended-properties+xml"/>
  <Override PartName="/ppt/slides/slide29.xml" ContentType="application/vnd.openxmlformats-officedocument.presentationml.slide+xml"/>
  <Override PartName="/ppt/slideLayouts/slideLayout5.xml" ContentType="application/vnd.openxmlformats-officedocument.presentationml.slideLayout+xml"/>
  <Override PartName="/ppt/slides/slide21.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viewProps.xml" ContentType="application/vnd.openxmlformats-officedocument.presentationml.viewProps+xml"/>
  <Override PartName="/ppt/slides/slide31.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47.xml" ContentType="application/vnd.openxmlformats-officedocument.presentationml.slide+xml"/>
  <Override PartName="/ppt/notesSlides/notesSlide8.xml" ContentType="application/vnd.openxmlformats-officedocument.presentationml.notesSlide+xml"/>
  <Override PartName="/ppt/notesSlides/notesSlide50.xml" ContentType="application/vnd.openxmlformats-officedocument.presentationml.notesSlide+xml"/>
  <Override PartName="/ppt/slides/slide11.xml" ContentType="application/vnd.openxmlformats-officedocument.presentationml.slide+xml"/>
  <Override PartName="/ppt/presProps.xml" ContentType="application/vnd.openxmlformats-officedocument.presentationml.presProps+xml"/>
  <Override PartName="/ppt/slides/slide39.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slides/slide25.xml" ContentType="application/vnd.openxmlformats-officedocument.presentationml.slide+xml"/>
  <Override PartName="/ppt/notesSlides/notesSlide30.xml" ContentType="application/vnd.openxmlformats-officedocument.presentationml.notesSlide+xml"/>
  <Override PartName="/ppt/slides/slide38.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notesSlides/notesSlide19.xml" ContentType="application/vnd.openxmlformats-officedocument.presentationml.notesSlide+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5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12192000" cy="6858000"/>
  <p:notesSz cx="6742113" cy="9875838"/>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E25E649-3F16-4E02-A733-19D2CDBF48F0}" styleName="Medium Style 3 - Accent 1">
    <a:wholeTbl>
      <a:tcTxStyle>
        <a:fontRef idx="minor">
          <a:prstClr val="black"/>
        </a:fontRef>
        <a:schemeClr val="dk1"/>
      </a:tcTxStyle>
      <a:tcStyle>
        <a:tcBdr>
          <a:left>
            <a:ln w="12700">
              <a:noFill/>
            </a:ln>
          </a:left>
          <a:right>
            <a:ln w="12700">
              <a:noFill/>
            </a:ln>
          </a:right>
          <a:top>
            <a:ln w="38100">
              <a:solidFill>
                <a:schemeClr val="dk1"/>
              </a:solidFill>
            </a:ln>
          </a:top>
          <a:bottom>
            <a:ln w="38100">
              <a:solidFill>
                <a:schemeClr val="dk1"/>
              </a:solidFill>
            </a:ln>
          </a:bottom>
          <a:insideH>
            <a:ln w="12700">
              <a:noFill/>
            </a:ln>
          </a:insideH>
          <a:insideV>
            <a:ln w="12700">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fill>
          <a:solidFill>
            <a:schemeClr val="accent3">
              <a:tint val="2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dk1"/>
      </a:tcTxStyle>
      <a:tcStyle>
        <a:tcBdr>
          <a:top>
            <a:ln w="38100">
              <a:solidFill>
                <a:schemeClr val="dk1"/>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dk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57" d="100"/>
          <a:sy n="57" d="100"/>
        </p:scale>
        <p:origin x="824" y="-16"/>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notesMaster" Target="notesMasters/notesMaster1.xml"/><Relationship Id="rId59" Type="http://schemas.openxmlformats.org/officeDocument/2006/relationships/presProps" Target="presProps.xml" /><Relationship Id="rId60" Type="http://schemas.openxmlformats.org/officeDocument/2006/relationships/tableStyles" Target="tableStyles.xml" /><Relationship Id="rId6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Верхний колонтитул 1"/>
          <p:cNvSpPr>
            <a:spLocks noGrp="1"/>
          </p:cNvSpPr>
          <p:nvPr>
            <p:ph type="hdr" sz="quarter"/>
          </p:nvPr>
        </p:nvSpPr>
        <p:spPr bwMode="auto">
          <a:xfrm>
            <a:off x="0" y="0"/>
            <a:ext cx="2921581" cy="495507"/>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bwMode="auto">
          <a:xfrm>
            <a:off x="3818971" y="0"/>
            <a:ext cx="2921581" cy="495507"/>
          </a:xfrm>
          <a:prstGeom prst="rect">
            <a:avLst/>
          </a:prstGeom>
        </p:spPr>
        <p:txBody>
          <a:bodyPr vert="horz" lIns="91440" tIns="45720" rIns="91440" bIns="45720" rtlCol="0"/>
          <a:lstStyle>
            <a:lvl1pPr algn="r">
              <a:defRPr sz="1200"/>
            </a:lvl1pPr>
          </a:lstStyle>
          <a:p>
            <a:pPr>
              <a:defRPr/>
            </a:pPr>
            <a:fld id="{AA8FCCCF-0C8F-40D4-A71C-A4F17332E087}" type="datetimeFigureOut">
              <a:rPr lang="ru-RU"/>
              <a:t>14.04.2026</a:t>
            </a:fld>
            <a:endParaRPr lang="ru-RU"/>
          </a:p>
        </p:txBody>
      </p:sp>
      <p:sp>
        <p:nvSpPr>
          <p:cNvPr id="4" name="Образ слайда 3"/>
          <p:cNvSpPr>
            <a:spLocks noChangeAspect="1" noGrp="1" noRot="1"/>
          </p:cNvSpPr>
          <p:nvPr>
            <p:ph type="sldImg" idx="2"/>
          </p:nvPr>
        </p:nvSpPr>
        <p:spPr bwMode="auto">
          <a:xfrm>
            <a:off x="409575" y="1235075"/>
            <a:ext cx="5922963" cy="3332163"/>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5" name="Заметки 4"/>
          <p:cNvSpPr>
            <a:spLocks noGrp="1"/>
          </p:cNvSpPr>
          <p:nvPr>
            <p:ph type="body" sz="quarter" idx="3"/>
          </p:nvPr>
        </p:nvSpPr>
        <p:spPr bwMode="auto">
          <a:xfrm>
            <a:off x="674212" y="4752747"/>
            <a:ext cx="5393690" cy="3888611"/>
          </a:xfrm>
          <a:prstGeom prst="rect">
            <a:avLst/>
          </a:prstGeom>
        </p:spPr>
        <p:txBody>
          <a:bodyPr vert="horz" lIns="91440" tIns="45720" rIns="91440" bIns="45720"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5"/>
          <p:cNvSpPr>
            <a:spLocks noGrp="1"/>
          </p:cNvSpPr>
          <p:nvPr>
            <p:ph type="ftr" sz="quarter" idx="4"/>
          </p:nvPr>
        </p:nvSpPr>
        <p:spPr bwMode="auto">
          <a:xfrm>
            <a:off x="0" y="9380333"/>
            <a:ext cx="2921581" cy="495506"/>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bwMode="auto">
          <a:xfrm>
            <a:off x="3818971" y="9380333"/>
            <a:ext cx="2921581" cy="495506"/>
          </a:xfrm>
          <a:prstGeom prst="rect">
            <a:avLst/>
          </a:prstGeom>
        </p:spPr>
        <p:txBody>
          <a:bodyPr vert="horz" lIns="91440" tIns="45720" rIns="91440" bIns="45720" rtlCol="0" anchor="b"/>
          <a:lstStyle>
            <a:lvl1pPr algn="r">
              <a:defRPr sz="1200"/>
            </a:lvl1pPr>
          </a:lstStyle>
          <a:p>
            <a:pPr>
              <a:defRPr/>
            </a:pPr>
            <a:fld id="{A7AA4778-0812-4E18-9FC2-261A1DF26A83}" type="slidenum">
              <a:rPr lang="ru-RU"/>
              <a:t>‹#›</a:t>
            </a:fld>
            <a:endParaRPr lang="ru-R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ru-RU"/>
              <a:t>Муҳтарам</a:t>
            </a:r>
            <a:r>
              <a:rPr lang="ru-RU"/>
              <a:t> </a:t>
            </a:r>
            <a:r>
              <a:rPr lang="ru-RU"/>
              <a:t>иштирокчиён</a:t>
            </a:r>
            <a:r>
              <a:rPr lang="ru-RU"/>
              <a:t>, </a:t>
            </a:r>
            <a:r>
              <a:rPr lang="ru-RU"/>
              <a:t>субҳ</a:t>
            </a:r>
            <a:r>
              <a:rPr lang="ru-RU"/>
              <a:t> ба хайр.</a:t>
            </a:r>
            <a:endParaRPr/>
          </a:p>
          <a:p>
            <a:pPr marL="0" marR="0" lvl="0" indent="0" algn="l" defTabSz="914400">
              <a:lnSpc>
                <a:spcPct val="100000"/>
              </a:lnSpc>
              <a:spcBef>
                <a:spcPts val="0"/>
              </a:spcBef>
              <a:spcAft>
                <a:spcPts val="0"/>
              </a:spcAft>
              <a:buClrTx/>
              <a:buSzTx/>
              <a:buFontTx/>
              <a:buNone/>
              <a:defRPr/>
            </a:pPr>
            <a:r>
              <a:rPr lang="ru-RU"/>
              <a:t>Хуш</a:t>
            </a:r>
            <a:r>
              <a:rPr lang="ru-RU"/>
              <a:t> </a:t>
            </a:r>
            <a:r>
              <a:rPr lang="ru-RU"/>
              <a:t>омадед</a:t>
            </a:r>
            <a:r>
              <a:rPr lang="ru-RU"/>
              <a:t> ба </a:t>
            </a:r>
            <a:r>
              <a:rPr lang="ru-RU"/>
              <a:t>муҳокимаи</a:t>
            </a:r>
            <a:r>
              <a:rPr lang="ru-RU"/>
              <a:t> </a:t>
            </a:r>
            <a:r>
              <a:rPr lang="ru-RU"/>
              <a:t>ҷамъиятӣ</a:t>
            </a:r>
            <a:r>
              <a:rPr lang="ru-RU"/>
              <a:t> </a:t>
            </a:r>
            <a:r>
              <a:rPr lang="ru-RU"/>
              <a:t>оид</a:t>
            </a:r>
            <a:r>
              <a:rPr lang="ru-RU"/>
              <a:t> ба </a:t>
            </a:r>
            <a:r>
              <a:rPr lang="ru-RU"/>
              <a:t>лоиҳаи</a:t>
            </a:r>
            <a:br>
              <a:rPr lang="ru-RU"/>
            </a:br>
            <a:r>
              <a:rPr lang="ru-RU" b="1"/>
              <a:t>«</a:t>
            </a:r>
            <a:r>
              <a:rPr lang="en-US" b="1"/>
              <a:t>FINGROW </a:t>
            </a:r>
            <a:r>
              <a:rPr lang="ru-RU" b="1"/>
              <a:t>Тоҷикистон</a:t>
            </a:r>
            <a:r>
              <a:rPr lang="ru-RU" b="1"/>
              <a:t>: </a:t>
            </a:r>
            <a:r>
              <a:rPr lang="ru-RU" b="1"/>
              <a:t>Лои</a:t>
            </a:r>
            <a:r>
              <a:rPr lang="tg-Cyrl-TJ" b="1"/>
              <a:t>ҳ</a:t>
            </a:r>
            <a:r>
              <a:rPr lang="ru-RU" b="1"/>
              <a:t>аи </a:t>
            </a:r>
            <a:r>
              <a:rPr lang="ru-RU" b="1"/>
              <a:t>рушди</a:t>
            </a:r>
            <a:r>
              <a:rPr lang="ru-RU" b="1"/>
              <a:t> </a:t>
            </a:r>
            <a:r>
              <a:rPr lang="ru-RU" b="1"/>
              <a:t>дастгирии</a:t>
            </a:r>
            <a:r>
              <a:rPr lang="ru-RU" b="1"/>
              <a:t> </a:t>
            </a:r>
            <a:r>
              <a:rPr lang="ru-RU" b="1"/>
              <a:t>экосистемаи</a:t>
            </a:r>
            <a:r>
              <a:rPr lang="ru-RU" b="1"/>
              <a:t> </a:t>
            </a:r>
            <a:r>
              <a:rPr lang="ru-RU" b="1"/>
              <a:t>соҳибкорӣ</a:t>
            </a:r>
            <a:r>
              <a:rPr lang="ru-RU" b="1"/>
              <a:t>»</a:t>
            </a:r>
            <a:r>
              <a:rPr lang="ru-RU"/>
              <a:t>, </a:t>
            </a:r>
            <a:r>
              <a:rPr lang="ru-RU"/>
              <a:t>ки</a:t>
            </a:r>
            <a:r>
              <a:rPr lang="ru-RU"/>
              <a:t> аз </a:t>
            </a:r>
            <a:r>
              <a:rPr lang="ru-RU"/>
              <a:t>тарафи</a:t>
            </a:r>
            <a:r>
              <a:rPr lang="ru-RU"/>
              <a:t> Бонки </a:t>
            </a:r>
            <a:r>
              <a:rPr lang="ru-RU"/>
              <a:t>Ҷаҳонӣ</a:t>
            </a:r>
            <a:r>
              <a:rPr lang="ru-RU"/>
              <a:t> </a:t>
            </a:r>
            <a:r>
              <a:rPr lang="ru-RU"/>
              <a:t>маблағгузорӣ</a:t>
            </a:r>
            <a:r>
              <a:rPr lang="ru-RU"/>
              <a:t> </a:t>
            </a:r>
            <a:r>
              <a:rPr lang="ru-RU"/>
              <a:t>мегардад</a:t>
            </a:r>
            <a:r>
              <a:rPr lang="ru-RU"/>
              <a:t>. </a:t>
            </a:r>
            <a:endParaRPr/>
          </a:p>
          <a:p>
            <a:pPr>
              <a:defRPr/>
            </a:pPr>
            <a:r>
              <a:rPr lang="ru-RU"/>
              <a:t>Имрӯз</a:t>
            </a:r>
            <a:r>
              <a:rPr lang="ru-RU"/>
              <a:t> </a:t>
            </a:r>
            <a:r>
              <a:rPr lang="ru-RU"/>
              <a:t>мо</a:t>
            </a:r>
            <a:r>
              <a:rPr lang="ru-RU"/>
              <a:t> </a:t>
            </a:r>
            <a:r>
              <a:rPr lang="ru-RU"/>
              <a:t>ҳуҷҷатҳои</a:t>
            </a:r>
            <a:r>
              <a:rPr lang="ru-RU"/>
              <a:t> </a:t>
            </a:r>
            <a:r>
              <a:rPr lang="ru-RU"/>
              <a:t>муҳими</a:t>
            </a:r>
            <a:r>
              <a:rPr lang="ru-RU"/>
              <a:t> </a:t>
            </a:r>
            <a:r>
              <a:rPr lang="ru-RU"/>
              <a:t>экологӣ</a:t>
            </a:r>
            <a:r>
              <a:rPr lang="ru-RU"/>
              <a:t> </a:t>
            </a:r>
            <a:r>
              <a:rPr lang="ru-RU"/>
              <a:t>ва</a:t>
            </a:r>
            <a:r>
              <a:rPr lang="ru-RU"/>
              <a:t> </a:t>
            </a:r>
            <a:r>
              <a:rPr lang="ru-RU"/>
              <a:t>иҷтимоии</a:t>
            </a:r>
            <a:r>
              <a:rPr lang="ru-RU"/>
              <a:t> </a:t>
            </a:r>
            <a:r>
              <a:rPr lang="ru-RU"/>
              <a:t>лоиҳаро</a:t>
            </a:r>
            <a:r>
              <a:rPr lang="ru-RU"/>
              <a:t> </a:t>
            </a:r>
            <a:r>
              <a:rPr lang="ru-RU"/>
              <a:t>баррасӣ</a:t>
            </a:r>
            <a:r>
              <a:rPr lang="ru-RU"/>
              <a:t> </a:t>
            </a:r>
            <a:r>
              <a:rPr lang="ru-RU"/>
              <a:t>мекунем</a:t>
            </a:r>
            <a:r>
              <a:rPr lang="ru-RU"/>
              <a:t> </a:t>
            </a:r>
            <a:r>
              <a:rPr lang="ru-RU"/>
              <a:t>ва</a:t>
            </a:r>
            <a:r>
              <a:rPr lang="ru-RU"/>
              <a:t> </a:t>
            </a:r>
            <a:r>
              <a:rPr lang="ru-RU"/>
              <a:t>омодаем</a:t>
            </a:r>
            <a:r>
              <a:rPr lang="ru-RU"/>
              <a:t> </a:t>
            </a:r>
            <a:r>
              <a:rPr lang="ru-RU"/>
              <a:t>фикру</a:t>
            </a:r>
            <a:r>
              <a:rPr lang="ru-RU"/>
              <a:t> </a:t>
            </a:r>
            <a:r>
              <a:rPr lang="ru-RU"/>
              <a:t>пешниҳодҳои</a:t>
            </a:r>
            <a:r>
              <a:rPr lang="ru-RU"/>
              <a:t> </a:t>
            </a:r>
            <a:r>
              <a:rPr lang="ru-RU"/>
              <a:t>шуморо</a:t>
            </a:r>
            <a:r>
              <a:rPr lang="ru-RU"/>
              <a:t> </a:t>
            </a:r>
            <a:r>
              <a:rPr lang="ru-RU"/>
              <a:t>бишнавем</a:t>
            </a:r>
            <a:r>
              <a:rPr lang="ru-RU"/>
              <a:t>.</a:t>
            </a:r>
            <a:endParaRPr/>
          </a:p>
          <a:p>
            <a:pPr>
              <a:defRPr/>
            </a:pPr>
            <a:endParaRPr lang="en-US"/>
          </a:p>
        </p:txBody>
      </p:sp>
      <p:sp>
        <p:nvSpPr>
          <p:cNvPr id="4" name="Slide Number Placeholder 3"/>
          <p:cNvSpPr>
            <a:spLocks noGrp="1"/>
          </p:cNvSpPr>
          <p:nvPr>
            <p:ph type="sldNum" sz="quarter" idx="10"/>
          </p:nvPr>
        </p:nvSpPr>
        <p:spPr bwMode="auto"/>
        <p:txBody>
          <a:bodyPr/>
          <a:lstStyle/>
          <a:p>
            <a:pPr>
              <a:defRPr/>
            </a:pPr>
            <a:fld id="{51A24090-08A6-5B8E-6E51-D5468A985D54}" type="slidenum">
              <a:rPr/>
              <a:t>1</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096F15D-5444-572B-9D90-3C1B17F77D33}" type="slidenum">
              <a:rPr/>
              <a:t>10</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75DBE3-9EC0-3EFB-E1D4-4750A1C5DAA2}" type="slidenum">
              <a:rPr/>
              <a:t>11</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CB70F0-FF5A-8F45-ADB7-B5F8D62F5010}" type="slidenum">
              <a:rPr/>
              <a:t>12</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E5B76A-6C6F-7883-3B7B-C575E54ED8FF}" type="slidenum">
              <a:rPr/>
              <a:t>13</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B507EE-0899-92C3-A50D-FAA7E3CBBBAD}" type="slidenum">
              <a:rPr/>
              <a:t>14</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34053187" name="Slide Image Placeholder 1"/>
          <p:cNvSpPr>
            <a:spLocks noChangeAspect="1" noGrp="1" noRot="1"/>
          </p:cNvSpPr>
          <p:nvPr>
            <p:ph type="sldImg"/>
          </p:nvPr>
        </p:nvSpPr>
        <p:spPr bwMode="auto"/>
      </p:sp>
      <p:sp>
        <p:nvSpPr>
          <p:cNvPr id="727219194" name="Notes Placeholder 2"/>
          <p:cNvSpPr>
            <a:spLocks noGrp="1"/>
          </p:cNvSpPr>
          <p:nvPr>
            <p:ph type="body" idx="1"/>
          </p:nvPr>
        </p:nvSpPr>
        <p:spPr bwMode="auto"/>
        <p:txBody>
          <a:bodyPr/>
          <a:lstStyle/>
          <a:p>
            <a:pPr>
              <a:defRPr/>
            </a:pPr>
            <a:endParaRPr/>
          </a:p>
        </p:txBody>
      </p:sp>
      <p:sp>
        <p:nvSpPr>
          <p:cNvPr id="556245155" name="Slide Number Placeholder 3"/>
          <p:cNvSpPr>
            <a:spLocks noGrp="1"/>
          </p:cNvSpPr>
          <p:nvPr>
            <p:ph type="sldNum" sz="quarter" idx="10"/>
          </p:nvPr>
        </p:nvSpPr>
        <p:spPr bwMode="auto"/>
        <p:txBody>
          <a:bodyPr/>
          <a:lstStyle/>
          <a:p>
            <a:pPr>
              <a:defRPr/>
            </a:pPr>
            <a:fld id="{33F94303-36C2-912D-1052-83CC7842FD3F}" type="slidenum">
              <a:rPr/>
              <a:t>15</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6A8D772-7785-DE37-243E-74512F5FE317}" type="slidenum">
              <a:rPr/>
              <a:t>16</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39243179" name="Slide Image Placeholder 1"/>
          <p:cNvSpPr>
            <a:spLocks noChangeAspect="1" noGrp="1" noRot="1"/>
          </p:cNvSpPr>
          <p:nvPr>
            <p:ph type="sldImg"/>
          </p:nvPr>
        </p:nvSpPr>
        <p:spPr bwMode="auto"/>
      </p:sp>
      <p:sp>
        <p:nvSpPr>
          <p:cNvPr id="639708361" name="Notes Placeholder 2"/>
          <p:cNvSpPr>
            <a:spLocks noGrp="1"/>
          </p:cNvSpPr>
          <p:nvPr>
            <p:ph type="body" idx="1"/>
          </p:nvPr>
        </p:nvSpPr>
        <p:spPr bwMode="auto"/>
        <p:txBody>
          <a:bodyPr/>
          <a:lstStyle/>
          <a:p>
            <a:pPr>
              <a:defRPr/>
            </a:pPr>
            <a:endParaRPr/>
          </a:p>
        </p:txBody>
      </p:sp>
      <p:sp>
        <p:nvSpPr>
          <p:cNvPr id="1207781869" name="Slide Number Placeholder 3"/>
          <p:cNvSpPr>
            <a:spLocks noGrp="1"/>
          </p:cNvSpPr>
          <p:nvPr>
            <p:ph type="sldNum" sz="quarter" idx="10"/>
          </p:nvPr>
        </p:nvSpPr>
        <p:spPr bwMode="auto"/>
        <p:txBody>
          <a:bodyPr/>
          <a:lstStyle/>
          <a:p>
            <a:pPr>
              <a:defRPr/>
            </a:pPr>
            <a:fld id="{F526D558-7B3E-2D89-B9C7-B7C03CFCAC14}" type="slidenum">
              <a:rPr/>
              <a:t>17</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01341643" name="Slide Image Placeholder 1"/>
          <p:cNvSpPr>
            <a:spLocks noChangeAspect="1" noGrp="1" noRot="1"/>
          </p:cNvSpPr>
          <p:nvPr>
            <p:ph type="sldImg"/>
          </p:nvPr>
        </p:nvSpPr>
        <p:spPr bwMode="auto"/>
      </p:sp>
      <p:sp>
        <p:nvSpPr>
          <p:cNvPr id="73536023" name="Notes Placeholder 2"/>
          <p:cNvSpPr>
            <a:spLocks noGrp="1"/>
          </p:cNvSpPr>
          <p:nvPr>
            <p:ph type="body" idx="1"/>
          </p:nvPr>
        </p:nvSpPr>
        <p:spPr bwMode="auto"/>
        <p:txBody>
          <a:bodyPr/>
          <a:lstStyle/>
          <a:p>
            <a:pPr>
              <a:defRPr/>
            </a:pPr>
            <a:endParaRPr/>
          </a:p>
        </p:txBody>
      </p:sp>
      <p:sp>
        <p:nvSpPr>
          <p:cNvPr id="611547190" name="Slide Number Placeholder 3"/>
          <p:cNvSpPr>
            <a:spLocks noGrp="1"/>
          </p:cNvSpPr>
          <p:nvPr>
            <p:ph type="sldNum" sz="quarter" idx="10"/>
          </p:nvPr>
        </p:nvSpPr>
        <p:spPr bwMode="auto"/>
        <p:txBody>
          <a:bodyPr/>
          <a:lstStyle/>
          <a:p>
            <a:pPr>
              <a:defRPr/>
            </a:pPr>
            <a:fld id="{8BC54F0D-7D5E-561E-705F-DC5B0D31652B}" type="slidenum">
              <a:rPr/>
              <a:t>18</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95461880" name="Slide Image Placeholder 1"/>
          <p:cNvSpPr>
            <a:spLocks noChangeAspect="1" noGrp="1" noRot="1"/>
          </p:cNvSpPr>
          <p:nvPr>
            <p:ph type="sldImg"/>
          </p:nvPr>
        </p:nvSpPr>
        <p:spPr bwMode="auto"/>
      </p:sp>
      <p:sp>
        <p:nvSpPr>
          <p:cNvPr id="180924010" name="Notes Placeholder 2"/>
          <p:cNvSpPr>
            <a:spLocks noGrp="1"/>
          </p:cNvSpPr>
          <p:nvPr>
            <p:ph type="body" idx="1"/>
          </p:nvPr>
        </p:nvSpPr>
        <p:spPr bwMode="auto"/>
        <p:txBody>
          <a:bodyPr/>
          <a:lstStyle/>
          <a:p>
            <a:pPr>
              <a:defRPr/>
            </a:pPr>
            <a:endParaRPr/>
          </a:p>
        </p:txBody>
      </p:sp>
      <p:sp>
        <p:nvSpPr>
          <p:cNvPr id="543816564" name="Slide Number Placeholder 3"/>
          <p:cNvSpPr>
            <a:spLocks noGrp="1"/>
          </p:cNvSpPr>
          <p:nvPr>
            <p:ph type="sldNum" sz="quarter" idx="10"/>
          </p:nvPr>
        </p:nvSpPr>
        <p:spPr bwMode="auto"/>
        <p:txBody>
          <a:bodyPr/>
          <a:lstStyle/>
          <a:p>
            <a:pPr>
              <a:defRPr/>
            </a:pPr>
            <a:fld id="{51B97BDA-38E7-C315-DC23-52C1E7F25701}" type="slidenum">
              <a:rPr/>
              <a:t>19</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62149173" name="Slide Image Placeholder 1"/>
          <p:cNvSpPr>
            <a:spLocks noChangeAspect="1" noGrp="1" noRot="1"/>
          </p:cNvSpPr>
          <p:nvPr>
            <p:ph type="sldImg"/>
          </p:nvPr>
        </p:nvSpPr>
        <p:spPr bwMode="auto"/>
      </p:sp>
      <p:sp>
        <p:nvSpPr>
          <p:cNvPr id="164594313" name="Notes Placeholder 2"/>
          <p:cNvSpPr>
            <a:spLocks noGrp="1"/>
          </p:cNvSpPr>
          <p:nvPr>
            <p:ph type="body" idx="1"/>
          </p:nvPr>
        </p:nvSpPr>
        <p:spPr bwMode="auto"/>
        <p:txBody>
          <a:bodyPr/>
          <a:lstStyle/>
          <a:p>
            <a:pPr>
              <a:defRPr/>
            </a:pPr>
            <a:r>
              <a:rPr lang="ru-RU"/>
              <a:t>Дар </a:t>
            </a:r>
            <a:r>
              <a:rPr lang="ru-RU"/>
              <a:t>доираи</a:t>
            </a:r>
            <a:r>
              <a:rPr lang="ru-RU"/>
              <a:t> </a:t>
            </a:r>
            <a:r>
              <a:rPr lang="ru-RU"/>
              <a:t>ҷаласаи</a:t>
            </a:r>
            <a:r>
              <a:rPr lang="ru-RU"/>
              <a:t> </a:t>
            </a:r>
            <a:r>
              <a:rPr lang="ru-RU"/>
              <a:t>имрӯза</a:t>
            </a:r>
            <a:r>
              <a:rPr lang="ru-RU"/>
              <a:t> </a:t>
            </a:r>
            <a:r>
              <a:rPr lang="ru-RU"/>
              <a:t>мо</a:t>
            </a:r>
            <a:r>
              <a:rPr lang="ru-RU"/>
              <a:t> </a:t>
            </a:r>
            <a:r>
              <a:rPr lang="ru-RU"/>
              <a:t>масъалаҳои</a:t>
            </a:r>
            <a:r>
              <a:rPr lang="ru-RU"/>
              <a:t> </a:t>
            </a:r>
            <a:r>
              <a:rPr lang="ru-RU"/>
              <a:t>зеринро</a:t>
            </a:r>
            <a:r>
              <a:rPr lang="ru-RU"/>
              <a:t> </a:t>
            </a:r>
            <a:r>
              <a:rPr lang="ru-RU"/>
              <a:t>баррасӣ</a:t>
            </a:r>
            <a:r>
              <a:rPr lang="ru-RU"/>
              <a:t> </a:t>
            </a:r>
            <a:r>
              <a:rPr lang="ru-RU"/>
              <a:t>мекунем</a:t>
            </a:r>
            <a:r>
              <a:rPr lang="ru-RU"/>
              <a:t>:</a:t>
            </a:r>
            <a:endParaRPr/>
          </a:p>
          <a:p>
            <a:pPr>
              <a:buFont typeface="Arial"/>
              <a:buChar char="•"/>
              <a:defRPr/>
            </a:pPr>
            <a:r>
              <a:rPr lang="ru-RU"/>
              <a:t>Маълумоти</a:t>
            </a:r>
            <a:r>
              <a:rPr lang="ru-RU"/>
              <a:t> </a:t>
            </a:r>
            <a:r>
              <a:rPr lang="ru-RU"/>
              <a:t>мухтасар</a:t>
            </a:r>
            <a:r>
              <a:rPr lang="ru-RU"/>
              <a:t> дар </a:t>
            </a:r>
            <a:r>
              <a:rPr lang="ru-RU"/>
              <a:t>бораи</a:t>
            </a:r>
            <a:r>
              <a:rPr lang="ru-RU"/>
              <a:t> </a:t>
            </a:r>
            <a:r>
              <a:rPr lang="ru-RU"/>
              <a:t>лоиҳа</a:t>
            </a:r>
            <a:r>
              <a:rPr lang="ru-RU"/>
              <a:t> </a:t>
            </a:r>
            <a:endParaRPr/>
          </a:p>
          <a:p>
            <a:pPr>
              <a:buFont typeface="Arial"/>
              <a:buChar char="•"/>
              <a:defRPr/>
            </a:pPr>
            <a:r>
              <a:rPr lang="ru-RU"/>
              <a:t>Нақшаи</a:t>
            </a:r>
            <a:r>
              <a:rPr lang="ru-RU"/>
              <a:t> </a:t>
            </a:r>
            <a:r>
              <a:rPr lang="ru-RU"/>
              <a:t>ӯҳдадориҳои</a:t>
            </a:r>
            <a:r>
              <a:rPr lang="ru-RU"/>
              <a:t> </a:t>
            </a:r>
            <a:r>
              <a:rPr lang="ru-RU"/>
              <a:t>экологӣ</a:t>
            </a:r>
            <a:r>
              <a:rPr lang="ru-RU"/>
              <a:t> </a:t>
            </a:r>
            <a:r>
              <a:rPr lang="ru-RU"/>
              <a:t>ва</a:t>
            </a:r>
            <a:r>
              <a:rPr lang="ru-RU"/>
              <a:t> </a:t>
            </a:r>
            <a:r>
              <a:rPr lang="ru-RU"/>
              <a:t>иҷтимоӣ</a:t>
            </a:r>
            <a:r>
              <a:rPr lang="ru-RU"/>
              <a:t> (</a:t>
            </a:r>
            <a:r>
              <a:rPr lang="en-US"/>
              <a:t>ESCP) </a:t>
            </a:r>
            <a:endParaRPr/>
          </a:p>
          <a:p>
            <a:pPr>
              <a:buFont typeface="Arial"/>
              <a:buChar char="•"/>
              <a:defRPr/>
            </a:pPr>
            <a:r>
              <a:rPr lang="ru-RU"/>
              <a:t>Нақшаи</a:t>
            </a:r>
            <a:r>
              <a:rPr lang="ru-RU"/>
              <a:t> </a:t>
            </a:r>
            <a:r>
              <a:rPr lang="ru-RU"/>
              <a:t>ҷалби</a:t>
            </a:r>
            <a:r>
              <a:rPr lang="ru-RU"/>
              <a:t> </a:t>
            </a:r>
            <a:r>
              <a:rPr lang="ru-RU"/>
              <a:t>ҷонибҳои</a:t>
            </a:r>
            <a:r>
              <a:rPr lang="ru-RU"/>
              <a:t> </a:t>
            </a:r>
            <a:r>
              <a:rPr lang="ru-RU"/>
              <a:t>манфиатдор</a:t>
            </a:r>
            <a:r>
              <a:rPr lang="ru-RU"/>
              <a:t> (</a:t>
            </a:r>
            <a:r>
              <a:rPr lang="en-US"/>
              <a:t>SEP) </a:t>
            </a:r>
            <a:endParaRPr/>
          </a:p>
          <a:p>
            <a:pPr>
              <a:buFont typeface="Arial"/>
              <a:buChar char="•"/>
              <a:defRPr/>
            </a:pPr>
            <a:r>
              <a:rPr lang="ru-RU"/>
              <a:t>Саволу</a:t>
            </a:r>
            <a:r>
              <a:rPr lang="ru-RU"/>
              <a:t> </a:t>
            </a:r>
            <a:r>
              <a:rPr lang="ru-RU"/>
              <a:t>ҷавоб</a:t>
            </a:r>
            <a:r>
              <a:rPr lang="ru-RU"/>
              <a:t> </a:t>
            </a:r>
            <a:r>
              <a:rPr lang="ru-RU"/>
              <a:t>ва</a:t>
            </a:r>
            <a:r>
              <a:rPr lang="ru-RU"/>
              <a:t> </a:t>
            </a:r>
            <a:r>
              <a:rPr lang="ru-RU"/>
              <a:t>муҳокимаҳо</a:t>
            </a:r>
            <a:r>
              <a:rPr lang="ru-RU"/>
              <a:t> </a:t>
            </a:r>
            <a:endParaRPr/>
          </a:p>
          <a:p>
            <a:pPr>
              <a:defRPr/>
            </a:pPr>
            <a:r>
              <a:rPr lang="ru-RU"/>
              <a:t>Мақсад</a:t>
            </a:r>
            <a:r>
              <a:rPr lang="ru-RU"/>
              <a:t> аз ин </a:t>
            </a:r>
            <a:r>
              <a:rPr lang="ru-RU"/>
              <a:t>ҷаласа</a:t>
            </a:r>
            <a:r>
              <a:rPr lang="ru-RU"/>
              <a:t> </a:t>
            </a:r>
            <a:r>
              <a:rPr lang="ru-RU"/>
              <a:t>таъмин</a:t>
            </a:r>
            <a:r>
              <a:rPr lang="ru-RU"/>
              <a:t> </a:t>
            </a:r>
            <a:r>
              <a:rPr lang="ru-RU"/>
              <a:t>намудани</a:t>
            </a:r>
            <a:r>
              <a:rPr lang="ru-RU"/>
              <a:t> </a:t>
            </a:r>
            <a:r>
              <a:rPr lang="ru-RU"/>
              <a:t>шаффофият</a:t>
            </a:r>
            <a:r>
              <a:rPr lang="ru-RU"/>
              <a:t> </a:t>
            </a:r>
            <a:r>
              <a:rPr lang="ru-RU"/>
              <a:t>ва</a:t>
            </a:r>
            <a:r>
              <a:rPr lang="ru-RU"/>
              <a:t> </a:t>
            </a:r>
            <a:r>
              <a:rPr lang="ru-RU"/>
              <a:t>ҷалби</a:t>
            </a:r>
            <a:r>
              <a:rPr lang="ru-RU"/>
              <a:t> </a:t>
            </a:r>
            <a:r>
              <a:rPr lang="ru-RU"/>
              <a:t>фаъоли</a:t>
            </a:r>
            <a:r>
              <a:rPr lang="ru-RU"/>
              <a:t> </a:t>
            </a:r>
            <a:r>
              <a:rPr lang="ru-RU"/>
              <a:t>ҷонибҳои</a:t>
            </a:r>
            <a:r>
              <a:rPr lang="ru-RU"/>
              <a:t> </a:t>
            </a:r>
            <a:r>
              <a:rPr lang="ru-RU"/>
              <a:t>манфиатдор</a:t>
            </a:r>
            <a:r>
              <a:rPr lang="ru-RU"/>
              <a:t> </a:t>
            </a:r>
            <a:r>
              <a:rPr lang="ru-RU"/>
              <a:t>мебошад</a:t>
            </a:r>
            <a:r>
              <a:rPr lang="ru-RU"/>
              <a:t>.</a:t>
            </a:r>
            <a:endParaRPr lang="en-US"/>
          </a:p>
        </p:txBody>
      </p:sp>
      <p:sp>
        <p:nvSpPr>
          <p:cNvPr id="508881353" name="Slide Number Placeholder 3"/>
          <p:cNvSpPr>
            <a:spLocks noGrp="1"/>
          </p:cNvSpPr>
          <p:nvPr>
            <p:ph type="sldNum" sz="quarter" idx="10"/>
          </p:nvPr>
        </p:nvSpPr>
        <p:spPr bwMode="auto"/>
        <p:txBody>
          <a:bodyPr/>
          <a:lstStyle/>
          <a:p>
            <a:pPr>
              <a:defRPr/>
            </a:pPr>
            <a:fld id="{737CBE3F-5B76-DF0F-A918-AB7BD5E0A568}" type="slidenum">
              <a:rPr/>
              <a:t>2</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27327057" name="Slide Image Placeholder 1"/>
          <p:cNvSpPr>
            <a:spLocks noChangeAspect="1" noGrp="1" noRot="1"/>
          </p:cNvSpPr>
          <p:nvPr>
            <p:ph type="sldImg"/>
          </p:nvPr>
        </p:nvSpPr>
        <p:spPr bwMode="auto"/>
      </p:sp>
      <p:sp>
        <p:nvSpPr>
          <p:cNvPr id="1442227185" name="Notes Placeholder 2"/>
          <p:cNvSpPr>
            <a:spLocks noGrp="1"/>
          </p:cNvSpPr>
          <p:nvPr>
            <p:ph type="body" idx="1"/>
          </p:nvPr>
        </p:nvSpPr>
        <p:spPr bwMode="auto"/>
        <p:txBody>
          <a:bodyPr/>
          <a:lstStyle/>
          <a:p>
            <a:pPr>
              <a:defRPr/>
            </a:pPr>
            <a:endParaRPr/>
          </a:p>
        </p:txBody>
      </p:sp>
      <p:sp>
        <p:nvSpPr>
          <p:cNvPr id="1552539136" name="Slide Number Placeholder 3"/>
          <p:cNvSpPr>
            <a:spLocks noGrp="1"/>
          </p:cNvSpPr>
          <p:nvPr>
            <p:ph type="sldNum" sz="quarter" idx="10"/>
          </p:nvPr>
        </p:nvSpPr>
        <p:spPr bwMode="auto"/>
        <p:txBody>
          <a:bodyPr/>
          <a:lstStyle/>
          <a:p>
            <a:pPr>
              <a:defRPr/>
            </a:pPr>
            <a:fld id="{CA511675-E89A-4151-39ED-2D695A4BC2C2}" type="slidenum">
              <a:rPr/>
              <a:t>20</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75866408" name="Slide Image Placeholder 1"/>
          <p:cNvSpPr>
            <a:spLocks noChangeAspect="1" noGrp="1" noRot="1"/>
          </p:cNvSpPr>
          <p:nvPr>
            <p:ph type="sldImg"/>
          </p:nvPr>
        </p:nvSpPr>
        <p:spPr bwMode="auto"/>
      </p:sp>
      <p:sp>
        <p:nvSpPr>
          <p:cNvPr id="930239290" name="Notes Placeholder 2"/>
          <p:cNvSpPr>
            <a:spLocks noGrp="1"/>
          </p:cNvSpPr>
          <p:nvPr>
            <p:ph type="body" idx="1"/>
          </p:nvPr>
        </p:nvSpPr>
        <p:spPr bwMode="auto"/>
        <p:txBody>
          <a:bodyPr/>
          <a:lstStyle/>
          <a:p>
            <a:pPr>
              <a:defRPr/>
            </a:pPr>
            <a:endParaRPr/>
          </a:p>
        </p:txBody>
      </p:sp>
      <p:sp>
        <p:nvSpPr>
          <p:cNvPr id="701689878" name="Slide Number Placeholder 3"/>
          <p:cNvSpPr>
            <a:spLocks noGrp="1"/>
          </p:cNvSpPr>
          <p:nvPr>
            <p:ph type="sldNum" sz="quarter" idx="10"/>
          </p:nvPr>
        </p:nvSpPr>
        <p:spPr bwMode="auto"/>
        <p:txBody>
          <a:bodyPr/>
          <a:lstStyle/>
          <a:p>
            <a:pPr>
              <a:defRPr/>
            </a:pPr>
            <a:fld id="{C5B0FDF3-CBEA-E72E-3D75-2E04BC0A9EBD}" type="slidenum">
              <a:rPr/>
              <a:t>21</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77703277" name="Slide Image Placeholder 1"/>
          <p:cNvSpPr>
            <a:spLocks noChangeAspect="1" noGrp="1" noRot="1"/>
          </p:cNvSpPr>
          <p:nvPr>
            <p:ph type="sldImg"/>
          </p:nvPr>
        </p:nvSpPr>
        <p:spPr bwMode="auto"/>
      </p:sp>
      <p:sp>
        <p:nvSpPr>
          <p:cNvPr id="656225646" name="Notes Placeholder 2"/>
          <p:cNvSpPr>
            <a:spLocks noGrp="1"/>
          </p:cNvSpPr>
          <p:nvPr>
            <p:ph type="body" idx="1"/>
          </p:nvPr>
        </p:nvSpPr>
        <p:spPr bwMode="auto"/>
        <p:txBody>
          <a:bodyPr/>
          <a:lstStyle/>
          <a:p>
            <a:pPr>
              <a:defRPr/>
            </a:pPr>
            <a:endParaRPr/>
          </a:p>
        </p:txBody>
      </p:sp>
      <p:sp>
        <p:nvSpPr>
          <p:cNvPr id="2030771354" name="Slide Number Placeholder 3"/>
          <p:cNvSpPr>
            <a:spLocks noGrp="1"/>
          </p:cNvSpPr>
          <p:nvPr>
            <p:ph type="sldNum" sz="quarter" idx="10"/>
          </p:nvPr>
        </p:nvSpPr>
        <p:spPr bwMode="auto"/>
        <p:txBody>
          <a:bodyPr/>
          <a:lstStyle/>
          <a:p>
            <a:pPr>
              <a:defRPr/>
            </a:pPr>
            <a:fld id="{54797477-F2FC-DF06-9BDB-C1BF31516F69}" type="slidenum">
              <a:rPr/>
              <a:t>22</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84255596" name="Slide Image Placeholder 1"/>
          <p:cNvSpPr>
            <a:spLocks noChangeAspect="1" noGrp="1" noRot="1"/>
          </p:cNvSpPr>
          <p:nvPr>
            <p:ph type="sldImg"/>
          </p:nvPr>
        </p:nvSpPr>
        <p:spPr bwMode="auto"/>
      </p:sp>
      <p:sp>
        <p:nvSpPr>
          <p:cNvPr id="1778696555" name="Notes Placeholder 2"/>
          <p:cNvSpPr>
            <a:spLocks noGrp="1"/>
          </p:cNvSpPr>
          <p:nvPr>
            <p:ph type="body" idx="1"/>
          </p:nvPr>
        </p:nvSpPr>
        <p:spPr bwMode="auto"/>
        <p:txBody>
          <a:bodyPr/>
          <a:lstStyle/>
          <a:p>
            <a:pPr>
              <a:defRPr/>
            </a:pPr>
            <a:endParaRPr/>
          </a:p>
        </p:txBody>
      </p:sp>
      <p:sp>
        <p:nvSpPr>
          <p:cNvPr id="1347669472" name="Slide Number Placeholder 3"/>
          <p:cNvSpPr>
            <a:spLocks noGrp="1"/>
          </p:cNvSpPr>
          <p:nvPr>
            <p:ph type="sldNum" sz="quarter" idx="10"/>
          </p:nvPr>
        </p:nvSpPr>
        <p:spPr bwMode="auto"/>
        <p:txBody>
          <a:bodyPr/>
          <a:lstStyle/>
          <a:p>
            <a:pPr>
              <a:defRPr/>
            </a:pPr>
            <a:fld id="{1A7C27EB-47F8-38DB-DCDB-BD528F52E46F}" type="slidenum">
              <a:rPr/>
              <a:t>23</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2367887" name="Slide Image Placeholder 1"/>
          <p:cNvSpPr>
            <a:spLocks noChangeAspect="1" noGrp="1" noRot="1"/>
          </p:cNvSpPr>
          <p:nvPr>
            <p:ph type="sldImg"/>
          </p:nvPr>
        </p:nvSpPr>
        <p:spPr bwMode="auto"/>
      </p:sp>
      <p:sp>
        <p:nvSpPr>
          <p:cNvPr id="309633335" name="Notes Placeholder 2"/>
          <p:cNvSpPr>
            <a:spLocks noGrp="1"/>
          </p:cNvSpPr>
          <p:nvPr>
            <p:ph type="body" idx="1"/>
          </p:nvPr>
        </p:nvSpPr>
        <p:spPr bwMode="auto"/>
        <p:txBody>
          <a:bodyPr/>
          <a:lstStyle/>
          <a:p>
            <a:pPr>
              <a:defRPr/>
            </a:pPr>
            <a:endParaRPr/>
          </a:p>
        </p:txBody>
      </p:sp>
      <p:sp>
        <p:nvSpPr>
          <p:cNvPr id="1350915451" name="Slide Number Placeholder 3"/>
          <p:cNvSpPr>
            <a:spLocks noGrp="1"/>
          </p:cNvSpPr>
          <p:nvPr>
            <p:ph type="sldNum" sz="quarter" idx="10"/>
          </p:nvPr>
        </p:nvSpPr>
        <p:spPr bwMode="auto"/>
        <p:txBody>
          <a:bodyPr/>
          <a:lstStyle/>
          <a:p>
            <a:pPr>
              <a:defRPr/>
            </a:pPr>
            <a:fld id="{0E7B4992-D59E-B961-0411-226C1EADC18C}" type="slidenum">
              <a:rPr/>
              <a:t>24</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72309870" name="Slide Image Placeholder 1"/>
          <p:cNvSpPr>
            <a:spLocks noChangeAspect="1" noGrp="1" noRot="1"/>
          </p:cNvSpPr>
          <p:nvPr>
            <p:ph type="sldImg"/>
          </p:nvPr>
        </p:nvSpPr>
        <p:spPr bwMode="auto"/>
      </p:sp>
      <p:sp>
        <p:nvSpPr>
          <p:cNvPr id="648553782" name="Notes Placeholder 2"/>
          <p:cNvSpPr>
            <a:spLocks noGrp="1"/>
          </p:cNvSpPr>
          <p:nvPr>
            <p:ph type="body" idx="1"/>
          </p:nvPr>
        </p:nvSpPr>
        <p:spPr bwMode="auto"/>
        <p:txBody>
          <a:bodyPr/>
          <a:lstStyle/>
          <a:p>
            <a:pPr>
              <a:defRPr/>
            </a:pPr>
            <a:endParaRPr/>
          </a:p>
        </p:txBody>
      </p:sp>
      <p:sp>
        <p:nvSpPr>
          <p:cNvPr id="68989053" name="Slide Number Placeholder 3"/>
          <p:cNvSpPr>
            <a:spLocks noGrp="1"/>
          </p:cNvSpPr>
          <p:nvPr>
            <p:ph type="sldNum" sz="quarter" idx="10"/>
          </p:nvPr>
        </p:nvSpPr>
        <p:spPr bwMode="auto"/>
        <p:txBody>
          <a:bodyPr/>
          <a:lstStyle/>
          <a:p>
            <a:pPr>
              <a:defRPr/>
            </a:pPr>
            <a:fld id="{E163596C-FF05-4945-B9BB-647E03228F7A}" type="slidenum">
              <a:rPr/>
              <a:t>25</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47293974" name="Slide Image Placeholder 1"/>
          <p:cNvSpPr>
            <a:spLocks noChangeAspect="1" noGrp="1" noRot="1"/>
          </p:cNvSpPr>
          <p:nvPr>
            <p:ph type="sldImg"/>
          </p:nvPr>
        </p:nvSpPr>
        <p:spPr bwMode="auto"/>
      </p:sp>
      <p:sp>
        <p:nvSpPr>
          <p:cNvPr id="503575353" name="Notes Placeholder 2"/>
          <p:cNvSpPr>
            <a:spLocks noGrp="1"/>
          </p:cNvSpPr>
          <p:nvPr>
            <p:ph type="body" idx="1"/>
          </p:nvPr>
        </p:nvSpPr>
        <p:spPr bwMode="auto"/>
        <p:txBody>
          <a:bodyPr/>
          <a:lstStyle/>
          <a:p>
            <a:pPr>
              <a:defRPr/>
            </a:pPr>
            <a:endParaRPr/>
          </a:p>
        </p:txBody>
      </p:sp>
      <p:sp>
        <p:nvSpPr>
          <p:cNvPr id="1794828131" name="Slide Number Placeholder 3"/>
          <p:cNvSpPr>
            <a:spLocks noGrp="1"/>
          </p:cNvSpPr>
          <p:nvPr>
            <p:ph type="sldNum" sz="quarter" idx="10"/>
          </p:nvPr>
        </p:nvSpPr>
        <p:spPr bwMode="auto"/>
        <p:txBody>
          <a:bodyPr/>
          <a:lstStyle/>
          <a:p>
            <a:pPr>
              <a:defRPr/>
            </a:pPr>
            <a:fld id="{81139D99-B02B-0251-446D-51001ECF1D7B}" type="slidenum">
              <a:rPr/>
              <a:t>26</a:t>
            </a:fld>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18193379" name="Slide Image Placeholder 1"/>
          <p:cNvSpPr>
            <a:spLocks noChangeAspect="1" noGrp="1" noRot="1"/>
          </p:cNvSpPr>
          <p:nvPr>
            <p:ph type="sldImg"/>
          </p:nvPr>
        </p:nvSpPr>
        <p:spPr bwMode="auto"/>
      </p:sp>
      <p:sp>
        <p:nvSpPr>
          <p:cNvPr id="753150090" name="Notes Placeholder 2"/>
          <p:cNvSpPr>
            <a:spLocks noGrp="1"/>
          </p:cNvSpPr>
          <p:nvPr>
            <p:ph type="body" idx="1"/>
          </p:nvPr>
        </p:nvSpPr>
        <p:spPr bwMode="auto"/>
        <p:txBody>
          <a:bodyPr/>
          <a:lstStyle/>
          <a:p>
            <a:pPr>
              <a:defRPr/>
            </a:pPr>
            <a:endParaRPr/>
          </a:p>
        </p:txBody>
      </p:sp>
      <p:sp>
        <p:nvSpPr>
          <p:cNvPr id="944956178" name="Slide Number Placeholder 3"/>
          <p:cNvSpPr>
            <a:spLocks noGrp="1"/>
          </p:cNvSpPr>
          <p:nvPr>
            <p:ph type="sldNum" sz="quarter" idx="10"/>
          </p:nvPr>
        </p:nvSpPr>
        <p:spPr bwMode="auto"/>
        <p:txBody>
          <a:bodyPr/>
          <a:lstStyle/>
          <a:p>
            <a:pPr>
              <a:defRPr/>
            </a:pPr>
            <a:fld id="{75FE053B-A852-52B6-C430-27572C2C73C5}" type="slidenum">
              <a:rPr/>
              <a:t>27</a:t>
            </a:fld>
            <a:endParaRP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43131367" name="Slide Image Placeholder 1"/>
          <p:cNvSpPr>
            <a:spLocks noChangeAspect="1" noGrp="1" noRot="1"/>
          </p:cNvSpPr>
          <p:nvPr>
            <p:ph type="sldImg"/>
          </p:nvPr>
        </p:nvSpPr>
        <p:spPr bwMode="auto"/>
      </p:sp>
      <p:sp>
        <p:nvSpPr>
          <p:cNvPr id="1256296638" name="Notes Placeholder 2"/>
          <p:cNvSpPr>
            <a:spLocks noGrp="1"/>
          </p:cNvSpPr>
          <p:nvPr>
            <p:ph type="body" idx="1"/>
          </p:nvPr>
        </p:nvSpPr>
        <p:spPr bwMode="auto"/>
        <p:txBody>
          <a:bodyPr/>
          <a:lstStyle/>
          <a:p>
            <a:pPr>
              <a:defRPr/>
            </a:pPr>
            <a:endParaRPr/>
          </a:p>
        </p:txBody>
      </p:sp>
      <p:sp>
        <p:nvSpPr>
          <p:cNvPr id="7416454" name="Slide Number Placeholder 3"/>
          <p:cNvSpPr>
            <a:spLocks noGrp="1"/>
          </p:cNvSpPr>
          <p:nvPr>
            <p:ph type="sldNum" sz="quarter" idx="10"/>
          </p:nvPr>
        </p:nvSpPr>
        <p:spPr bwMode="auto"/>
        <p:txBody>
          <a:bodyPr/>
          <a:lstStyle/>
          <a:p>
            <a:pPr>
              <a:defRPr/>
            </a:pPr>
            <a:fld id="{6A518F0B-F71A-DB62-6701-95D90ECBAF30}" type="slidenum">
              <a:rPr/>
              <a:t>28</a:t>
            </a:fld>
            <a:endParaRP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20438907" name="Slide Image Placeholder 1"/>
          <p:cNvSpPr>
            <a:spLocks noChangeAspect="1" noGrp="1" noRot="1"/>
          </p:cNvSpPr>
          <p:nvPr>
            <p:ph type="sldImg"/>
          </p:nvPr>
        </p:nvSpPr>
        <p:spPr bwMode="auto"/>
      </p:sp>
      <p:sp>
        <p:nvSpPr>
          <p:cNvPr id="1987414686" name="Notes Placeholder 2"/>
          <p:cNvSpPr>
            <a:spLocks noGrp="1"/>
          </p:cNvSpPr>
          <p:nvPr>
            <p:ph type="body" idx="1"/>
          </p:nvPr>
        </p:nvSpPr>
        <p:spPr bwMode="auto"/>
        <p:txBody>
          <a:bodyPr/>
          <a:lstStyle/>
          <a:p>
            <a:pPr>
              <a:defRPr/>
            </a:pPr>
            <a:endParaRPr/>
          </a:p>
        </p:txBody>
      </p:sp>
      <p:sp>
        <p:nvSpPr>
          <p:cNvPr id="1487954518" name="Slide Number Placeholder 3"/>
          <p:cNvSpPr>
            <a:spLocks noGrp="1"/>
          </p:cNvSpPr>
          <p:nvPr>
            <p:ph type="sldNum" sz="quarter" idx="10"/>
          </p:nvPr>
        </p:nvSpPr>
        <p:spPr bwMode="auto"/>
        <p:txBody>
          <a:bodyPr/>
          <a:lstStyle/>
          <a:p>
            <a:pPr>
              <a:defRPr/>
            </a:pPr>
            <a:fld id="{82EB5E3F-0F03-46CF-F135-CA78D524FB07}" type="slidenum">
              <a:rPr/>
              <a:t>29</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70073135" name="Slide Image Placeholder 1"/>
          <p:cNvSpPr>
            <a:spLocks noChangeAspect="1" noGrp="1" noRot="1"/>
          </p:cNvSpPr>
          <p:nvPr>
            <p:ph type="sldImg"/>
          </p:nvPr>
        </p:nvSpPr>
        <p:spPr bwMode="auto"/>
      </p:sp>
      <p:sp>
        <p:nvSpPr>
          <p:cNvPr id="497218869" name="Notes Placeholder 2"/>
          <p:cNvSpPr>
            <a:spLocks noGrp="1"/>
          </p:cNvSpPr>
          <p:nvPr>
            <p:ph type="body" idx="1"/>
          </p:nvPr>
        </p:nvSpPr>
        <p:spPr bwMode="auto"/>
        <p:txBody>
          <a:bodyPr/>
          <a:lstStyle/>
          <a:p>
            <a:pPr>
              <a:defRPr/>
            </a:pPr>
            <a:r>
              <a:rPr lang="ru-RU"/>
              <a:t>Имрӯз</a:t>
            </a:r>
            <a:r>
              <a:rPr lang="ru-RU"/>
              <a:t> </a:t>
            </a:r>
            <a:r>
              <a:rPr lang="ru-RU"/>
              <a:t>иқтисодиёти</a:t>
            </a:r>
            <a:r>
              <a:rPr lang="ru-RU"/>
              <a:t> </a:t>
            </a:r>
            <a:r>
              <a:rPr lang="ru-RU"/>
              <a:t>Тоҷикистон</a:t>
            </a:r>
            <a:r>
              <a:rPr lang="ru-RU"/>
              <a:t> </a:t>
            </a:r>
            <a:r>
              <a:rPr lang="ru-RU"/>
              <a:t>бо</a:t>
            </a:r>
            <a:r>
              <a:rPr lang="ru-RU"/>
              <a:t> як </a:t>
            </a:r>
            <a:r>
              <a:rPr lang="ru-RU"/>
              <a:t>қатор</a:t>
            </a:r>
            <a:r>
              <a:rPr lang="ru-RU"/>
              <a:t> </a:t>
            </a:r>
            <a:r>
              <a:rPr lang="ru-RU"/>
              <a:t>мушкилоти</a:t>
            </a:r>
            <a:r>
              <a:rPr lang="ru-RU"/>
              <a:t> </a:t>
            </a:r>
            <a:r>
              <a:rPr lang="ru-RU"/>
              <a:t>сохторӣ</a:t>
            </a:r>
            <a:r>
              <a:rPr lang="ru-RU"/>
              <a:t> </a:t>
            </a:r>
            <a:r>
              <a:rPr lang="ru-RU"/>
              <a:t>рӯбарӯ</a:t>
            </a:r>
            <a:r>
              <a:rPr lang="ru-RU"/>
              <a:t> </a:t>
            </a:r>
            <a:r>
              <a:rPr lang="ru-RU"/>
              <a:t>мешавад</a:t>
            </a:r>
            <a:r>
              <a:rPr lang="ru-RU"/>
              <a:t>.</a:t>
            </a:r>
            <a:endParaRPr/>
          </a:p>
          <a:p>
            <a:pPr>
              <a:defRPr/>
            </a:pPr>
            <a:r>
              <a:rPr lang="ru-RU"/>
              <a:t>Сарфи</a:t>
            </a:r>
            <a:r>
              <a:rPr lang="ru-RU"/>
              <a:t> назар аз он </a:t>
            </a:r>
            <a:r>
              <a:rPr lang="ru-RU"/>
              <a:t>ки</a:t>
            </a:r>
            <a:r>
              <a:rPr lang="ru-RU"/>
              <a:t> бахши </a:t>
            </a:r>
            <a:r>
              <a:rPr lang="ru-RU"/>
              <a:t>хусусӣ</a:t>
            </a:r>
            <a:r>
              <a:rPr lang="ru-RU"/>
              <a:t> </a:t>
            </a:r>
            <a:r>
              <a:rPr lang="ru-RU"/>
              <a:t>саҳми</a:t>
            </a:r>
            <a:r>
              <a:rPr lang="ru-RU"/>
              <a:t> </a:t>
            </a:r>
            <a:r>
              <a:rPr lang="ru-RU"/>
              <a:t>назаррас</a:t>
            </a:r>
            <a:r>
              <a:rPr lang="ru-RU"/>
              <a:t> дорад, он </a:t>
            </a:r>
            <a:r>
              <a:rPr lang="ru-RU"/>
              <a:t>асосан</a:t>
            </a:r>
            <a:r>
              <a:rPr lang="ru-RU"/>
              <a:t> аз </a:t>
            </a:r>
            <a:r>
              <a:rPr lang="ru-RU"/>
              <a:t>соҳибкорони</a:t>
            </a:r>
            <a:r>
              <a:rPr lang="ru-RU"/>
              <a:t> </a:t>
            </a:r>
            <a:r>
              <a:rPr lang="ru-RU"/>
              <a:t>инфиродӣ</a:t>
            </a:r>
            <a:r>
              <a:rPr lang="ru-RU"/>
              <a:t> </a:t>
            </a:r>
            <a:r>
              <a:rPr lang="ru-RU"/>
              <a:t>ва</a:t>
            </a:r>
            <a:r>
              <a:rPr lang="ru-RU"/>
              <a:t> </a:t>
            </a:r>
            <a:r>
              <a:rPr lang="ru-RU"/>
              <a:t>хоҷагиҳои</a:t>
            </a:r>
            <a:r>
              <a:rPr lang="ru-RU"/>
              <a:t> </a:t>
            </a:r>
            <a:r>
              <a:rPr lang="ru-RU"/>
              <a:t>деҳқонӣ</a:t>
            </a:r>
            <a:r>
              <a:rPr lang="ru-RU"/>
              <a:t> </a:t>
            </a:r>
            <a:r>
              <a:rPr lang="ru-RU"/>
              <a:t>иборат</a:t>
            </a:r>
            <a:r>
              <a:rPr lang="ru-RU"/>
              <a:t> </a:t>
            </a:r>
            <a:r>
              <a:rPr lang="ru-RU"/>
              <a:t>мебошад</a:t>
            </a:r>
            <a:r>
              <a:rPr lang="ru-RU"/>
              <a:t>. </a:t>
            </a:r>
            <a:endParaRPr/>
          </a:p>
          <a:p>
            <a:pPr>
              <a:defRPr/>
            </a:pPr>
            <a:r>
              <a:rPr lang="ru-RU"/>
              <a:t>Ин </a:t>
            </a:r>
            <a:r>
              <a:rPr lang="ru-RU"/>
              <a:t>нишон</a:t>
            </a:r>
            <a:r>
              <a:rPr lang="ru-RU"/>
              <a:t> </a:t>
            </a:r>
            <a:r>
              <a:rPr lang="ru-RU"/>
              <a:t>медиҳад</a:t>
            </a:r>
            <a:r>
              <a:rPr lang="ru-RU"/>
              <a:t>, </a:t>
            </a:r>
            <a:r>
              <a:rPr lang="ru-RU"/>
              <a:t>ки</a:t>
            </a:r>
            <a:r>
              <a:rPr lang="ru-RU"/>
              <a:t> </a:t>
            </a:r>
            <a:r>
              <a:rPr lang="ru-RU"/>
              <a:t>иқтидори</a:t>
            </a:r>
            <a:r>
              <a:rPr lang="ru-RU"/>
              <a:t> </a:t>
            </a:r>
            <a:r>
              <a:rPr lang="ru-RU"/>
              <a:t>рушди</a:t>
            </a:r>
            <a:r>
              <a:rPr lang="ru-RU"/>
              <a:t> </a:t>
            </a:r>
            <a:r>
              <a:rPr lang="ru-RU"/>
              <a:t>соҳибкорӣ</a:t>
            </a:r>
            <a:r>
              <a:rPr lang="ru-RU"/>
              <a:t> </a:t>
            </a:r>
            <a:r>
              <a:rPr lang="ru-RU"/>
              <a:t>ҳанӯз</a:t>
            </a:r>
            <a:r>
              <a:rPr lang="ru-RU"/>
              <a:t> </a:t>
            </a:r>
            <a:r>
              <a:rPr lang="ru-RU"/>
              <a:t>пурра</a:t>
            </a:r>
            <a:r>
              <a:rPr lang="ru-RU"/>
              <a:t> </a:t>
            </a:r>
            <a:r>
              <a:rPr lang="ru-RU"/>
              <a:t>истифода</a:t>
            </a:r>
            <a:r>
              <a:rPr lang="ru-RU"/>
              <a:t> </a:t>
            </a:r>
            <a:r>
              <a:rPr lang="ru-RU"/>
              <a:t>нашудааст</a:t>
            </a:r>
            <a:r>
              <a:rPr lang="ru-RU"/>
              <a:t>.</a:t>
            </a:r>
            <a:endParaRPr/>
          </a:p>
          <a:p>
            <a:pPr>
              <a:defRPr/>
            </a:pPr>
            <a:endParaRPr lang="en-US"/>
          </a:p>
          <a:p>
            <a:pPr>
              <a:defRPr/>
            </a:pPr>
            <a:r>
              <a:rPr lang="ru-RU"/>
              <a:t>Агар ба </a:t>
            </a:r>
            <a:r>
              <a:rPr lang="ru-RU"/>
              <a:t>рақамҳо</a:t>
            </a:r>
            <a:r>
              <a:rPr lang="ru-RU"/>
              <a:t> назар </a:t>
            </a:r>
            <a:r>
              <a:rPr lang="ru-RU"/>
              <a:t>кунем</a:t>
            </a:r>
            <a:r>
              <a:rPr lang="ru-RU"/>
              <a:t>:</a:t>
            </a:r>
            <a:endParaRPr/>
          </a:p>
          <a:p>
            <a:pPr>
              <a:buFont typeface="Arial"/>
              <a:buChar char="•"/>
              <a:defRPr/>
            </a:pPr>
            <a:r>
              <a:rPr lang="ru-RU"/>
              <a:t>бахши </a:t>
            </a:r>
            <a:r>
              <a:rPr lang="ru-RU"/>
              <a:t>хусусӣ</a:t>
            </a:r>
            <a:r>
              <a:rPr lang="ru-RU"/>
              <a:t> то 60% Ма</a:t>
            </a:r>
            <a:r>
              <a:rPr lang="tg-Cyrl-TJ"/>
              <a:t>ҷмӯи маҳсулоти дохилӣ (</a:t>
            </a:r>
            <a:r>
              <a:rPr lang="ru-RU"/>
              <a:t>ММД) </a:t>
            </a:r>
            <a:r>
              <a:rPr lang="ru-RU"/>
              <a:t>ва</a:t>
            </a:r>
            <a:r>
              <a:rPr lang="ru-RU"/>
              <a:t> то 80% </a:t>
            </a:r>
            <a:r>
              <a:rPr lang="tg-Cyrl-TJ"/>
              <a:t>ҷойҳои кории кишварро</a:t>
            </a:r>
            <a:r>
              <a:rPr lang="ru-RU"/>
              <a:t> </a:t>
            </a:r>
            <a:r>
              <a:rPr lang="ru-RU"/>
              <a:t>таъмин</a:t>
            </a:r>
            <a:r>
              <a:rPr lang="ru-RU"/>
              <a:t> </a:t>
            </a:r>
            <a:r>
              <a:rPr lang="ru-RU"/>
              <a:t>мекунад</a:t>
            </a:r>
            <a:r>
              <a:rPr lang="ru-RU"/>
              <a:t> </a:t>
            </a:r>
            <a:endParaRPr/>
          </a:p>
          <a:p>
            <a:pPr>
              <a:buFont typeface="Arial"/>
              <a:buChar char="•"/>
              <a:defRPr/>
            </a:pPr>
            <a:r>
              <a:rPr lang="ru-RU"/>
              <a:t>Ба ин </a:t>
            </a:r>
            <a:r>
              <a:rPr lang="ru-RU"/>
              <a:t>нигоҳ</a:t>
            </a:r>
            <a:r>
              <a:rPr lang="ru-RU"/>
              <a:t> </a:t>
            </a:r>
            <a:r>
              <a:rPr lang="ru-RU"/>
              <a:t>накарда</a:t>
            </a:r>
            <a:r>
              <a:rPr lang="ru-RU"/>
              <a:t> </a:t>
            </a:r>
            <a:r>
              <a:rPr lang="ru-RU"/>
              <a:t>танҳо</a:t>
            </a:r>
            <a:r>
              <a:rPr lang="ru-RU"/>
              <a:t> </a:t>
            </a:r>
            <a:r>
              <a:rPr lang="ru-RU"/>
              <a:t>тақрибан</a:t>
            </a:r>
            <a:r>
              <a:rPr lang="ru-RU"/>
              <a:t> 10% </a:t>
            </a:r>
            <a:r>
              <a:rPr lang="ru-RU"/>
              <a:t>ширкатҳо</a:t>
            </a:r>
            <a:r>
              <a:rPr lang="ru-RU"/>
              <a:t> </a:t>
            </a:r>
            <a:r>
              <a:rPr lang="ru-RU"/>
              <a:t>шахсони</a:t>
            </a:r>
            <a:r>
              <a:rPr lang="ru-RU"/>
              <a:t> </a:t>
            </a:r>
            <a:r>
              <a:rPr lang="ru-RU"/>
              <a:t>ҳуқуқӣ</a:t>
            </a:r>
            <a:r>
              <a:rPr lang="ru-RU"/>
              <a:t> </a:t>
            </a:r>
            <a:r>
              <a:rPr lang="ru-RU"/>
              <a:t>мебошанд</a:t>
            </a:r>
            <a:r>
              <a:rPr lang="ru-RU"/>
              <a:t> </a:t>
            </a:r>
            <a:endParaRPr/>
          </a:p>
          <a:p>
            <a:pPr>
              <a:defRPr/>
            </a:pPr>
            <a:r>
              <a:rPr lang="ru-RU"/>
              <a:t>Илова</a:t>
            </a:r>
            <a:r>
              <a:rPr lang="ru-RU"/>
              <a:t> бар ин:</a:t>
            </a:r>
            <a:endParaRPr/>
          </a:p>
          <a:p>
            <a:pPr>
              <a:buFont typeface="Arial"/>
              <a:buChar char="•"/>
              <a:defRPr/>
            </a:pPr>
            <a:r>
              <a:rPr lang="ru-RU"/>
              <a:t>сатҳи</a:t>
            </a:r>
            <a:r>
              <a:rPr lang="ru-RU"/>
              <a:t> </a:t>
            </a:r>
            <a:r>
              <a:rPr lang="ru-RU"/>
              <a:t>таъсиси</a:t>
            </a:r>
            <a:r>
              <a:rPr lang="ru-RU"/>
              <a:t> </a:t>
            </a:r>
            <a:r>
              <a:rPr lang="ru-RU"/>
              <a:t>ширкатҳои</a:t>
            </a:r>
            <a:r>
              <a:rPr lang="ru-RU"/>
              <a:t> </a:t>
            </a:r>
            <a:r>
              <a:rPr lang="ru-RU"/>
              <a:t>нав</a:t>
            </a:r>
            <a:r>
              <a:rPr lang="ru-RU"/>
              <a:t> </a:t>
            </a:r>
            <a:r>
              <a:rPr lang="ru-RU"/>
              <a:t>хеле</a:t>
            </a:r>
            <a:r>
              <a:rPr lang="ru-RU"/>
              <a:t> паст </a:t>
            </a:r>
            <a:r>
              <a:rPr lang="ru-RU"/>
              <a:t>астанд</a:t>
            </a:r>
            <a:r>
              <a:rPr lang="ru-RU"/>
              <a:t>. </a:t>
            </a:r>
            <a:r>
              <a:rPr lang="ru-RU"/>
              <a:t>Рақамҳоро</a:t>
            </a:r>
            <a:r>
              <a:rPr lang="ru-RU"/>
              <a:t> дар </a:t>
            </a:r>
            <a:r>
              <a:rPr lang="ru-RU"/>
              <a:t>навор</a:t>
            </a:r>
            <a:r>
              <a:rPr lang="ru-RU"/>
              <a:t> </a:t>
            </a:r>
            <a:r>
              <a:rPr lang="ru-RU"/>
              <a:t>мебинед</a:t>
            </a:r>
            <a:r>
              <a:rPr lang="ru-RU"/>
              <a:t>.</a:t>
            </a:r>
            <a:endParaRPr/>
          </a:p>
          <a:p>
            <a:pPr>
              <a:buFont typeface="Arial"/>
              <a:buChar char="•"/>
              <a:defRPr/>
            </a:pPr>
            <a:r>
              <a:rPr lang="ru-RU"/>
              <a:t>стартапҳо</a:t>
            </a:r>
            <a:r>
              <a:rPr lang="ru-RU"/>
              <a:t> </a:t>
            </a:r>
            <a:r>
              <a:rPr lang="ru-RU"/>
              <a:t>қариб</a:t>
            </a:r>
            <a:r>
              <a:rPr lang="ru-RU"/>
              <a:t> </a:t>
            </a:r>
            <a:r>
              <a:rPr lang="ru-RU"/>
              <a:t>ки</a:t>
            </a:r>
            <a:r>
              <a:rPr lang="ru-RU"/>
              <a:t> дар </a:t>
            </a:r>
            <a:r>
              <a:rPr lang="ru-RU"/>
              <a:t>омор</a:t>
            </a:r>
            <a:r>
              <a:rPr lang="ru-RU"/>
              <a:t> </a:t>
            </a:r>
            <a:r>
              <a:rPr lang="ru-RU"/>
              <a:t>инъикос</a:t>
            </a:r>
            <a:r>
              <a:rPr lang="ru-RU"/>
              <a:t> </a:t>
            </a:r>
            <a:r>
              <a:rPr lang="ru-RU"/>
              <a:t>намешаванд</a:t>
            </a:r>
            <a:r>
              <a:rPr lang="ru-RU"/>
              <a:t> </a:t>
            </a:r>
            <a:endParaRPr/>
          </a:p>
          <a:p>
            <a:pPr>
              <a:buFont typeface="Arial"/>
              <a:buChar char="•"/>
              <a:defRPr/>
            </a:pPr>
            <a:r>
              <a:rPr lang="ru-RU"/>
              <a:t>ширкатҳо</a:t>
            </a:r>
            <a:r>
              <a:rPr lang="ru-RU"/>
              <a:t> пас аз </a:t>
            </a:r>
            <a:r>
              <a:rPr lang="ru-RU"/>
              <a:t>таъсис</a:t>
            </a:r>
            <a:r>
              <a:rPr lang="ru-RU"/>
              <a:t> </a:t>
            </a:r>
            <a:r>
              <a:rPr lang="ru-RU"/>
              <a:t>рушд</a:t>
            </a:r>
            <a:r>
              <a:rPr lang="ru-RU"/>
              <a:t> </a:t>
            </a:r>
            <a:r>
              <a:rPr lang="ru-RU"/>
              <a:t>намекунанд</a:t>
            </a:r>
            <a:r>
              <a:rPr lang="ru-RU"/>
              <a:t> </a:t>
            </a:r>
            <a:r>
              <a:rPr lang="ru-RU"/>
              <a:t>ва</a:t>
            </a:r>
            <a:r>
              <a:rPr lang="ru-RU"/>
              <a:t> </a:t>
            </a:r>
            <a:r>
              <a:rPr lang="ru-RU"/>
              <a:t>хурд</a:t>
            </a:r>
            <a:r>
              <a:rPr lang="ru-RU"/>
              <a:t> </a:t>
            </a:r>
            <a:r>
              <a:rPr lang="ru-RU"/>
              <a:t>боқӣ</a:t>
            </a:r>
            <a:r>
              <a:rPr lang="ru-RU"/>
              <a:t> </a:t>
            </a:r>
            <a:r>
              <a:rPr lang="ru-RU"/>
              <a:t>мемонанд</a:t>
            </a:r>
            <a:r>
              <a:rPr lang="ru-RU"/>
              <a:t> </a:t>
            </a:r>
            <a:endParaRPr/>
          </a:p>
          <a:p>
            <a:pPr>
              <a:defRPr/>
            </a:pPr>
            <a:r>
              <a:rPr lang="ru-RU"/>
              <a:t>Дар </a:t>
            </a:r>
            <a:r>
              <a:rPr lang="ru-RU"/>
              <a:t>маҷмаӯъ</a:t>
            </a:r>
            <a:r>
              <a:rPr lang="ru-RU"/>
              <a:t> </a:t>
            </a:r>
            <a:r>
              <a:rPr lang="ru-RU"/>
              <a:t>метавонем</a:t>
            </a:r>
            <a:r>
              <a:rPr lang="ru-RU"/>
              <a:t> </a:t>
            </a:r>
            <a:r>
              <a:rPr lang="ru-RU"/>
              <a:t>гӯем</a:t>
            </a:r>
            <a:r>
              <a:rPr lang="ru-RU"/>
              <a:t>, </a:t>
            </a:r>
            <a:r>
              <a:rPr lang="ru-RU"/>
              <a:t>ки</a:t>
            </a:r>
            <a:r>
              <a:rPr lang="ru-RU"/>
              <a:t> ин </a:t>
            </a:r>
            <a:r>
              <a:rPr lang="ru-RU"/>
              <a:t>ҳолат</a:t>
            </a:r>
            <a:r>
              <a:rPr lang="ru-RU"/>
              <a:t> ба </a:t>
            </a:r>
            <a:r>
              <a:rPr lang="ru-RU"/>
              <a:t>маҳдудияти</a:t>
            </a:r>
            <a:r>
              <a:rPr lang="ru-RU"/>
              <a:t> </a:t>
            </a:r>
            <a:r>
              <a:rPr lang="ru-RU"/>
              <a:t>рушди</a:t>
            </a:r>
            <a:r>
              <a:rPr lang="ru-RU"/>
              <a:t> </a:t>
            </a:r>
            <a:r>
              <a:rPr lang="ru-RU"/>
              <a:t>иқтисодӣ</a:t>
            </a:r>
            <a:r>
              <a:rPr lang="ru-RU"/>
              <a:t> </a:t>
            </a:r>
            <a:r>
              <a:rPr lang="ru-RU"/>
              <a:t>ишора</a:t>
            </a:r>
            <a:r>
              <a:rPr lang="ru-RU"/>
              <a:t> </a:t>
            </a:r>
            <a:r>
              <a:rPr lang="ru-RU"/>
              <a:t>мекунад</a:t>
            </a:r>
            <a:r>
              <a:rPr lang="ru-RU"/>
              <a:t>.</a:t>
            </a:r>
            <a:endParaRPr/>
          </a:p>
          <a:p>
            <a:pPr>
              <a:defRPr/>
            </a:pPr>
            <a:endParaRPr/>
          </a:p>
        </p:txBody>
      </p:sp>
      <p:sp>
        <p:nvSpPr>
          <p:cNvPr id="709017899" name="Slide Number Placeholder 3"/>
          <p:cNvSpPr>
            <a:spLocks noGrp="1"/>
          </p:cNvSpPr>
          <p:nvPr>
            <p:ph type="sldNum" sz="quarter" idx="10"/>
          </p:nvPr>
        </p:nvSpPr>
        <p:spPr bwMode="auto"/>
        <p:txBody>
          <a:bodyPr/>
          <a:lstStyle/>
          <a:p>
            <a:pPr>
              <a:defRPr/>
            </a:pPr>
            <a:fld id="{98B3A81A-7E9E-4732-DA27-4563053D2BC5}" type="slidenum">
              <a:rPr/>
              <a:t>3</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31267370" name="Slide Image Placeholder 1"/>
          <p:cNvSpPr>
            <a:spLocks noChangeAspect="1" noGrp="1" noRot="1"/>
          </p:cNvSpPr>
          <p:nvPr>
            <p:ph type="sldImg"/>
          </p:nvPr>
        </p:nvSpPr>
        <p:spPr bwMode="auto"/>
      </p:sp>
      <p:sp>
        <p:nvSpPr>
          <p:cNvPr id="121390275" name="Notes Placeholder 2"/>
          <p:cNvSpPr>
            <a:spLocks noGrp="1"/>
          </p:cNvSpPr>
          <p:nvPr>
            <p:ph type="body" idx="1"/>
          </p:nvPr>
        </p:nvSpPr>
        <p:spPr bwMode="auto"/>
        <p:txBody>
          <a:bodyPr/>
          <a:lstStyle/>
          <a:p>
            <a:pPr>
              <a:defRPr/>
            </a:pPr>
            <a:endParaRPr/>
          </a:p>
        </p:txBody>
      </p:sp>
      <p:sp>
        <p:nvSpPr>
          <p:cNvPr id="1768410934" name="Slide Number Placeholder 3"/>
          <p:cNvSpPr>
            <a:spLocks noGrp="1"/>
          </p:cNvSpPr>
          <p:nvPr>
            <p:ph type="sldNum" sz="quarter" idx="10"/>
          </p:nvPr>
        </p:nvSpPr>
        <p:spPr bwMode="auto"/>
        <p:txBody>
          <a:bodyPr/>
          <a:lstStyle/>
          <a:p>
            <a:pPr>
              <a:defRPr/>
            </a:pPr>
            <a:fld id="{9D969878-BCFA-3016-D920-6955B899FADE}" type="slidenum">
              <a:rPr/>
              <a:t>30</a:t>
            </a:fld>
            <a:endParaRP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8659786" name="Slide Image Placeholder 1"/>
          <p:cNvSpPr>
            <a:spLocks noChangeAspect="1" noGrp="1" noRot="1"/>
          </p:cNvSpPr>
          <p:nvPr>
            <p:ph type="sldImg"/>
          </p:nvPr>
        </p:nvSpPr>
        <p:spPr bwMode="auto"/>
      </p:sp>
      <p:sp>
        <p:nvSpPr>
          <p:cNvPr id="967234289" name="Notes Placeholder 2"/>
          <p:cNvSpPr>
            <a:spLocks noGrp="1"/>
          </p:cNvSpPr>
          <p:nvPr>
            <p:ph type="body" idx="1"/>
          </p:nvPr>
        </p:nvSpPr>
        <p:spPr bwMode="auto"/>
        <p:txBody>
          <a:bodyPr/>
          <a:lstStyle/>
          <a:p>
            <a:pPr>
              <a:defRPr/>
            </a:pPr>
            <a:endParaRPr/>
          </a:p>
        </p:txBody>
      </p:sp>
      <p:sp>
        <p:nvSpPr>
          <p:cNvPr id="1045117926" name="Slide Number Placeholder 3"/>
          <p:cNvSpPr>
            <a:spLocks noGrp="1"/>
          </p:cNvSpPr>
          <p:nvPr>
            <p:ph type="sldNum" sz="quarter" idx="10"/>
          </p:nvPr>
        </p:nvSpPr>
        <p:spPr bwMode="auto"/>
        <p:txBody>
          <a:bodyPr/>
          <a:lstStyle/>
          <a:p>
            <a:pPr>
              <a:defRPr/>
            </a:pPr>
            <a:fld id="{BCDFCCAD-4900-65C5-B0CA-C0D4DDFCA244}" type="slidenum">
              <a:rPr/>
              <a:t>31</a:t>
            </a:fld>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43010024" name="Slide Image Placeholder 1"/>
          <p:cNvSpPr>
            <a:spLocks noChangeAspect="1" noGrp="1" noRot="1"/>
          </p:cNvSpPr>
          <p:nvPr>
            <p:ph type="sldImg"/>
          </p:nvPr>
        </p:nvSpPr>
        <p:spPr bwMode="auto"/>
      </p:sp>
      <p:sp>
        <p:nvSpPr>
          <p:cNvPr id="1596104367" name="Notes Placeholder 2"/>
          <p:cNvSpPr>
            <a:spLocks noGrp="1"/>
          </p:cNvSpPr>
          <p:nvPr>
            <p:ph type="body" idx="1"/>
          </p:nvPr>
        </p:nvSpPr>
        <p:spPr bwMode="auto"/>
        <p:txBody>
          <a:bodyPr/>
          <a:lstStyle/>
          <a:p>
            <a:pPr>
              <a:defRPr/>
            </a:pPr>
            <a:endParaRPr/>
          </a:p>
        </p:txBody>
      </p:sp>
      <p:sp>
        <p:nvSpPr>
          <p:cNvPr id="52188776" name="Slide Number Placeholder 3"/>
          <p:cNvSpPr>
            <a:spLocks noGrp="1"/>
          </p:cNvSpPr>
          <p:nvPr>
            <p:ph type="sldNum" sz="quarter" idx="10"/>
          </p:nvPr>
        </p:nvSpPr>
        <p:spPr bwMode="auto"/>
        <p:txBody>
          <a:bodyPr/>
          <a:lstStyle/>
          <a:p>
            <a:pPr>
              <a:defRPr/>
            </a:pPr>
            <a:fld id="{D6E3DC66-872E-3687-C189-17B42F2A88BC}" type="slidenum">
              <a:rPr/>
              <a:t>32</a:t>
            </a:fld>
            <a:endParaRP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24990532" name="Slide Image Placeholder 1"/>
          <p:cNvSpPr>
            <a:spLocks noChangeAspect="1" noGrp="1" noRot="1"/>
          </p:cNvSpPr>
          <p:nvPr>
            <p:ph type="sldImg"/>
          </p:nvPr>
        </p:nvSpPr>
        <p:spPr bwMode="auto"/>
      </p:sp>
      <p:sp>
        <p:nvSpPr>
          <p:cNvPr id="1606080323" name="Notes Placeholder 2"/>
          <p:cNvSpPr>
            <a:spLocks noGrp="1"/>
          </p:cNvSpPr>
          <p:nvPr>
            <p:ph type="body" idx="1"/>
          </p:nvPr>
        </p:nvSpPr>
        <p:spPr bwMode="auto"/>
        <p:txBody>
          <a:bodyPr/>
          <a:lstStyle/>
          <a:p>
            <a:pPr>
              <a:defRPr/>
            </a:pPr>
            <a:endParaRPr/>
          </a:p>
        </p:txBody>
      </p:sp>
      <p:sp>
        <p:nvSpPr>
          <p:cNvPr id="1323144234" name="Slide Number Placeholder 3"/>
          <p:cNvSpPr>
            <a:spLocks noGrp="1"/>
          </p:cNvSpPr>
          <p:nvPr>
            <p:ph type="sldNum" sz="quarter" idx="10"/>
          </p:nvPr>
        </p:nvSpPr>
        <p:spPr bwMode="auto"/>
        <p:txBody>
          <a:bodyPr/>
          <a:lstStyle/>
          <a:p>
            <a:pPr>
              <a:defRPr/>
            </a:pPr>
            <a:fld id="{41BB10AD-282D-7CCF-A62A-6E2EF9D68F52}" type="slidenum">
              <a:rPr/>
              <a:t>33</a:t>
            </a:fld>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9219259" name="Slide Image Placeholder 1"/>
          <p:cNvSpPr>
            <a:spLocks noChangeAspect="1" noGrp="1" noRot="1"/>
          </p:cNvSpPr>
          <p:nvPr>
            <p:ph type="sldImg"/>
          </p:nvPr>
        </p:nvSpPr>
        <p:spPr bwMode="auto"/>
      </p:sp>
      <p:sp>
        <p:nvSpPr>
          <p:cNvPr id="375940726" name="Notes Placeholder 2"/>
          <p:cNvSpPr>
            <a:spLocks noGrp="1"/>
          </p:cNvSpPr>
          <p:nvPr>
            <p:ph type="body" idx="1"/>
          </p:nvPr>
        </p:nvSpPr>
        <p:spPr bwMode="auto"/>
        <p:txBody>
          <a:bodyPr/>
          <a:lstStyle/>
          <a:p>
            <a:pPr>
              <a:defRPr/>
            </a:pPr>
            <a:endParaRPr/>
          </a:p>
        </p:txBody>
      </p:sp>
      <p:sp>
        <p:nvSpPr>
          <p:cNvPr id="168365084" name="Slide Number Placeholder 3"/>
          <p:cNvSpPr>
            <a:spLocks noGrp="1"/>
          </p:cNvSpPr>
          <p:nvPr>
            <p:ph type="sldNum" sz="quarter" idx="10"/>
          </p:nvPr>
        </p:nvSpPr>
        <p:spPr bwMode="auto"/>
        <p:txBody>
          <a:bodyPr/>
          <a:lstStyle/>
          <a:p>
            <a:pPr>
              <a:defRPr/>
            </a:pPr>
            <a:fld id="{F3360F4F-5821-2DFC-CA16-1A434BCF8080}" type="slidenum">
              <a:rPr/>
              <a:t>34</a:t>
            </a:fld>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63551087" name="Slide Image Placeholder 1"/>
          <p:cNvSpPr>
            <a:spLocks noChangeAspect="1" noGrp="1" noRot="1"/>
          </p:cNvSpPr>
          <p:nvPr>
            <p:ph type="sldImg"/>
          </p:nvPr>
        </p:nvSpPr>
        <p:spPr bwMode="auto"/>
      </p:sp>
      <p:sp>
        <p:nvSpPr>
          <p:cNvPr id="2049308049" name="Notes Placeholder 2"/>
          <p:cNvSpPr>
            <a:spLocks noGrp="1"/>
          </p:cNvSpPr>
          <p:nvPr>
            <p:ph type="body" idx="1"/>
          </p:nvPr>
        </p:nvSpPr>
        <p:spPr bwMode="auto"/>
        <p:txBody>
          <a:bodyPr/>
          <a:lstStyle/>
          <a:p>
            <a:pPr>
              <a:defRPr/>
            </a:pPr>
            <a:endParaRPr/>
          </a:p>
        </p:txBody>
      </p:sp>
      <p:sp>
        <p:nvSpPr>
          <p:cNvPr id="1560190923" name="Slide Number Placeholder 3"/>
          <p:cNvSpPr>
            <a:spLocks noGrp="1"/>
          </p:cNvSpPr>
          <p:nvPr>
            <p:ph type="sldNum" sz="quarter" idx="10"/>
          </p:nvPr>
        </p:nvSpPr>
        <p:spPr bwMode="auto"/>
        <p:txBody>
          <a:bodyPr/>
          <a:lstStyle/>
          <a:p>
            <a:pPr>
              <a:defRPr/>
            </a:pPr>
            <a:fld id="{F8240CAB-DF3B-4FF2-D132-E09EF6384FF8}" type="slidenum">
              <a:rPr/>
              <a:t>35</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1754411" name="Slide Image Placeholder 1"/>
          <p:cNvSpPr>
            <a:spLocks noChangeAspect="1" noGrp="1" noRot="1"/>
          </p:cNvSpPr>
          <p:nvPr>
            <p:ph type="sldImg"/>
          </p:nvPr>
        </p:nvSpPr>
        <p:spPr bwMode="auto"/>
      </p:sp>
      <p:sp>
        <p:nvSpPr>
          <p:cNvPr id="1328474999" name="Notes Placeholder 2"/>
          <p:cNvSpPr>
            <a:spLocks noGrp="1"/>
          </p:cNvSpPr>
          <p:nvPr>
            <p:ph type="body" idx="1"/>
          </p:nvPr>
        </p:nvSpPr>
        <p:spPr bwMode="auto"/>
        <p:txBody>
          <a:bodyPr/>
          <a:lstStyle/>
          <a:p>
            <a:pPr>
              <a:defRPr/>
            </a:pPr>
            <a:endParaRPr/>
          </a:p>
        </p:txBody>
      </p:sp>
      <p:sp>
        <p:nvSpPr>
          <p:cNvPr id="205046514" name="Slide Number Placeholder 3"/>
          <p:cNvSpPr>
            <a:spLocks noGrp="1"/>
          </p:cNvSpPr>
          <p:nvPr>
            <p:ph type="sldNum" sz="quarter" idx="10"/>
          </p:nvPr>
        </p:nvSpPr>
        <p:spPr bwMode="auto"/>
        <p:txBody>
          <a:bodyPr/>
          <a:lstStyle/>
          <a:p>
            <a:pPr>
              <a:defRPr/>
            </a:pPr>
            <a:fld id="{9DC3E949-B742-1E3A-B15C-DF46629659C7}" type="slidenum">
              <a:rPr/>
              <a:t>36</a:t>
            </a:fld>
            <a:endParaRP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98584284" name="Slide Image Placeholder 1"/>
          <p:cNvSpPr>
            <a:spLocks noChangeAspect="1" noGrp="1" noRot="1"/>
          </p:cNvSpPr>
          <p:nvPr>
            <p:ph type="sldImg"/>
          </p:nvPr>
        </p:nvSpPr>
        <p:spPr bwMode="auto"/>
      </p:sp>
      <p:sp>
        <p:nvSpPr>
          <p:cNvPr id="1340319139" name="Notes Placeholder 2"/>
          <p:cNvSpPr>
            <a:spLocks noGrp="1"/>
          </p:cNvSpPr>
          <p:nvPr>
            <p:ph type="body" idx="1"/>
          </p:nvPr>
        </p:nvSpPr>
        <p:spPr bwMode="auto"/>
        <p:txBody>
          <a:bodyPr/>
          <a:lstStyle/>
          <a:p>
            <a:pPr>
              <a:defRPr/>
            </a:pPr>
            <a:endParaRPr/>
          </a:p>
        </p:txBody>
      </p:sp>
      <p:sp>
        <p:nvSpPr>
          <p:cNvPr id="1902566610" name="Slide Number Placeholder 3"/>
          <p:cNvSpPr>
            <a:spLocks noGrp="1"/>
          </p:cNvSpPr>
          <p:nvPr>
            <p:ph type="sldNum" sz="quarter" idx="10"/>
          </p:nvPr>
        </p:nvSpPr>
        <p:spPr bwMode="auto"/>
        <p:txBody>
          <a:bodyPr/>
          <a:lstStyle/>
          <a:p>
            <a:pPr>
              <a:defRPr/>
            </a:pPr>
            <a:fld id="{83638907-9717-FC5D-9955-552E38636B04}" type="slidenum">
              <a:rPr/>
              <a:t>37</a:t>
            </a:fld>
            <a:endParaRPr/>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67465577" name="Slide Image Placeholder 1"/>
          <p:cNvSpPr>
            <a:spLocks noChangeAspect="1" noGrp="1" noRot="1"/>
          </p:cNvSpPr>
          <p:nvPr>
            <p:ph type="sldImg"/>
          </p:nvPr>
        </p:nvSpPr>
        <p:spPr bwMode="auto"/>
      </p:sp>
      <p:sp>
        <p:nvSpPr>
          <p:cNvPr id="1978476363" name="Notes Placeholder 2"/>
          <p:cNvSpPr>
            <a:spLocks noGrp="1"/>
          </p:cNvSpPr>
          <p:nvPr>
            <p:ph type="body" idx="1"/>
          </p:nvPr>
        </p:nvSpPr>
        <p:spPr bwMode="auto"/>
        <p:txBody>
          <a:bodyPr/>
          <a:lstStyle/>
          <a:p>
            <a:pPr>
              <a:defRPr/>
            </a:pPr>
            <a:endParaRPr/>
          </a:p>
        </p:txBody>
      </p:sp>
      <p:sp>
        <p:nvSpPr>
          <p:cNvPr id="1016199726" name="Slide Number Placeholder 3"/>
          <p:cNvSpPr>
            <a:spLocks noGrp="1"/>
          </p:cNvSpPr>
          <p:nvPr>
            <p:ph type="sldNum" sz="quarter" idx="10"/>
          </p:nvPr>
        </p:nvSpPr>
        <p:spPr bwMode="auto"/>
        <p:txBody>
          <a:bodyPr/>
          <a:lstStyle/>
          <a:p>
            <a:pPr>
              <a:defRPr/>
            </a:pPr>
            <a:fld id="{E8AE55BA-7A8A-E3B7-7EF6-7450365B8C89}" type="slidenum">
              <a:rPr/>
              <a:t>38</a:t>
            </a:fld>
            <a:endParaRP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9343642" name="Slide Image Placeholder 1"/>
          <p:cNvSpPr>
            <a:spLocks noChangeAspect="1" noGrp="1" noRot="1"/>
          </p:cNvSpPr>
          <p:nvPr>
            <p:ph type="sldImg"/>
          </p:nvPr>
        </p:nvSpPr>
        <p:spPr bwMode="auto"/>
      </p:sp>
      <p:sp>
        <p:nvSpPr>
          <p:cNvPr id="1030004983" name="Notes Placeholder 2"/>
          <p:cNvSpPr>
            <a:spLocks noGrp="1"/>
          </p:cNvSpPr>
          <p:nvPr>
            <p:ph type="body" idx="1"/>
          </p:nvPr>
        </p:nvSpPr>
        <p:spPr bwMode="auto"/>
        <p:txBody>
          <a:bodyPr/>
          <a:lstStyle/>
          <a:p>
            <a:pPr>
              <a:defRPr/>
            </a:pPr>
            <a:endParaRPr/>
          </a:p>
        </p:txBody>
      </p:sp>
      <p:sp>
        <p:nvSpPr>
          <p:cNvPr id="1421772317" name="Slide Number Placeholder 3"/>
          <p:cNvSpPr>
            <a:spLocks noGrp="1"/>
          </p:cNvSpPr>
          <p:nvPr>
            <p:ph type="sldNum" sz="quarter" idx="10"/>
          </p:nvPr>
        </p:nvSpPr>
        <p:spPr bwMode="auto"/>
        <p:txBody>
          <a:bodyPr/>
          <a:lstStyle/>
          <a:p>
            <a:pPr>
              <a:defRPr/>
            </a:pPr>
            <a:fld id="{23A3084A-118E-0BE4-CB1F-6F544921C64E}" type="slidenum">
              <a:rPr/>
              <a:t>39</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ru-RU"/>
              <a:t>Инак</a:t>
            </a:r>
            <a:r>
              <a:rPr lang="ru-RU"/>
              <a:t> </a:t>
            </a:r>
            <a:r>
              <a:rPr lang="ru-RU"/>
              <a:t>лоиҳаи</a:t>
            </a:r>
            <a:r>
              <a:rPr lang="ru-RU"/>
              <a:t> </a:t>
            </a:r>
            <a:r>
              <a:rPr lang="en-US"/>
              <a:t>FINGROW</a:t>
            </a:r>
            <a:r>
              <a:rPr lang="ru-RU"/>
              <a:t> </a:t>
            </a:r>
            <a:r>
              <a:rPr lang="ru-RU"/>
              <a:t>Тоҷикистон</a:t>
            </a:r>
            <a:r>
              <a:rPr lang="ru-RU"/>
              <a:t> </a:t>
            </a:r>
            <a:r>
              <a:rPr lang="ru-RU"/>
              <a:t>ва</a:t>
            </a:r>
            <a:r>
              <a:rPr lang="ru-RU"/>
              <a:t> </a:t>
            </a:r>
            <a:r>
              <a:rPr lang="ru-RU"/>
              <a:t>ҳалли</a:t>
            </a:r>
            <a:r>
              <a:rPr lang="ru-RU"/>
              <a:t> </a:t>
            </a:r>
            <a:r>
              <a:rPr lang="ru-RU"/>
              <a:t>мукилоте</a:t>
            </a:r>
            <a:r>
              <a:rPr lang="ru-RU"/>
              <a:t>, </a:t>
            </a:r>
            <a:r>
              <a:rPr lang="ru-RU"/>
              <a:t>ки</a:t>
            </a:r>
            <a:r>
              <a:rPr lang="ru-RU"/>
              <a:t> дар ин </a:t>
            </a:r>
            <a:r>
              <a:rPr lang="ru-RU"/>
              <a:t>лоиҳа</a:t>
            </a:r>
            <a:r>
              <a:rPr lang="ru-RU"/>
              <a:t> </a:t>
            </a:r>
            <a:r>
              <a:rPr lang="ru-RU"/>
              <a:t>пешниҳод</a:t>
            </a:r>
            <a:r>
              <a:rPr lang="ru-RU"/>
              <a:t> </a:t>
            </a:r>
            <a:r>
              <a:rPr lang="ru-RU"/>
              <a:t>гардидаанд</a:t>
            </a:r>
            <a:r>
              <a:rPr lang="ru-RU"/>
              <a:t>:</a:t>
            </a:r>
            <a:endParaRPr/>
          </a:p>
          <a:p>
            <a:pPr>
              <a:buFont typeface="+mj-lt"/>
              <a:buAutoNum type="arabicPeriod"/>
              <a:defRPr/>
            </a:pPr>
            <a:r>
              <a:rPr lang="ru-RU"/>
              <a:t>Мушкилот</a:t>
            </a:r>
            <a:r>
              <a:rPr lang="ru-RU"/>
              <a:t> дар </a:t>
            </a:r>
            <a:r>
              <a:rPr lang="ru-RU"/>
              <a:t>шуғлнокии</a:t>
            </a:r>
            <a:r>
              <a:rPr lang="ru-RU"/>
              <a:t> </a:t>
            </a:r>
            <a:r>
              <a:rPr lang="ru-RU"/>
              <a:t>аҳолӣ</a:t>
            </a:r>
            <a:r>
              <a:rPr lang="ru-RU"/>
              <a:t> </a:t>
            </a:r>
            <a:endParaRPr/>
          </a:p>
          <a:p>
            <a:pPr>
              <a:buFont typeface="+mj-lt"/>
              <a:buAutoNum type="arabicPeriod"/>
              <a:defRPr/>
            </a:pPr>
            <a:r>
              <a:rPr lang="ru-RU"/>
              <a:t>Сатҳи</a:t>
            </a:r>
            <a:r>
              <a:rPr lang="ru-RU"/>
              <a:t> пасти </a:t>
            </a:r>
            <a:r>
              <a:rPr lang="ru-RU"/>
              <a:t>таъсиси</a:t>
            </a:r>
            <a:r>
              <a:rPr lang="ru-RU"/>
              <a:t> </a:t>
            </a:r>
            <a:r>
              <a:rPr lang="ru-RU"/>
              <a:t>ширкатҳои</a:t>
            </a:r>
            <a:r>
              <a:rPr lang="ru-RU"/>
              <a:t> </a:t>
            </a:r>
            <a:r>
              <a:rPr lang="ru-RU"/>
              <a:t>нав</a:t>
            </a:r>
            <a:r>
              <a:rPr lang="ru-RU"/>
              <a:t> </a:t>
            </a:r>
            <a:endParaRPr/>
          </a:p>
          <a:p>
            <a:pPr>
              <a:buFont typeface="+mj-lt"/>
              <a:buAutoNum type="arabicPeriod"/>
              <a:defRPr/>
            </a:pPr>
            <a:r>
              <a:rPr lang="ru-RU"/>
              <a:t>Маҳдудияти</a:t>
            </a:r>
            <a:r>
              <a:rPr lang="ru-RU"/>
              <a:t> </a:t>
            </a:r>
            <a:r>
              <a:rPr lang="ru-RU"/>
              <a:t>дастрасӣ</a:t>
            </a:r>
            <a:r>
              <a:rPr lang="ru-RU"/>
              <a:t> ба </a:t>
            </a:r>
            <a:r>
              <a:rPr lang="ru-RU"/>
              <a:t>маблағгузорӣ</a:t>
            </a:r>
            <a:r>
              <a:rPr lang="ru-RU"/>
              <a:t> </a:t>
            </a:r>
            <a:endParaRPr/>
          </a:p>
          <a:p>
            <a:pPr>
              <a:buFont typeface="+mj-lt"/>
              <a:buAutoNum type="arabicPeriod"/>
              <a:defRPr/>
            </a:pPr>
            <a:r>
              <a:rPr lang="ru-RU"/>
              <a:t>Заифии</a:t>
            </a:r>
            <a:r>
              <a:rPr lang="ru-RU"/>
              <a:t> </a:t>
            </a:r>
            <a:r>
              <a:rPr lang="ru-RU"/>
              <a:t>экосистемаи</a:t>
            </a:r>
            <a:r>
              <a:rPr lang="ru-RU"/>
              <a:t> </a:t>
            </a:r>
            <a:r>
              <a:rPr lang="ru-RU"/>
              <a:t>соҳибкорӣ</a:t>
            </a:r>
            <a:r>
              <a:rPr lang="ru-RU"/>
              <a:t> </a:t>
            </a:r>
            <a:endParaRPr/>
          </a:p>
          <a:p>
            <a:pPr>
              <a:defRPr/>
            </a:pPr>
            <a:r>
              <a:rPr lang="ru-RU"/>
              <a:t>Маҳз</a:t>
            </a:r>
            <a:r>
              <a:rPr lang="ru-RU"/>
              <a:t> </a:t>
            </a:r>
            <a:r>
              <a:rPr lang="ru-RU"/>
              <a:t>барои</a:t>
            </a:r>
            <a:r>
              <a:rPr lang="ru-RU"/>
              <a:t> </a:t>
            </a:r>
            <a:r>
              <a:rPr lang="ru-RU"/>
              <a:t>ҳалли</a:t>
            </a:r>
            <a:r>
              <a:rPr lang="ru-RU"/>
              <a:t> ин </a:t>
            </a:r>
            <a:r>
              <a:rPr lang="ru-RU"/>
              <a:t>мушкилот</a:t>
            </a:r>
            <a:r>
              <a:rPr lang="ru-RU"/>
              <a:t> </a:t>
            </a:r>
            <a:r>
              <a:rPr lang="ru-RU"/>
              <a:t>лоиҳаи</a:t>
            </a:r>
            <a:r>
              <a:rPr lang="ru-RU"/>
              <a:t> </a:t>
            </a:r>
            <a:r>
              <a:rPr lang="en-US"/>
              <a:t>FINGROW </a:t>
            </a:r>
            <a:r>
              <a:rPr lang="ru-RU"/>
              <a:t>равона</a:t>
            </a:r>
            <a:r>
              <a:rPr lang="ru-RU"/>
              <a:t> карда </a:t>
            </a:r>
            <a:r>
              <a:rPr lang="ru-RU"/>
              <a:t>мешавад</a:t>
            </a:r>
            <a:r>
              <a:rPr lang="ru-RU"/>
              <a:t>.</a:t>
            </a:r>
            <a:endParaRPr/>
          </a:p>
          <a:p>
            <a:pPr>
              <a:defRPr/>
            </a:pPr>
            <a:endParaRPr/>
          </a:p>
        </p:txBody>
      </p:sp>
      <p:sp>
        <p:nvSpPr>
          <p:cNvPr id="4" name="Slide Number Placeholder 3"/>
          <p:cNvSpPr>
            <a:spLocks noGrp="1"/>
          </p:cNvSpPr>
          <p:nvPr>
            <p:ph type="sldNum" sz="quarter" idx="10"/>
          </p:nvPr>
        </p:nvSpPr>
        <p:spPr bwMode="auto"/>
        <p:txBody>
          <a:bodyPr/>
          <a:lstStyle/>
          <a:p>
            <a:pPr>
              <a:defRPr/>
            </a:pPr>
            <a:fld id="{339E4B49-4058-A19B-18D9-9BDA0F53B841}" type="slidenum">
              <a:rPr/>
              <a:t>4</a:t>
            </a:fld>
            <a:endParaRPr/>
          </a:p>
        </p:txBody>
      </p:sp>
    </p:spTree>
  </p:cSld>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32760997" name="Slide Image Placeholder 1"/>
          <p:cNvSpPr>
            <a:spLocks noChangeAspect="1" noGrp="1" noRot="1"/>
          </p:cNvSpPr>
          <p:nvPr>
            <p:ph type="sldImg"/>
          </p:nvPr>
        </p:nvSpPr>
        <p:spPr bwMode="auto"/>
      </p:sp>
      <p:sp>
        <p:nvSpPr>
          <p:cNvPr id="306093300" name="Notes Placeholder 2"/>
          <p:cNvSpPr>
            <a:spLocks noGrp="1"/>
          </p:cNvSpPr>
          <p:nvPr>
            <p:ph type="body" idx="1"/>
          </p:nvPr>
        </p:nvSpPr>
        <p:spPr bwMode="auto"/>
        <p:txBody>
          <a:bodyPr/>
          <a:lstStyle/>
          <a:p>
            <a:pPr>
              <a:defRPr/>
            </a:pPr>
            <a:endParaRPr/>
          </a:p>
        </p:txBody>
      </p:sp>
      <p:sp>
        <p:nvSpPr>
          <p:cNvPr id="339203488" name="Slide Number Placeholder 3"/>
          <p:cNvSpPr>
            <a:spLocks noGrp="1"/>
          </p:cNvSpPr>
          <p:nvPr>
            <p:ph type="sldNum" sz="quarter" idx="10"/>
          </p:nvPr>
        </p:nvSpPr>
        <p:spPr bwMode="auto"/>
        <p:txBody>
          <a:bodyPr/>
          <a:lstStyle/>
          <a:p>
            <a:pPr>
              <a:defRPr/>
            </a:pPr>
            <a:fld id="{023AB11A-C486-AE82-0A2E-0C54335B2139}" type="slidenum">
              <a:rPr/>
              <a:t>40</a:t>
            </a:fld>
            <a:endParaRPr/>
          </a:p>
        </p:txBody>
      </p:sp>
    </p:spTree>
  </p:cSld>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7013813" name="Slide Image Placeholder 1"/>
          <p:cNvSpPr>
            <a:spLocks noChangeAspect="1" noGrp="1" noRot="1"/>
          </p:cNvSpPr>
          <p:nvPr>
            <p:ph type="sldImg"/>
          </p:nvPr>
        </p:nvSpPr>
        <p:spPr bwMode="auto"/>
      </p:sp>
      <p:sp>
        <p:nvSpPr>
          <p:cNvPr id="1887624162" name="Notes Placeholder 2"/>
          <p:cNvSpPr>
            <a:spLocks noGrp="1"/>
          </p:cNvSpPr>
          <p:nvPr>
            <p:ph type="body" idx="1"/>
          </p:nvPr>
        </p:nvSpPr>
        <p:spPr bwMode="auto"/>
        <p:txBody>
          <a:bodyPr/>
          <a:lstStyle/>
          <a:p>
            <a:pPr>
              <a:defRPr/>
            </a:pPr>
            <a:endParaRPr/>
          </a:p>
        </p:txBody>
      </p:sp>
      <p:sp>
        <p:nvSpPr>
          <p:cNvPr id="2025875040" name="Slide Number Placeholder 3"/>
          <p:cNvSpPr>
            <a:spLocks noGrp="1"/>
          </p:cNvSpPr>
          <p:nvPr>
            <p:ph type="sldNum" sz="quarter" idx="10"/>
          </p:nvPr>
        </p:nvSpPr>
        <p:spPr bwMode="auto"/>
        <p:txBody>
          <a:bodyPr/>
          <a:lstStyle/>
          <a:p>
            <a:pPr>
              <a:defRPr/>
            </a:pPr>
            <a:fld id="{06D5F428-63C4-7375-6816-23B878AB5FDA}" type="slidenum">
              <a:rPr/>
              <a:t>41</a:t>
            </a:fld>
            <a:endParaRPr/>
          </a:p>
        </p:txBody>
      </p:sp>
    </p:spTree>
  </p:cSld>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03672439" name="Slide Image Placeholder 1"/>
          <p:cNvSpPr>
            <a:spLocks noChangeAspect="1" noGrp="1" noRot="1"/>
          </p:cNvSpPr>
          <p:nvPr>
            <p:ph type="sldImg"/>
          </p:nvPr>
        </p:nvSpPr>
        <p:spPr bwMode="auto"/>
      </p:sp>
      <p:sp>
        <p:nvSpPr>
          <p:cNvPr id="944704332" name="Notes Placeholder 2"/>
          <p:cNvSpPr>
            <a:spLocks noGrp="1"/>
          </p:cNvSpPr>
          <p:nvPr>
            <p:ph type="body" idx="1"/>
          </p:nvPr>
        </p:nvSpPr>
        <p:spPr bwMode="auto"/>
        <p:txBody>
          <a:bodyPr/>
          <a:lstStyle/>
          <a:p>
            <a:pPr>
              <a:defRPr/>
            </a:pPr>
            <a:endParaRPr/>
          </a:p>
        </p:txBody>
      </p:sp>
      <p:sp>
        <p:nvSpPr>
          <p:cNvPr id="1983679272" name="Slide Number Placeholder 3"/>
          <p:cNvSpPr>
            <a:spLocks noGrp="1"/>
          </p:cNvSpPr>
          <p:nvPr>
            <p:ph type="sldNum" sz="quarter" idx="10"/>
          </p:nvPr>
        </p:nvSpPr>
        <p:spPr bwMode="auto"/>
        <p:txBody>
          <a:bodyPr/>
          <a:lstStyle/>
          <a:p>
            <a:pPr>
              <a:defRPr/>
            </a:pPr>
            <a:fld id="{1BEA6423-04C3-3584-EAD8-75D92EFA8D07}" type="slidenum">
              <a:rPr/>
              <a:t>42</a:t>
            </a:fld>
            <a:endParaRPr/>
          </a:p>
        </p:txBody>
      </p:sp>
    </p:spTree>
  </p:cSld>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0802A7F-34A2-0CB4-63A7-2391483F6B43}" type="slidenum">
              <a:rPr/>
              <a:t>43</a:t>
            </a:fld>
            <a:endParaRPr/>
          </a:p>
        </p:txBody>
      </p:sp>
    </p:spTree>
  </p:cSld>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06E7EC-8C75-FEA8-56A8-265FB21E85A4}" type="slidenum">
              <a:rPr/>
              <a:t>44</a:t>
            </a:fld>
            <a:endParaRPr/>
          </a:p>
        </p:txBody>
      </p:sp>
    </p:spTree>
  </p:cSld>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EAEDA0A-903B-C900-1E3C-06FB1257529A}" type="slidenum">
              <a:rPr/>
              <a:t>45</a:t>
            </a:fld>
            <a:endParaRPr/>
          </a:p>
        </p:txBody>
      </p:sp>
    </p:spTree>
  </p:cSld>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1AE2D9-84EA-6E95-AB0E-4D5C9B3CAE57}" type="slidenum">
              <a:rPr/>
              <a:t>46</a:t>
            </a:fld>
            <a:endParaRPr/>
          </a:p>
        </p:txBody>
      </p:sp>
    </p:spTree>
  </p:cSld>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443544-5719-CEDE-2E7C-A5DE0B4060C3}" type="slidenum">
              <a:rPr/>
              <a:t>47</a:t>
            </a:fld>
            <a:endParaRPr/>
          </a:p>
        </p:txBody>
      </p:sp>
    </p:spTree>
  </p:cSld>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8449533-D803-E343-8946-F67BCCE1226A}" type="slidenum">
              <a:rPr/>
              <a:t>48</a:t>
            </a:fld>
            <a:endParaRPr/>
          </a:p>
        </p:txBody>
      </p:sp>
    </p:spTree>
  </p:cSld>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0B3B732-B18A-670F-0F5E-3627B24AD0D6}" type="slidenum">
              <a:rPr/>
              <a:t>49</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Образ слайда 1"/>
          <p:cNvSpPr>
            <a:spLocks noChangeAspect="1" noGrp="1" noRot="1"/>
          </p:cNvSpPr>
          <p:nvPr>
            <p:ph type="sldImg"/>
          </p:nvPr>
        </p:nvSpPr>
        <p:spPr bwMode="auto"/>
      </p:sp>
      <p:sp>
        <p:nvSpPr>
          <p:cNvPr id="3" name="Заметки 2"/>
          <p:cNvSpPr>
            <a:spLocks noGrp="1"/>
          </p:cNvSpPr>
          <p:nvPr>
            <p:ph type="body" idx="1"/>
          </p:nvPr>
        </p:nvSpPr>
        <p:spPr bwMode="auto"/>
        <p:txBody>
          <a:bodyPr/>
          <a:lstStyle/>
          <a:p>
            <a:pPr>
              <a:defRPr/>
            </a:pPr>
            <a:r>
              <a:rPr lang="ru-RU"/>
              <a:t>Мо </a:t>
            </a:r>
            <a:r>
              <a:rPr lang="ru-RU"/>
              <a:t>аллакай</a:t>
            </a:r>
            <a:r>
              <a:rPr lang="ru-RU"/>
              <a:t> </a:t>
            </a:r>
            <a:r>
              <a:rPr lang="ru-RU"/>
              <a:t>гуфтем</a:t>
            </a:r>
            <a:r>
              <a:rPr lang="ru-RU"/>
              <a:t>, </a:t>
            </a:r>
            <a:r>
              <a:rPr lang="ru-RU"/>
              <a:t>ки</a:t>
            </a:r>
            <a:r>
              <a:rPr lang="ru-RU"/>
              <a:t> </a:t>
            </a:r>
            <a:r>
              <a:rPr lang="ru-RU"/>
              <a:t>Лоиҳаи</a:t>
            </a:r>
            <a:r>
              <a:rPr lang="ru-RU"/>
              <a:t> </a:t>
            </a:r>
            <a:r>
              <a:rPr lang="en-US" b="1"/>
              <a:t>FINGROW </a:t>
            </a:r>
            <a:r>
              <a:rPr lang="ru-RU" b="1"/>
              <a:t>Тоҷикистон</a:t>
            </a:r>
            <a:r>
              <a:rPr lang="ru-RU"/>
              <a:t> ба </a:t>
            </a:r>
            <a:r>
              <a:rPr lang="ru-RU"/>
              <a:t>рушди</a:t>
            </a:r>
            <a:r>
              <a:rPr lang="ru-RU"/>
              <a:t> </a:t>
            </a:r>
            <a:r>
              <a:rPr lang="ru-RU"/>
              <a:t>экосистемаи</a:t>
            </a:r>
            <a:r>
              <a:rPr lang="ru-RU"/>
              <a:t> </a:t>
            </a:r>
            <a:r>
              <a:rPr lang="ru-RU"/>
              <a:t>соҳибкорӣ</a:t>
            </a:r>
            <a:r>
              <a:rPr lang="ru-RU"/>
              <a:t> </a:t>
            </a:r>
            <a:r>
              <a:rPr lang="ru-RU"/>
              <a:t>равона</a:t>
            </a:r>
            <a:r>
              <a:rPr lang="ru-RU"/>
              <a:t> </a:t>
            </a:r>
            <a:r>
              <a:rPr lang="ru-RU"/>
              <a:t>шудааст</a:t>
            </a:r>
            <a:r>
              <a:rPr lang="ru-RU"/>
              <a:t>.</a:t>
            </a:r>
            <a:endParaRPr/>
          </a:p>
          <a:p>
            <a:pPr>
              <a:defRPr/>
            </a:pPr>
            <a:r>
              <a:rPr lang="ru-RU"/>
              <a:t>Ҳадафи</a:t>
            </a:r>
            <a:r>
              <a:rPr lang="ru-RU"/>
              <a:t> </a:t>
            </a:r>
            <a:r>
              <a:rPr lang="ru-RU"/>
              <a:t>асосии</a:t>
            </a:r>
            <a:r>
              <a:rPr lang="ru-RU"/>
              <a:t> </a:t>
            </a:r>
            <a:r>
              <a:rPr lang="ru-RU"/>
              <a:t>лоиҳа</a:t>
            </a:r>
            <a:r>
              <a:rPr lang="ru-RU"/>
              <a:t>:</a:t>
            </a:r>
            <a:br>
              <a:rPr lang="ru-RU"/>
            </a:br>
            <a:r>
              <a:rPr lang="ru-RU" b="1"/>
              <a:t>таъмини</a:t>
            </a:r>
            <a:r>
              <a:rPr lang="ru-RU" b="1"/>
              <a:t> </a:t>
            </a:r>
            <a:r>
              <a:rPr lang="ru-RU" b="1"/>
              <a:t>дастрасии</a:t>
            </a:r>
            <a:r>
              <a:rPr lang="ru-RU" b="1"/>
              <a:t> </a:t>
            </a:r>
            <a:r>
              <a:rPr lang="ru-RU" b="1"/>
              <a:t>бештар</a:t>
            </a:r>
            <a:r>
              <a:rPr lang="ru-RU" b="1"/>
              <a:t> ба </a:t>
            </a:r>
            <a:r>
              <a:rPr lang="ru-RU" b="1"/>
              <a:t>маблағгузорӣ</a:t>
            </a:r>
            <a:r>
              <a:rPr lang="ru-RU" b="1"/>
              <a:t> </a:t>
            </a:r>
            <a:r>
              <a:rPr lang="ru-RU" b="1"/>
              <a:t>ва</a:t>
            </a:r>
            <a:r>
              <a:rPr lang="ru-RU" b="1"/>
              <a:t> </a:t>
            </a:r>
            <a:r>
              <a:rPr lang="ru-RU" b="1"/>
              <a:t>таъсиси</a:t>
            </a:r>
            <a:r>
              <a:rPr lang="ru-RU" b="1"/>
              <a:t> </a:t>
            </a:r>
            <a:r>
              <a:rPr lang="ru-RU" b="1"/>
              <a:t>ҷойҳои</a:t>
            </a:r>
            <a:r>
              <a:rPr lang="ru-RU" b="1"/>
              <a:t> нави </a:t>
            </a:r>
            <a:r>
              <a:rPr lang="ru-RU" b="1"/>
              <a:t>кории</a:t>
            </a:r>
            <a:r>
              <a:rPr lang="ru-RU" b="1"/>
              <a:t> </a:t>
            </a:r>
            <a:r>
              <a:rPr lang="ru-RU" b="1"/>
              <a:t>босифат</a:t>
            </a:r>
            <a:r>
              <a:rPr lang="ru-RU" b="1"/>
              <a:t> </a:t>
            </a:r>
            <a:r>
              <a:rPr lang="ru-RU" b="1"/>
              <a:t>мебошад</a:t>
            </a:r>
            <a:r>
              <a:rPr lang="ru-RU" b="1"/>
              <a:t>.</a:t>
            </a:r>
            <a:r>
              <a:rPr lang="ru-RU"/>
              <a:t> </a:t>
            </a:r>
            <a:endParaRPr/>
          </a:p>
          <a:p>
            <a:pPr>
              <a:defRPr/>
            </a:pPr>
            <a:r>
              <a:rPr lang="ru-RU"/>
              <a:t>Маълумоти</a:t>
            </a:r>
            <a:r>
              <a:rPr lang="ru-RU"/>
              <a:t> </a:t>
            </a:r>
            <a:r>
              <a:rPr lang="ru-RU"/>
              <a:t>асосӣ</a:t>
            </a:r>
            <a:r>
              <a:rPr lang="ru-RU"/>
              <a:t>:</a:t>
            </a:r>
            <a:endParaRPr/>
          </a:p>
          <a:p>
            <a:pPr>
              <a:buFont typeface="Arial"/>
              <a:buChar char="•"/>
              <a:defRPr/>
            </a:pPr>
            <a:r>
              <a:rPr lang="ru-RU"/>
              <a:t>маблағгузорӣ</a:t>
            </a:r>
            <a:r>
              <a:rPr lang="ru-RU"/>
              <a:t>: 30 миллион </a:t>
            </a:r>
            <a:r>
              <a:rPr lang="ru-RU"/>
              <a:t>доллари</a:t>
            </a:r>
            <a:r>
              <a:rPr lang="ru-RU"/>
              <a:t> ИМА </a:t>
            </a:r>
            <a:endParaRPr/>
          </a:p>
          <a:p>
            <a:pPr>
              <a:buFont typeface="Arial"/>
              <a:buChar char="•"/>
              <a:defRPr/>
            </a:pPr>
            <a:r>
              <a:rPr lang="ru-RU"/>
              <a:t>Санаи</a:t>
            </a:r>
            <a:r>
              <a:rPr lang="ru-RU"/>
              <a:t> </a:t>
            </a:r>
            <a:r>
              <a:rPr lang="ru-RU"/>
              <a:t>оғозшавии</a:t>
            </a:r>
            <a:r>
              <a:rPr lang="ru-RU"/>
              <a:t> </a:t>
            </a:r>
            <a:r>
              <a:rPr lang="ru-RU"/>
              <a:t>лоиҳа</a:t>
            </a:r>
            <a:r>
              <a:rPr lang="ru-RU"/>
              <a:t> </a:t>
            </a:r>
            <a:r>
              <a:rPr lang="ru-RU"/>
              <a:t>мо</a:t>
            </a:r>
            <a:r>
              <a:rPr lang="ru-RU"/>
              <a:t> </a:t>
            </a:r>
            <a:r>
              <a:rPr lang="ru-RU"/>
              <a:t>бо</a:t>
            </a:r>
            <a:r>
              <a:rPr lang="ru-RU"/>
              <a:t> </a:t>
            </a:r>
            <a:r>
              <a:rPr lang="ru-RU"/>
              <a:t>дастгирии</a:t>
            </a:r>
            <a:r>
              <a:rPr lang="ru-RU"/>
              <a:t> БҶ </a:t>
            </a:r>
            <a:r>
              <a:rPr lang="ru-RU"/>
              <a:t>кушиш</a:t>
            </a:r>
            <a:r>
              <a:rPr lang="ru-RU"/>
              <a:t> карда </a:t>
            </a:r>
            <a:r>
              <a:rPr lang="ru-RU"/>
              <a:t>истодаем</a:t>
            </a:r>
            <a:r>
              <a:rPr lang="ru-RU"/>
              <a:t> </a:t>
            </a:r>
            <a:r>
              <a:rPr lang="ru-RU"/>
              <a:t>ки</a:t>
            </a:r>
            <a:r>
              <a:rPr lang="ru-RU"/>
              <a:t> </a:t>
            </a:r>
            <a:r>
              <a:rPr lang="ru-RU"/>
              <a:t>ҳамин</a:t>
            </a:r>
            <a:r>
              <a:rPr lang="ru-RU"/>
              <a:t> </a:t>
            </a:r>
            <a:r>
              <a:rPr lang="ru-RU"/>
              <a:t>сол</a:t>
            </a:r>
            <a:r>
              <a:rPr lang="ru-RU"/>
              <a:t>, то </a:t>
            </a:r>
            <a:r>
              <a:rPr lang="ru-RU"/>
              <a:t>охири</a:t>
            </a:r>
            <a:r>
              <a:rPr lang="ru-RU"/>
              <a:t> </a:t>
            </a:r>
            <a:r>
              <a:rPr lang="ru-RU"/>
              <a:t>сол</a:t>
            </a:r>
            <a:r>
              <a:rPr lang="ru-RU"/>
              <a:t> </a:t>
            </a:r>
            <a:r>
              <a:rPr lang="ru-RU"/>
              <a:t>лоиҳа</a:t>
            </a:r>
            <a:r>
              <a:rPr lang="ru-RU"/>
              <a:t> </a:t>
            </a:r>
            <a:r>
              <a:rPr lang="ru-RU"/>
              <a:t>оғоз</a:t>
            </a:r>
            <a:r>
              <a:rPr lang="ru-RU"/>
              <a:t> </a:t>
            </a:r>
            <a:r>
              <a:rPr lang="ru-RU"/>
              <a:t>гардад</a:t>
            </a:r>
            <a:r>
              <a:rPr lang="ru-RU"/>
              <a:t>. </a:t>
            </a:r>
            <a:endParaRPr/>
          </a:p>
          <a:p>
            <a:pPr>
              <a:buFont typeface="Arial"/>
              <a:buChar char="•"/>
              <a:defRPr/>
            </a:pPr>
            <a:r>
              <a:rPr lang="ru-RU"/>
              <a:t>давраи</a:t>
            </a:r>
            <a:r>
              <a:rPr lang="ru-RU"/>
              <a:t> </a:t>
            </a:r>
            <a:r>
              <a:rPr lang="ru-RU"/>
              <a:t>татбиқ</a:t>
            </a:r>
            <a:r>
              <a:rPr lang="ru-RU"/>
              <a:t>: 2026–2031 </a:t>
            </a:r>
            <a:endParaRPr/>
          </a:p>
          <a:p>
            <a:pPr>
              <a:defRPr/>
            </a:pPr>
            <a:r>
              <a:rPr lang="ru-RU"/>
              <a:t>Лоиҳа</a:t>
            </a:r>
            <a:r>
              <a:rPr lang="ru-RU"/>
              <a:t> аз 3 компонент </a:t>
            </a:r>
            <a:r>
              <a:rPr lang="ru-RU"/>
              <a:t>иборат</a:t>
            </a:r>
            <a:r>
              <a:rPr lang="ru-RU"/>
              <a:t> </a:t>
            </a:r>
            <a:r>
              <a:rPr lang="ru-RU"/>
              <a:t>аст</a:t>
            </a:r>
            <a:r>
              <a:rPr lang="ru-RU"/>
              <a:t> </a:t>
            </a:r>
            <a:r>
              <a:rPr lang="ru-RU"/>
              <a:t>ки</a:t>
            </a:r>
            <a:r>
              <a:rPr lang="ru-RU"/>
              <a:t> дар </a:t>
            </a:r>
            <a:r>
              <a:rPr lang="ru-RU"/>
              <a:t>бораи</a:t>
            </a:r>
            <a:r>
              <a:rPr lang="ru-RU"/>
              <a:t> </a:t>
            </a:r>
            <a:r>
              <a:rPr lang="ru-RU"/>
              <a:t>ҳар</a:t>
            </a:r>
            <a:r>
              <a:rPr lang="ru-RU"/>
              <a:t> яки он </a:t>
            </a:r>
            <a:r>
              <a:rPr lang="ru-RU"/>
              <a:t>ҳозир</a:t>
            </a:r>
            <a:r>
              <a:rPr lang="ru-RU"/>
              <a:t> </a:t>
            </a:r>
            <a:r>
              <a:rPr lang="ru-RU"/>
              <a:t>маълумот</a:t>
            </a:r>
            <a:r>
              <a:rPr lang="ru-RU"/>
              <a:t> </a:t>
            </a:r>
            <a:r>
              <a:rPr lang="ru-RU"/>
              <a:t>пешкаш</a:t>
            </a:r>
            <a:r>
              <a:rPr lang="ru-RU"/>
              <a:t> </a:t>
            </a:r>
            <a:r>
              <a:rPr lang="ru-RU"/>
              <a:t>менамоям</a:t>
            </a:r>
            <a:r>
              <a:rPr lang="ru-RU"/>
              <a:t>.</a:t>
            </a:r>
            <a:endParaRPr/>
          </a:p>
        </p:txBody>
      </p:sp>
      <p:sp>
        <p:nvSpPr>
          <p:cNvPr id="4" name="Номер слайда 3"/>
          <p:cNvSpPr>
            <a:spLocks noGrp="1"/>
          </p:cNvSpPr>
          <p:nvPr>
            <p:ph type="sldNum" sz="quarter" idx="10"/>
          </p:nvPr>
        </p:nvSpPr>
        <p:spPr bwMode="auto"/>
        <p:txBody>
          <a:bodyPr/>
          <a:lstStyle/>
          <a:p>
            <a:pPr>
              <a:defRPr/>
            </a:pPr>
            <a:fld id="{479FA686-5A98-43F5-B142-FF822F945EB1}" type="slidenum">
              <a:rPr lang="ru-RU"/>
              <a:t>5</a:t>
            </a:fld>
            <a:endParaRPr lang="ru-RU"/>
          </a:p>
        </p:txBody>
      </p:sp>
    </p:spTree>
  </p:cSld>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FF1202-60E9-47C7-CF03-2DC2BB690095}" type="slidenum">
              <a:rPr/>
              <a:t>50</a:t>
            </a:fld>
            <a:endParaRPr/>
          </a:p>
        </p:txBody>
      </p:sp>
    </p:spTree>
  </p:cSld>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F68F790-5D1A-0F0C-E019-CCBAC8CEA7D5}" type="slidenum">
              <a:rPr/>
              <a:t>51</a:t>
            </a:fld>
            <a:endParaRPr/>
          </a:p>
        </p:txBody>
      </p:sp>
    </p:spTree>
  </p:cSld>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A340B2D-2819-290A-26CF-A07559DDFDF2}" type="slidenum">
              <a:rPr/>
              <a:t>52</a:t>
            </a:fld>
            <a:endParaRPr/>
          </a:p>
        </p:txBody>
      </p:sp>
    </p:spTree>
  </p:cSld>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D82701-90E7-1E2A-4916-92BAC7FA8DE1}" type="slidenum">
              <a:rPr/>
              <a:t>53</a:t>
            </a:fld>
            <a:endParaRPr/>
          </a:p>
        </p:txBody>
      </p:sp>
    </p:spTree>
  </p:cSld>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3B8305C-8C74-C9EA-8B2F-255E2B576BCB}" type="slidenum">
              <a:rPr/>
              <a:t>54</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18273460" name="Slide Image Placeholder 1"/>
          <p:cNvSpPr>
            <a:spLocks noChangeAspect="1" noGrp="1" noRot="1"/>
          </p:cNvSpPr>
          <p:nvPr>
            <p:ph type="sldImg"/>
          </p:nvPr>
        </p:nvSpPr>
        <p:spPr bwMode="auto"/>
      </p:sp>
      <p:sp>
        <p:nvSpPr>
          <p:cNvPr id="751610956" name="Notes Placeholder 2"/>
          <p:cNvSpPr>
            <a:spLocks noGrp="1"/>
          </p:cNvSpPr>
          <p:nvPr>
            <p:ph type="body" idx="1"/>
          </p:nvPr>
        </p:nvSpPr>
        <p:spPr bwMode="auto"/>
        <p:txBody>
          <a:bodyPr/>
          <a:lstStyle/>
          <a:p>
            <a:pPr>
              <a:defRPr/>
            </a:pPr>
            <a:r>
              <a:rPr lang="ru-RU" b="1"/>
              <a:t>1. </a:t>
            </a:r>
            <a:r>
              <a:rPr lang="ru-RU" b="1"/>
              <a:t>Муосирсозии</a:t>
            </a:r>
            <a:r>
              <a:rPr lang="ru-RU" b="1"/>
              <a:t> </a:t>
            </a:r>
            <a:r>
              <a:rPr lang="ru-RU" b="1"/>
              <a:t>пардохтҳои</a:t>
            </a:r>
            <a:r>
              <a:rPr lang="ru-RU" b="1"/>
              <a:t> </a:t>
            </a:r>
            <a:r>
              <a:rPr lang="ru-RU" b="1"/>
              <a:t>рақамӣ</a:t>
            </a:r>
            <a:endParaRPr lang="ru-RU"/>
          </a:p>
          <a:p>
            <a:pPr>
              <a:defRPr/>
            </a:pPr>
            <a:r>
              <a:rPr lang="ru-RU"/>
              <a:t>Ҳадафи</a:t>
            </a:r>
            <a:r>
              <a:rPr lang="ru-RU"/>
              <a:t> он </a:t>
            </a:r>
            <a:r>
              <a:rPr lang="ru-RU"/>
              <a:t>аст</a:t>
            </a:r>
            <a:r>
              <a:rPr lang="ru-RU"/>
              <a:t> </a:t>
            </a:r>
            <a:r>
              <a:rPr lang="ru-RU"/>
              <a:t>ки</a:t>
            </a:r>
            <a:r>
              <a:rPr lang="ru-RU"/>
              <a:t> </a:t>
            </a:r>
            <a:r>
              <a:rPr lang="ru-RU"/>
              <a:t>соҳибкорон</a:t>
            </a:r>
            <a:r>
              <a:rPr lang="ru-RU"/>
              <a:t> </a:t>
            </a:r>
            <a:r>
              <a:rPr lang="ru-RU"/>
              <a:t>бештар</a:t>
            </a:r>
            <a:r>
              <a:rPr lang="ru-RU"/>
              <a:t> аз </a:t>
            </a:r>
            <a:r>
              <a:rPr lang="ru-RU"/>
              <a:t>пардохтҳои</a:t>
            </a:r>
            <a:r>
              <a:rPr lang="ru-RU"/>
              <a:t> </a:t>
            </a:r>
            <a:r>
              <a:rPr lang="ru-RU"/>
              <a:t>рақамӣ</a:t>
            </a:r>
            <a:r>
              <a:rPr lang="ru-RU"/>
              <a:t> </a:t>
            </a:r>
            <a:r>
              <a:rPr lang="ru-RU"/>
              <a:t>истифода</a:t>
            </a:r>
            <a:r>
              <a:rPr lang="ru-RU"/>
              <a:t> </a:t>
            </a:r>
            <a:r>
              <a:rPr lang="ru-RU"/>
              <a:t>баранд</a:t>
            </a:r>
            <a:r>
              <a:rPr lang="ru-RU"/>
              <a:t> (</a:t>
            </a:r>
            <a:r>
              <a:rPr lang="ru-RU"/>
              <a:t>мисли</a:t>
            </a:r>
            <a:r>
              <a:rPr lang="ru-RU"/>
              <a:t> </a:t>
            </a:r>
            <a:r>
              <a:rPr lang="ru-RU"/>
              <a:t>пардохт</a:t>
            </a:r>
            <a:r>
              <a:rPr lang="ru-RU"/>
              <a:t> </a:t>
            </a:r>
            <a:r>
              <a:rPr lang="ru-RU"/>
              <a:t>бо</a:t>
            </a:r>
            <a:r>
              <a:rPr lang="ru-RU"/>
              <a:t> корт, телефон ё </a:t>
            </a:r>
            <a:r>
              <a:rPr lang="en-US"/>
              <a:t>QR-</a:t>
            </a:r>
            <a:r>
              <a:rPr lang="ru-RU"/>
              <a:t>код), на пули </a:t>
            </a:r>
            <a:r>
              <a:rPr lang="ru-RU"/>
              <a:t>нақд</a:t>
            </a:r>
            <a:r>
              <a:rPr lang="ru-RU"/>
              <a:t>. Ин компонент аз 2 </a:t>
            </a:r>
            <a:r>
              <a:rPr lang="ru-RU"/>
              <a:t>қисм</a:t>
            </a:r>
            <a:r>
              <a:rPr lang="ru-RU"/>
              <a:t> </a:t>
            </a:r>
            <a:r>
              <a:rPr lang="ru-RU"/>
              <a:t>техникӣ</a:t>
            </a:r>
            <a:r>
              <a:rPr lang="ru-RU"/>
              <a:t> </a:t>
            </a:r>
            <a:r>
              <a:rPr lang="ru-RU"/>
              <a:t>ва</a:t>
            </a:r>
            <a:r>
              <a:rPr lang="ru-RU"/>
              <a:t> </a:t>
            </a:r>
            <a:r>
              <a:rPr lang="ru-RU"/>
              <a:t>амалӣ</a:t>
            </a:r>
            <a:r>
              <a:rPr lang="ru-RU"/>
              <a:t> </a:t>
            </a:r>
            <a:r>
              <a:rPr lang="ru-RU"/>
              <a:t>иборат</a:t>
            </a:r>
            <a:r>
              <a:rPr lang="ru-RU"/>
              <a:t> </a:t>
            </a:r>
            <a:r>
              <a:rPr lang="ru-RU"/>
              <a:t>мебошад</a:t>
            </a:r>
            <a:r>
              <a:rPr lang="ru-RU"/>
              <a:t>. Ин компонент </a:t>
            </a:r>
            <a:r>
              <a:rPr lang="ru-RU"/>
              <a:t>кӯмак</a:t>
            </a:r>
            <a:r>
              <a:rPr lang="ru-RU"/>
              <a:t> </a:t>
            </a:r>
            <a:r>
              <a:rPr lang="ru-RU"/>
              <a:t>мекунад</a:t>
            </a:r>
            <a:r>
              <a:rPr lang="ru-RU"/>
              <a:t>, </a:t>
            </a:r>
            <a:r>
              <a:rPr lang="ru-RU"/>
              <a:t>ки</a:t>
            </a:r>
            <a:r>
              <a:rPr lang="ru-RU"/>
              <a:t> </a:t>
            </a:r>
            <a:r>
              <a:rPr lang="ru-RU"/>
              <a:t>Тоҷикистон</a:t>
            </a:r>
            <a:r>
              <a:rPr lang="ru-RU"/>
              <a:t> аз пули </a:t>
            </a:r>
            <a:r>
              <a:rPr lang="ru-RU"/>
              <a:t>нақд</a:t>
            </a:r>
            <a:r>
              <a:rPr lang="ru-RU"/>
              <a:t> ба </a:t>
            </a:r>
            <a:r>
              <a:rPr lang="ru-RU"/>
              <a:t>истифодаи</a:t>
            </a:r>
            <a:r>
              <a:rPr lang="ru-RU"/>
              <a:t> </a:t>
            </a:r>
            <a:r>
              <a:rPr lang="ru-RU"/>
              <a:t>иқтисоди</a:t>
            </a:r>
            <a:r>
              <a:rPr lang="ru-RU"/>
              <a:t> </a:t>
            </a:r>
            <a:r>
              <a:rPr lang="ru-RU"/>
              <a:t>рақамӣ</a:t>
            </a:r>
            <a:r>
              <a:rPr lang="ru-RU"/>
              <a:t> </a:t>
            </a:r>
            <a:r>
              <a:rPr lang="ru-RU"/>
              <a:t>гузарад</a:t>
            </a:r>
            <a:r>
              <a:rPr lang="ru-RU"/>
              <a:t>. </a:t>
            </a:r>
            <a:endParaRPr/>
          </a:p>
          <a:p>
            <a:pPr>
              <a:defRPr/>
            </a:pPr>
            <a:endParaRPr lang="ru-RU"/>
          </a:p>
          <a:p>
            <a:pPr>
              <a:defRPr/>
            </a:pPr>
            <a:r>
              <a:rPr lang="ru-RU" b="1"/>
              <a:t>2: </a:t>
            </a:r>
            <a:r>
              <a:rPr lang="ru-RU" b="1"/>
              <a:t>Дастгирии</a:t>
            </a:r>
            <a:r>
              <a:rPr lang="ru-RU" b="1"/>
              <a:t> </a:t>
            </a:r>
            <a:r>
              <a:rPr lang="ru-RU" b="1"/>
              <a:t>маблағгузории</a:t>
            </a:r>
            <a:r>
              <a:rPr lang="ru-RU" b="1"/>
              <a:t> </a:t>
            </a:r>
            <a:r>
              <a:rPr lang="ru-RU" b="1"/>
              <a:t>саҳомӣ</a:t>
            </a:r>
            <a:r>
              <a:rPr lang="ru-RU" b="1"/>
              <a:t> (</a:t>
            </a:r>
            <a:r>
              <a:rPr lang="en-US" b="1"/>
              <a:t>Equity Financing)</a:t>
            </a:r>
            <a:endParaRPr/>
          </a:p>
          <a:p>
            <a:pPr>
              <a:defRPr/>
            </a:pPr>
            <a:r>
              <a:rPr lang="ru-RU"/>
              <a:t>Ин компонент </a:t>
            </a:r>
            <a:r>
              <a:rPr lang="ru-RU"/>
              <a:t>ҳамзамон</a:t>
            </a:r>
            <a:r>
              <a:rPr lang="ru-RU"/>
              <a:t> ду </a:t>
            </a:r>
            <a:r>
              <a:rPr lang="ru-RU"/>
              <a:t>мушкили</a:t>
            </a:r>
            <a:r>
              <a:rPr lang="ru-RU"/>
              <a:t> </a:t>
            </a:r>
            <a:r>
              <a:rPr lang="ru-RU"/>
              <a:t>асосиро</a:t>
            </a:r>
            <a:r>
              <a:rPr lang="ru-RU"/>
              <a:t> </a:t>
            </a:r>
            <a:r>
              <a:rPr lang="ru-RU"/>
              <a:t>ҳал</a:t>
            </a:r>
            <a:r>
              <a:rPr lang="ru-RU"/>
              <a:t> </a:t>
            </a:r>
            <a:r>
              <a:rPr lang="ru-RU"/>
              <a:t>мекунад</a:t>
            </a:r>
            <a:r>
              <a:rPr lang="ru-RU"/>
              <a:t>: </a:t>
            </a:r>
            <a:r>
              <a:rPr lang="ru-RU"/>
              <a:t>набудани</a:t>
            </a:r>
            <a:r>
              <a:rPr lang="ru-RU"/>
              <a:t> </a:t>
            </a:r>
            <a:r>
              <a:rPr lang="ru-RU"/>
              <a:t>ширкатҳои</a:t>
            </a:r>
            <a:r>
              <a:rPr lang="ru-RU"/>
              <a:t> </a:t>
            </a:r>
            <a:r>
              <a:rPr lang="ru-RU"/>
              <a:t>омода</a:t>
            </a:r>
            <a:r>
              <a:rPr lang="ru-RU"/>
              <a:t> </a:t>
            </a:r>
            <a:r>
              <a:rPr lang="ru-RU"/>
              <a:t>барои</a:t>
            </a:r>
            <a:r>
              <a:rPr lang="ru-RU"/>
              <a:t> </a:t>
            </a:r>
            <a:r>
              <a:rPr lang="ru-RU"/>
              <a:t>сармоягузорӣ</a:t>
            </a:r>
            <a:r>
              <a:rPr lang="ru-RU"/>
              <a:t> </a:t>
            </a:r>
            <a:r>
              <a:rPr lang="ru-RU"/>
              <a:t>ва</a:t>
            </a:r>
            <a:r>
              <a:rPr lang="ru-RU"/>
              <a:t> </a:t>
            </a:r>
            <a:r>
              <a:rPr lang="ru-RU"/>
              <a:t>камбуди</a:t>
            </a:r>
            <a:r>
              <a:rPr lang="ru-RU"/>
              <a:t> </a:t>
            </a:r>
            <a:r>
              <a:rPr lang="ru-RU"/>
              <a:t>сармояи</a:t>
            </a:r>
            <a:r>
              <a:rPr lang="ru-RU"/>
              <a:t> </a:t>
            </a:r>
            <a:r>
              <a:rPr lang="ru-RU"/>
              <a:t>хусусӣ</a:t>
            </a:r>
            <a:r>
              <a:rPr lang="ru-RU"/>
              <a:t>. </a:t>
            </a:r>
            <a:r>
              <a:rPr lang="ru-RU"/>
              <a:t>Лоиҳа</a:t>
            </a:r>
            <a:r>
              <a:rPr lang="ru-RU"/>
              <a:t> </a:t>
            </a:r>
            <a:r>
              <a:rPr lang="ru-RU"/>
              <a:t>ҳам</a:t>
            </a:r>
            <a:r>
              <a:rPr lang="ru-RU"/>
              <a:t> </a:t>
            </a:r>
            <a:r>
              <a:rPr lang="ru-RU"/>
              <a:t>рушди</a:t>
            </a:r>
            <a:r>
              <a:rPr lang="ru-RU"/>
              <a:t> </a:t>
            </a:r>
            <a:r>
              <a:rPr lang="ru-RU"/>
              <a:t>стартапҳо</a:t>
            </a:r>
            <a:r>
              <a:rPr lang="ru-RU"/>
              <a:t> </a:t>
            </a:r>
            <a:r>
              <a:rPr lang="ru-RU"/>
              <a:t>ва</a:t>
            </a:r>
            <a:r>
              <a:rPr lang="ru-RU"/>
              <a:t> СХМ-</a:t>
            </a:r>
            <a:r>
              <a:rPr lang="ru-RU"/>
              <a:t>ро</a:t>
            </a:r>
            <a:r>
              <a:rPr lang="ru-RU"/>
              <a:t> </a:t>
            </a:r>
            <a:r>
              <a:rPr lang="ru-RU"/>
              <a:t>дастгирӣ</a:t>
            </a:r>
            <a:r>
              <a:rPr lang="ru-RU"/>
              <a:t> </a:t>
            </a:r>
            <a:r>
              <a:rPr lang="ru-RU"/>
              <a:t>мекунад</a:t>
            </a:r>
            <a:r>
              <a:rPr lang="ru-RU"/>
              <a:t> </a:t>
            </a:r>
            <a:r>
              <a:rPr lang="ru-RU"/>
              <a:t>ва</a:t>
            </a:r>
            <a:r>
              <a:rPr lang="ru-RU"/>
              <a:t> </a:t>
            </a:r>
            <a:r>
              <a:rPr lang="ru-RU"/>
              <a:t>ҳам</a:t>
            </a:r>
            <a:r>
              <a:rPr lang="ru-RU"/>
              <a:t> </a:t>
            </a:r>
            <a:r>
              <a:rPr lang="ru-RU"/>
              <a:t>сармояи</a:t>
            </a:r>
            <a:r>
              <a:rPr lang="ru-RU"/>
              <a:t> </a:t>
            </a:r>
            <a:r>
              <a:rPr lang="ru-RU"/>
              <a:t>хусусиро</a:t>
            </a:r>
            <a:r>
              <a:rPr lang="ru-RU"/>
              <a:t> </a:t>
            </a:r>
            <a:r>
              <a:rPr lang="ru-RU"/>
              <a:t>ҷалб</a:t>
            </a:r>
            <a:r>
              <a:rPr lang="ru-RU"/>
              <a:t> </a:t>
            </a:r>
            <a:r>
              <a:rPr lang="ru-RU"/>
              <a:t>менамояд</a:t>
            </a:r>
            <a:r>
              <a:rPr lang="ru-RU"/>
              <a:t>. Дар </a:t>
            </a:r>
            <a:r>
              <a:rPr lang="ru-RU"/>
              <a:t>натиҷа</a:t>
            </a:r>
            <a:r>
              <a:rPr lang="ru-RU"/>
              <a:t>, </a:t>
            </a:r>
            <a:r>
              <a:rPr lang="ru-RU"/>
              <a:t>ширкатҳо</a:t>
            </a:r>
            <a:r>
              <a:rPr lang="ru-RU"/>
              <a:t> </a:t>
            </a:r>
            <a:r>
              <a:rPr lang="ru-RU"/>
              <a:t>имкони</a:t>
            </a:r>
            <a:r>
              <a:rPr lang="ru-RU"/>
              <a:t> </a:t>
            </a:r>
            <a:r>
              <a:rPr lang="ru-RU"/>
              <a:t>рушд</a:t>
            </a:r>
            <a:r>
              <a:rPr lang="ru-RU"/>
              <a:t>, </a:t>
            </a:r>
            <a:r>
              <a:rPr lang="ru-RU"/>
              <a:t>навоварӣ</a:t>
            </a:r>
            <a:r>
              <a:rPr lang="ru-RU"/>
              <a:t> </a:t>
            </a:r>
            <a:r>
              <a:rPr lang="ru-RU"/>
              <a:t>ва</a:t>
            </a:r>
            <a:r>
              <a:rPr lang="ru-RU"/>
              <a:t> </a:t>
            </a:r>
            <a:r>
              <a:rPr lang="ru-RU"/>
              <a:t>таъсиси</a:t>
            </a:r>
            <a:r>
              <a:rPr lang="ru-RU"/>
              <a:t> </a:t>
            </a:r>
            <a:r>
              <a:rPr lang="ru-RU"/>
              <a:t>ҷойҳои</a:t>
            </a:r>
            <a:r>
              <a:rPr lang="ru-RU"/>
              <a:t> </a:t>
            </a:r>
            <a:r>
              <a:rPr lang="ru-RU"/>
              <a:t>кориро</a:t>
            </a:r>
            <a:r>
              <a:rPr lang="ru-RU"/>
              <a:t> </a:t>
            </a:r>
            <a:r>
              <a:rPr lang="ru-RU"/>
              <a:t>пайдо</a:t>
            </a:r>
            <a:r>
              <a:rPr lang="ru-RU"/>
              <a:t> </a:t>
            </a:r>
            <a:r>
              <a:rPr lang="ru-RU"/>
              <a:t>мекунанд</a:t>
            </a:r>
            <a:r>
              <a:rPr lang="ru-RU"/>
              <a:t>.</a:t>
            </a:r>
            <a:endParaRPr/>
          </a:p>
          <a:p>
            <a:pPr>
              <a:defRPr/>
            </a:pPr>
            <a:r>
              <a:rPr lang="ru-RU" b="1"/>
              <a:t>2.1: </a:t>
            </a:r>
            <a:r>
              <a:rPr lang="ru-RU" b="1"/>
              <a:t>Омодасозии</a:t>
            </a:r>
            <a:r>
              <a:rPr lang="ru-RU" b="1"/>
              <a:t> </a:t>
            </a:r>
            <a:r>
              <a:rPr lang="ru-RU" b="1"/>
              <a:t>стартапҳо</a:t>
            </a:r>
            <a:r>
              <a:rPr lang="ru-RU" b="1"/>
              <a:t> </a:t>
            </a:r>
            <a:r>
              <a:rPr lang="ru-RU" b="1"/>
              <a:t>барои</a:t>
            </a:r>
            <a:r>
              <a:rPr lang="ru-RU" b="1"/>
              <a:t> </a:t>
            </a:r>
            <a:r>
              <a:rPr lang="ru-RU" b="1"/>
              <a:t>сармоягузории</a:t>
            </a:r>
            <a:r>
              <a:rPr lang="ru-RU" b="1"/>
              <a:t> </a:t>
            </a:r>
            <a:r>
              <a:rPr lang="ru-RU" b="1"/>
              <a:t>венчурӣ</a:t>
            </a:r>
            <a:r>
              <a:rPr lang="ru-RU" b="1"/>
              <a:t> (</a:t>
            </a:r>
            <a:r>
              <a:rPr lang="en-US" b="1"/>
              <a:t>VC Investment Readiness)</a:t>
            </a:r>
            <a:endParaRPr/>
          </a:p>
          <a:p>
            <a:pPr>
              <a:defRPr/>
            </a:pPr>
            <a:r>
              <a:rPr lang="ru-RU"/>
              <a:t>Ин </a:t>
            </a:r>
            <a:r>
              <a:rPr lang="ru-RU"/>
              <a:t>зеркомпонент</a:t>
            </a:r>
            <a:r>
              <a:rPr lang="ru-RU"/>
              <a:t> ба </a:t>
            </a:r>
            <a:r>
              <a:rPr lang="ru-RU"/>
              <a:t>рушди</a:t>
            </a:r>
            <a:r>
              <a:rPr lang="ru-RU"/>
              <a:t> </a:t>
            </a:r>
            <a:r>
              <a:rPr lang="ru-RU"/>
              <a:t>стартапҳо</a:t>
            </a:r>
            <a:r>
              <a:rPr lang="ru-RU"/>
              <a:t> аз </a:t>
            </a:r>
            <a:r>
              <a:rPr lang="ru-RU"/>
              <a:t>марҳилаи</a:t>
            </a:r>
            <a:r>
              <a:rPr lang="ru-RU"/>
              <a:t> идея то </a:t>
            </a:r>
            <a:r>
              <a:rPr lang="ru-RU"/>
              <a:t>сатҳи</a:t>
            </a:r>
            <a:r>
              <a:rPr lang="ru-RU"/>
              <a:t> </a:t>
            </a:r>
            <a:r>
              <a:rPr lang="ru-RU"/>
              <a:t>ҷалби</a:t>
            </a:r>
            <a:r>
              <a:rPr lang="ru-RU"/>
              <a:t> </a:t>
            </a:r>
            <a:r>
              <a:rPr lang="ru-RU"/>
              <a:t>сармоя</a:t>
            </a:r>
            <a:r>
              <a:rPr lang="ru-RU"/>
              <a:t> </a:t>
            </a:r>
            <a:r>
              <a:rPr lang="ru-RU"/>
              <a:t>равона</a:t>
            </a:r>
            <a:r>
              <a:rPr lang="ru-RU"/>
              <a:t> </a:t>
            </a:r>
            <a:r>
              <a:rPr lang="ru-RU"/>
              <a:t>шудааст</a:t>
            </a:r>
            <a:r>
              <a:rPr lang="ru-RU"/>
              <a:t>. </a:t>
            </a:r>
            <a:r>
              <a:rPr lang="ru-RU"/>
              <a:t>Тавассути</a:t>
            </a:r>
            <a:r>
              <a:rPr lang="ru-RU"/>
              <a:t> </a:t>
            </a:r>
            <a:r>
              <a:rPr lang="ru-RU"/>
              <a:t>марказҳои</a:t>
            </a:r>
            <a:r>
              <a:rPr lang="ru-RU"/>
              <a:t> </a:t>
            </a:r>
            <a:r>
              <a:rPr lang="ru-RU"/>
              <a:t>донишгоҳӣ</a:t>
            </a:r>
            <a:r>
              <a:rPr lang="ru-RU"/>
              <a:t> (</a:t>
            </a:r>
            <a:r>
              <a:rPr lang="en-US"/>
              <a:t>DIH) </a:t>
            </a:r>
            <a:r>
              <a:rPr lang="ru-RU"/>
              <a:t>ва</a:t>
            </a:r>
            <a:r>
              <a:rPr lang="ru-RU"/>
              <a:t> бизнес-</a:t>
            </a:r>
            <a:r>
              <a:rPr lang="ru-RU"/>
              <a:t>инкубаторҳо</a:t>
            </a:r>
            <a:r>
              <a:rPr lang="ru-RU"/>
              <a:t>, </a:t>
            </a:r>
            <a:r>
              <a:rPr lang="ru-RU"/>
              <a:t>стартапҳо</a:t>
            </a:r>
            <a:r>
              <a:rPr lang="ru-RU"/>
              <a:t> </a:t>
            </a:r>
            <a:r>
              <a:rPr lang="ru-RU"/>
              <a:t>омӯзиш</a:t>
            </a:r>
            <a:r>
              <a:rPr lang="ru-RU"/>
              <a:t>, </a:t>
            </a:r>
            <a:r>
              <a:rPr lang="ru-RU"/>
              <a:t>менторинг</a:t>
            </a:r>
            <a:r>
              <a:rPr lang="ru-RU"/>
              <a:t>, </a:t>
            </a:r>
            <a:r>
              <a:rPr lang="ru-RU"/>
              <a:t>таҳияи</a:t>
            </a:r>
            <a:r>
              <a:rPr lang="ru-RU"/>
              <a:t> </a:t>
            </a:r>
            <a:r>
              <a:rPr lang="ru-RU"/>
              <a:t>маҳсулот</a:t>
            </a:r>
            <a:r>
              <a:rPr lang="ru-RU"/>
              <a:t> </a:t>
            </a:r>
            <a:r>
              <a:rPr lang="ru-RU"/>
              <a:t>ва</a:t>
            </a:r>
            <a:r>
              <a:rPr lang="ru-RU"/>
              <a:t> </a:t>
            </a:r>
            <a:r>
              <a:rPr lang="ru-RU"/>
              <a:t>омодагӣ</a:t>
            </a:r>
            <a:r>
              <a:rPr lang="ru-RU"/>
              <a:t> ба </a:t>
            </a:r>
            <a:r>
              <a:rPr lang="ru-RU"/>
              <a:t>сармоягузорон</a:t>
            </a:r>
            <a:r>
              <a:rPr lang="ru-RU"/>
              <a:t> </a:t>
            </a:r>
            <a:r>
              <a:rPr lang="ru-RU"/>
              <a:t>мегиранд</a:t>
            </a:r>
            <a:r>
              <a:rPr lang="ru-RU"/>
              <a:t>. </a:t>
            </a:r>
            <a:r>
              <a:rPr lang="ru-RU"/>
              <a:t>Диққати</a:t>
            </a:r>
            <a:r>
              <a:rPr lang="ru-RU"/>
              <a:t> </a:t>
            </a:r>
            <a:r>
              <a:rPr lang="ru-RU"/>
              <a:t>махсус</a:t>
            </a:r>
            <a:r>
              <a:rPr lang="ru-RU"/>
              <a:t> ба </a:t>
            </a:r>
            <a:r>
              <a:rPr lang="ru-RU"/>
              <a:t>стартапҳои</a:t>
            </a:r>
            <a:r>
              <a:rPr lang="ru-RU"/>
              <a:t> </a:t>
            </a:r>
            <a:r>
              <a:rPr lang="ru-RU"/>
              <a:t>занона</a:t>
            </a:r>
            <a:r>
              <a:rPr lang="ru-RU"/>
              <a:t> </a:t>
            </a:r>
            <a:r>
              <a:rPr lang="ru-RU"/>
              <a:t>ва</a:t>
            </a:r>
            <a:r>
              <a:rPr lang="ru-RU"/>
              <a:t> </a:t>
            </a:r>
            <a:r>
              <a:rPr lang="ru-RU"/>
              <a:t>ҷавонон</a:t>
            </a:r>
            <a:r>
              <a:rPr lang="ru-RU"/>
              <a:t> </a:t>
            </a:r>
            <a:r>
              <a:rPr lang="ru-RU"/>
              <a:t>дода</a:t>
            </a:r>
            <a:r>
              <a:rPr lang="ru-RU"/>
              <a:t> </a:t>
            </a:r>
            <a:r>
              <a:rPr lang="ru-RU"/>
              <a:t>мешавад</a:t>
            </a:r>
            <a:r>
              <a:rPr lang="ru-RU"/>
              <a:t>.</a:t>
            </a:r>
            <a:endParaRPr/>
          </a:p>
          <a:p>
            <a:pPr>
              <a:defRPr/>
            </a:pPr>
            <a:r>
              <a:rPr lang="ru-RU" b="1"/>
              <a:t>2.2: </a:t>
            </a:r>
            <a:r>
              <a:rPr lang="ru-RU" b="1"/>
              <a:t>Омодасозии</a:t>
            </a:r>
            <a:r>
              <a:rPr lang="ru-RU" b="1"/>
              <a:t> МСМ</a:t>
            </a:r>
            <a:r>
              <a:rPr lang="en-US" b="1"/>
              <a:t>Es </a:t>
            </a:r>
            <a:r>
              <a:rPr lang="ru-RU" b="1"/>
              <a:t>барои</a:t>
            </a:r>
            <a:r>
              <a:rPr lang="ru-RU" b="1"/>
              <a:t> </a:t>
            </a:r>
            <a:r>
              <a:rPr lang="ru-RU" b="1"/>
              <a:t>сармоягузории</a:t>
            </a:r>
            <a:r>
              <a:rPr lang="ru-RU" b="1"/>
              <a:t> </a:t>
            </a:r>
            <a:r>
              <a:rPr lang="en-US" b="1"/>
              <a:t>Private Equity (PE Investment Readiness)</a:t>
            </a:r>
            <a:endParaRPr/>
          </a:p>
          <a:p>
            <a:pPr>
              <a:defRPr/>
            </a:pPr>
            <a:r>
              <a:rPr lang="ru-RU"/>
              <a:t>Ин </a:t>
            </a:r>
            <a:r>
              <a:rPr lang="ru-RU"/>
              <a:t>қисм</a:t>
            </a:r>
            <a:r>
              <a:rPr lang="ru-RU"/>
              <a:t> ба </a:t>
            </a:r>
            <a:r>
              <a:rPr lang="ru-RU"/>
              <a:t>корхонаҳои</a:t>
            </a:r>
            <a:r>
              <a:rPr lang="ru-RU"/>
              <a:t> </a:t>
            </a:r>
            <a:r>
              <a:rPr lang="ru-RU"/>
              <a:t>амалкунанда</a:t>
            </a:r>
            <a:r>
              <a:rPr lang="ru-RU"/>
              <a:t> </a:t>
            </a:r>
            <a:r>
              <a:rPr lang="ru-RU"/>
              <a:t>кӯмак</a:t>
            </a:r>
            <a:r>
              <a:rPr lang="ru-RU"/>
              <a:t> </a:t>
            </a:r>
            <a:r>
              <a:rPr lang="ru-RU"/>
              <a:t>мекунад</a:t>
            </a:r>
            <a:r>
              <a:rPr lang="ru-RU"/>
              <a:t>, </a:t>
            </a:r>
            <a:r>
              <a:rPr lang="ru-RU"/>
              <a:t>ки</a:t>
            </a:r>
            <a:r>
              <a:rPr lang="ru-RU"/>
              <a:t> </a:t>
            </a:r>
            <a:r>
              <a:rPr lang="ru-RU"/>
              <a:t>барои</a:t>
            </a:r>
            <a:r>
              <a:rPr lang="ru-RU"/>
              <a:t> </a:t>
            </a:r>
            <a:r>
              <a:rPr lang="ru-RU"/>
              <a:t>ҷалби</a:t>
            </a:r>
            <a:r>
              <a:rPr lang="ru-RU"/>
              <a:t> </a:t>
            </a:r>
            <a:r>
              <a:rPr lang="ru-RU"/>
              <a:t>сармояи</a:t>
            </a:r>
            <a:r>
              <a:rPr lang="ru-RU"/>
              <a:t> </a:t>
            </a:r>
            <a:r>
              <a:rPr lang="ru-RU"/>
              <a:t>калонтар</a:t>
            </a:r>
            <a:r>
              <a:rPr lang="ru-RU"/>
              <a:t> </a:t>
            </a:r>
            <a:r>
              <a:rPr lang="ru-RU"/>
              <a:t>омода</a:t>
            </a:r>
            <a:r>
              <a:rPr lang="ru-RU"/>
              <a:t> </a:t>
            </a:r>
            <a:r>
              <a:rPr lang="ru-RU"/>
              <a:t>шаванд</a:t>
            </a:r>
            <a:r>
              <a:rPr lang="ru-RU"/>
              <a:t>. </a:t>
            </a:r>
            <a:r>
              <a:rPr lang="ru-RU"/>
              <a:t>Ширкатҳо</a:t>
            </a:r>
            <a:r>
              <a:rPr lang="ru-RU"/>
              <a:t> </a:t>
            </a:r>
            <a:r>
              <a:rPr lang="ru-RU"/>
              <a:t>қобилиятҳои</a:t>
            </a:r>
            <a:r>
              <a:rPr lang="ru-RU"/>
              <a:t> </a:t>
            </a:r>
            <a:r>
              <a:rPr lang="ru-RU"/>
              <a:t>идоракунӣ</a:t>
            </a:r>
            <a:r>
              <a:rPr lang="ru-RU"/>
              <a:t>, </a:t>
            </a:r>
            <a:r>
              <a:rPr lang="ru-RU"/>
              <a:t>молиявӣ</a:t>
            </a:r>
            <a:r>
              <a:rPr lang="ru-RU"/>
              <a:t> </a:t>
            </a:r>
            <a:r>
              <a:rPr lang="ru-RU"/>
              <a:t>ва</a:t>
            </a:r>
            <a:r>
              <a:rPr lang="ru-RU"/>
              <a:t> </a:t>
            </a:r>
            <a:r>
              <a:rPr lang="ru-RU"/>
              <a:t>технологиро</a:t>
            </a:r>
            <a:r>
              <a:rPr lang="ru-RU"/>
              <a:t> </a:t>
            </a:r>
            <a:r>
              <a:rPr lang="ru-RU"/>
              <a:t>беҳтар</a:t>
            </a:r>
            <a:r>
              <a:rPr lang="ru-RU"/>
              <a:t> </a:t>
            </a:r>
            <a:r>
              <a:rPr lang="ru-RU"/>
              <a:t>мекунанд</a:t>
            </a:r>
            <a:r>
              <a:rPr lang="ru-RU"/>
              <a:t> </a:t>
            </a:r>
            <a:r>
              <a:rPr lang="ru-RU"/>
              <a:t>ва</a:t>
            </a:r>
            <a:r>
              <a:rPr lang="ru-RU"/>
              <a:t> </a:t>
            </a:r>
            <a:r>
              <a:rPr lang="ru-RU"/>
              <a:t>технологияҳои</a:t>
            </a:r>
            <a:r>
              <a:rPr lang="ru-RU"/>
              <a:t> </a:t>
            </a:r>
            <a:r>
              <a:rPr lang="ru-RU"/>
              <a:t>рақамӣ</a:t>
            </a:r>
            <a:r>
              <a:rPr lang="ru-RU"/>
              <a:t> </a:t>
            </a:r>
            <a:r>
              <a:rPr lang="ru-RU"/>
              <a:t>ва</a:t>
            </a:r>
            <a:r>
              <a:rPr lang="ru-RU"/>
              <a:t> “</a:t>
            </a:r>
            <a:r>
              <a:rPr lang="ru-RU"/>
              <a:t>сабз</a:t>
            </a:r>
            <a:r>
              <a:rPr lang="ru-RU"/>
              <a:t>”-</a:t>
            </a:r>
            <a:r>
              <a:rPr lang="ru-RU"/>
              <a:t>ро</a:t>
            </a:r>
            <a:r>
              <a:rPr lang="ru-RU"/>
              <a:t> </a:t>
            </a:r>
            <a:r>
              <a:rPr lang="ru-RU"/>
              <a:t>ҷорӣ</a:t>
            </a:r>
            <a:r>
              <a:rPr lang="ru-RU"/>
              <a:t> </a:t>
            </a:r>
            <a:r>
              <a:rPr lang="ru-RU"/>
              <a:t>менамоянд</a:t>
            </a:r>
            <a:r>
              <a:rPr lang="ru-RU"/>
              <a:t>. Ин ба баланд </a:t>
            </a:r>
            <a:r>
              <a:rPr lang="ru-RU"/>
              <a:t>шудани</a:t>
            </a:r>
            <a:r>
              <a:rPr lang="ru-RU"/>
              <a:t> </a:t>
            </a:r>
            <a:r>
              <a:rPr lang="ru-RU"/>
              <a:t>рақобатпазирӣ</a:t>
            </a:r>
            <a:r>
              <a:rPr lang="ru-RU"/>
              <a:t> </a:t>
            </a:r>
            <a:r>
              <a:rPr lang="ru-RU"/>
              <a:t>ва</a:t>
            </a:r>
            <a:r>
              <a:rPr lang="ru-RU"/>
              <a:t> </a:t>
            </a:r>
            <a:r>
              <a:rPr lang="ru-RU"/>
              <a:t>афзоиши</a:t>
            </a:r>
            <a:r>
              <a:rPr lang="ru-RU"/>
              <a:t> </a:t>
            </a:r>
            <a:r>
              <a:rPr lang="ru-RU"/>
              <a:t>истеҳсолот</a:t>
            </a:r>
            <a:r>
              <a:rPr lang="ru-RU"/>
              <a:t> </a:t>
            </a:r>
            <a:r>
              <a:rPr lang="ru-RU"/>
              <a:t>мусоидат</a:t>
            </a:r>
            <a:r>
              <a:rPr lang="ru-RU"/>
              <a:t> </a:t>
            </a:r>
            <a:r>
              <a:rPr lang="ru-RU"/>
              <a:t>мекунад</a:t>
            </a:r>
            <a:r>
              <a:rPr lang="ru-RU"/>
              <a:t>.</a:t>
            </a:r>
            <a:endParaRPr/>
          </a:p>
          <a:p>
            <a:pPr>
              <a:defRPr/>
            </a:pPr>
            <a:r>
              <a:rPr lang="ru-RU" b="1"/>
              <a:t>2.3: </a:t>
            </a:r>
            <a:r>
              <a:rPr lang="ru-RU" b="1"/>
              <a:t>Фонди</a:t>
            </a:r>
            <a:r>
              <a:rPr lang="ru-RU" b="1"/>
              <a:t> “</a:t>
            </a:r>
            <a:r>
              <a:rPr lang="en-US" b="1"/>
              <a:t>Light Fund of Funds” (</a:t>
            </a:r>
            <a:r>
              <a:rPr lang="en-US" b="1"/>
              <a:t>FoF</a:t>
            </a:r>
            <a:r>
              <a:rPr lang="en-US" b="1"/>
              <a:t>)</a:t>
            </a:r>
            <a:endParaRPr/>
          </a:p>
          <a:p>
            <a:pPr>
              <a:defRPr/>
            </a:pPr>
            <a:r>
              <a:rPr lang="ru-RU"/>
              <a:t>Ин </a:t>
            </a:r>
            <a:r>
              <a:rPr lang="ru-RU"/>
              <a:t>зеркомпонент</a:t>
            </a:r>
            <a:r>
              <a:rPr lang="ru-RU"/>
              <a:t> як </a:t>
            </a:r>
            <a:r>
              <a:rPr lang="ru-RU"/>
              <a:t>механизми</a:t>
            </a:r>
            <a:r>
              <a:rPr lang="ru-RU"/>
              <a:t> </a:t>
            </a:r>
            <a:r>
              <a:rPr lang="ru-RU"/>
              <a:t>махсус</a:t>
            </a:r>
            <a:r>
              <a:rPr lang="ru-RU"/>
              <a:t> </a:t>
            </a:r>
            <a:r>
              <a:rPr lang="ru-RU"/>
              <a:t>барои</a:t>
            </a:r>
            <a:r>
              <a:rPr lang="ru-RU"/>
              <a:t> </a:t>
            </a:r>
            <a:r>
              <a:rPr lang="ru-RU"/>
              <a:t>ҷалби</a:t>
            </a:r>
            <a:r>
              <a:rPr lang="ru-RU"/>
              <a:t> </a:t>
            </a:r>
            <a:r>
              <a:rPr lang="ru-RU"/>
              <a:t>сармояи</a:t>
            </a:r>
            <a:r>
              <a:rPr lang="ru-RU"/>
              <a:t> </a:t>
            </a:r>
            <a:r>
              <a:rPr lang="ru-RU"/>
              <a:t>хусусӣ</a:t>
            </a:r>
            <a:r>
              <a:rPr lang="ru-RU"/>
              <a:t> </a:t>
            </a:r>
            <a:r>
              <a:rPr lang="ru-RU"/>
              <a:t>мебошад</a:t>
            </a:r>
            <a:r>
              <a:rPr lang="ru-RU"/>
              <a:t>, </a:t>
            </a:r>
            <a:r>
              <a:rPr lang="ru-RU"/>
              <a:t>ки</a:t>
            </a:r>
            <a:r>
              <a:rPr lang="ru-RU"/>
              <a:t> худ ба </a:t>
            </a:r>
            <a:r>
              <a:rPr lang="ru-RU"/>
              <a:t>ширкатҳо</a:t>
            </a:r>
            <a:r>
              <a:rPr lang="ru-RU"/>
              <a:t> </a:t>
            </a:r>
            <a:r>
              <a:rPr lang="ru-RU"/>
              <a:t>маблағ</a:t>
            </a:r>
            <a:r>
              <a:rPr lang="ru-RU"/>
              <a:t> </a:t>
            </a:r>
            <a:r>
              <a:rPr lang="ru-RU"/>
              <a:t>намедиҳад</a:t>
            </a:r>
            <a:r>
              <a:rPr lang="ru-RU"/>
              <a:t>, балки ба </a:t>
            </a:r>
            <a:r>
              <a:rPr lang="ru-RU"/>
              <a:t>фондҳои</a:t>
            </a:r>
            <a:r>
              <a:rPr lang="ru-RU"/>
              <a:t> </a:t>
            </a:r>
            <a:r>
              <a:rPr lang="ru-RU"/>
              <a:t>дигар</a:t>
            </a:r>
            <a:r>
              <a:rPr lang="ru-RU"/>
              <a:t> </a:t>
            </a:r>
            <a:r>
              <a:rPr lang="ru-RU"/>
              <a:t>сармоягузорӣ</a:t>
            </a:r>
            <a:r>
              <a:rPr lang="ru-RU"/>
              <a:t> </a:t>
            </a:r>
            <a:r>
              <a:rPr lang="ru-RU"/>
              <a:t>мекунад</a:t>
            </a:r>
            <a:r>
              <a:rPr lang="ru-RU"/>
              <a:t>. Он </a:t>
            </a:r>
            <a:r>
              <a:rPr lang="ru-RU"/>
              <a:t>фондҳо</a:t>
            </a:r>
            <a:r>
              <a:rPr lang="ru-RU"/>
              <a:t> </a:t>
            </a:r>
            <a:r>
              <a:rPr lang="ru-RU"/>
              <a:t>ӯҳдадоранд</a:t>
            </a:r>
            <a:r>
              <a:rPr lang="ru-RU"/>
              <a:t> ба </a:t>
            </a:r>
            <a:r>
              <a:rPr lang="ru-RU"/>
              <a:t>ширкатҳои</a:t>
            </a:r>
            <a:r>
              <a:rPr lang="ru-RU"/>
              <a:t> </a:t>
            </a:r>
            <a:r>
              <a:rPr lang="ru-RU"/>
              <a:t>Тоҷикистон</a:t>
            </a:r>
            <a:r>
              <a:rPr lang="ru-RU"/>
              <a:t> </a:t>
            </a:r>
            <a:r>
              <a:rPr lang="ru-RU"/>
              <a:t>маблағ</a:t>
            </a:r>
            <a:r>
              <a:rPr lang="ru-RU"/>
              <a:t> </a:t>
            </a:r>
            <a:r>
              <a:rPr lang="ru-RU"/>
              <a:t>гузоранд</a:t>
            </a:r>
            <a:r>
              <a:rPr lang="ru-RU"/>
              <a:t> </a:t>
            </a:r>
            <a:r>
              <a:rPr lang="ru-RU"/>
              <a:t>ва</a:t>
            </a:r>
            <a:r>
              <a:rPr lang="ru-RU"/>
              <a:t> </a:t>
            </a:r>
            <a:r>
              <a:rPr lang="ru-RU"/>
              <a:t>ҳамзамон</a:t>
            </a:r>
            <a:r>
              <a:rPr lang="ru-RU"/>
              <a:t> </a:t>
            </a:r>
            <a:r>
              <a:rPr lang="ru-RU"/>
              <a:t>сармояи</a:t>
            </a:r>
            <a:r>
              <a:rPr lang="ru-RU"/>
              <a:t> </a:t>
            </a:r>
            <a:r>
              <a:rPr lang="ru-RU"/>
              <a:t>иловагии</a:t>
            </a:r>
            <a:r>
              <a:rPr lang="ru-RU"/>
              <a:t> </a:t>
            </a:r>
            <a:r>
              <a:rPr lang="ru-RU"/>
              <a:t>хусусиро</a:t>
            </a:r>
            <a:r>
              <a:rPr lang="ru-RU"/>
              <a:t> </a:t>
            </a:r>
            <a:r>
              <a:rPr lang="ru-RU"/>
              <a:t>ҷалб</a:t>
            </a:r>
            <a:r>
              <a:rPr lang="ru-RU"/>
              <a:t> </a:t>
            </a:r>
            <a:r>
              <a:rPr lang="ru-RU"/>
              <a:t>намоянд</a:t>
            </a:r>
            <a:r>
              <a:rPr lang="ru-RU"/>
              <a:t>. Ин </a:t>
            </a:r>
            <a:r>
              <a:rPr lang="ru-RU"/>
              <a:t>раванд</a:t>
            </a:r>
            <a:r>
              <a:rPr lang="ru-RU"/>
              <a:t> ба </a:t>
            </a:r>
            <a:r>
              <a:rPr lang="ru-RU"/>
              <a:t>ташаккули</a:t>
            </a:r>
            <a:r>
              <a:rPr lang="ru-RU"/>
              <a:t> </a:t>
            </a:r>
            <a:r>
              <a:rPr lang="ru-RU"/>
              <a:t>бозори</a:t>
            </a:r>
            <a:r>
              <a:rPr lang="ru-RU"/>
              <a:t> </a:t>
            </a:r>
            <a:r>
              <a:rPr lang="ru-RU"/>
              <a:t>сармоя</a:t>
            </a:r>
            <a:r>
              <a:rPr lang="ru-RU"/>
              <a:t> </a:t>
            </a:r>
            <a:r>
              <a:rPr lang="ru-RU"/>
              <a:t>ва</a:t>
            </a:r>
            <a:r>
              <a:rPr lang="ru-RU"/>
              <a:t> </a:t>
            </a:r>
            <a:r>
              <a:rPr lang="ru-RU"/>
              <a:t>рушди</a:t>
            </a:r>
            <a:r>
              <a:rPr lang="ru-RU"/>
              <a:t> </a:t>
            </a:r>
            <a:r>
              <a:rPr lang="ru-RU"/>
              <a:t>экосистемаи</a:t>
            </a:r>
            <a:r>
              <a:rPr lang="ru-RU"/>
              <a:t> </a:t>
            </a:r>
            <a:r>
              <a:rPr lang="ru-RU"/>
              <a:t>соҳибкорӣ</a:t>
            </a:r>
            <a:r>
              <a:rPr lang="ru-RU"/>
              <a:t> </a:t>
            </a:r>
            <a:r>
              <a:rPr lang="ru-RU"/>
              <a:t>мусоидат</a:t>
            </a:r>
            <a:r>
              <a:rPr lang="ru-RU"/>
              <a:t> </a:t>
            </a:r>
            <a:r>
              <a:rPr lang="ru-RU"/>
              <a:t>мекунад</a:t>
            </a:r>
            <a:r>
              <a:rPr lang="ru-RU"/>
              <a:t>.</a:t>
            </a:r>
            <a:endParaRPr/>
          </a:p>
          <a:p>
            <a:pPr>
              <a:defRPr/>
            </a:pPr>
            <a:endParaRPr lang="ru-RU"/>
          </a:p>
          <a:p>
            <a:pPr>
              <a:defRPr/>
            </a:pPr>
            <a:r>
              <a:rPr lang="ru-RU" b="1"/>
              <a:t>3: </a:t>
            </a:r>
            <a:r>
              <a:rPr lang="ru-RU" b="1"/>
              <a:t>Дастгирии</a:t>
            </a:r>
            <a:r>
              <a:rPr lang="ru-RU" b="1"/>
              <a:t> </a:t>
            </a:r>
            <a:r>
              <a:rPr lang="ru-RU" b="1"/>
              <a:t>татбиқи</a:t>
            </a:r>
            <a:r>
              <a:rPr lang="ru-RU" b="1"/>
              <a:t> </a:t>
            </a:r>
            <a:r>
              <a:rPr lang="ru-RU" b="1"/>
              <a:t>лоиҳа</a:t>
            </a:r>
            <a:r>
              <a:rPr lang="ru-RU" b="1"/>
              <a:t> (</a:t>
            </a:r>
            <a:r>
              <a:rPr lang="en-US" b="1"/>
              <a:t>Implementation Support)</a:t>
            </a:r>
            <a:endParaRPr/>
          </a:p>
          <a:p>
            <a:pPr>
              <a:defRPr/>
            </a:pPr>
            <a:r>
              <a:rPr lang="ru-RU"/>
              <a:t>Ин компонент ба </a:t>
            </a:r>
            <a:r>
              <a:rPr lang="ru-RU"/>
              <a:t>тақвияти</a:t>
            </a:r>
            <a:r>
              <a:rPr lang="ru-RU"/>
              <a:t> </a:t>
            </a:r>
            <a:r>
              <a:rPr lang="ru-RU"/>
              <a:t>иқтидори</a:t>
            </a:r>
            <a:r>
              <a:rPr lang="ru-RU"/>
              <a:t> </a:t>
            </a:r>
            <a:r>
              <a:rPr lang="ru-RU"/>
              <a:t>муассисаҳои</a:t>
            </a:r>
            <a:r>
              <a:rPr lang="ru-RU"/>
              <a:t> </a:t>
            </a:r>
            <a:r>
              <a:rPr lang="ru-RU"/>
              <a:t>давлатӣ</a:t>
            </a:r>
            <a:r>
              <a:rPr lang="ru-RU"/>
              <a:t> </a:t>
            </a:r>
            <a:r>
              <a:rPr lang="ru-RU"/>
              <a:t>ва</a:t>
            </a:r>
            <a:r>
              <a:rPr lang="ru-RU"/>
              <a:t> </a:t>
            </a:r>
            <a:r>
              <a:rPr lang="ru-RU"/>
              <a:t>таъмин</a:t>
            </a:r>
            <a:r>
              <a:rPr lang="ru-RU"/>
              <a:t> </a:t>
            </a:r>
            <a:r>
              <a:rPr lang="ru-RU"/>
              <a:t>намудани</a:t>
            </a:r>
            <a:r>
              <a:rPr lang="ru-RU"/>
              <a:t> </a:t>
            </a:r>
            <a:r>
              <a:rPr lang="ru-RU"/>
              <a:t>татбиқи</a:t>
            </a:r>
            <a:r>
              <a:rPr lang="ru-RU"/>
              <a:t> </a:t>
            </a:r>
            <a:r>
              <a:rPr lang="ru-RU"/>
              <a:t>самараноки</a:t>
            </a:r>
            <a:r>
              <a:rPr lang="ru-RU"/>
              <a:t> </a:t>
            </a:r>
            <a:r>
              <a:rPr lang="ru-RU"/>
              <a:t>лоиҳа</a:t>
            </a:r>
            <a:r>
              <a:rPr lang="ru-RU"/>
              <a:t> </a:t>
            </a:r>
            <a:r>
              <a:rPr lang="ru-RU"/>
              <a:t>равона</a:t>
            </a:r>
            <a:r>
              <a:rPr lang="ru-RU"/>
              <a:t> </a:t>
            </a:r>
            <a:r>
              <a:rPr lang="ru-RU"/>
              <a:t>шудааст</a:t>
            </a:r>
            <a:r>
              <a:rPr lang="ru-RU"/>
              <a:t>. Он </a:t>
            </a:r>
            <a:r>
              <a:rPr lang="ru-RU"/>
              <a:t>кӯмак</a:t>
            </a:r>
            <a:r>
              <a:rPr lang="ru-RU"/>
              <a:t> </a:t>
            </a:r>
            <a:r>
              <a:rPr lang="ru-RU"/>
              <a:t>мекунад</a:t>
            </a:r>
            <a:r>
              <a:rPr lang="ru-RU"/>
              <a:t>, </a:t>
            </a:r>
            <a:r>
              <a:rPr lang="ru-RU"/>
              <a:t>ки</a:t>
            </a:r>
            <a:r>
              <a:rPr lang="ru-RU"/>
              <a:t> </a:t>
            </a:r>
            <a:r>
              <a:rPr lang="ru-RU"/>
              <a:t>сохторҳои</a:t>
            </a:r>
            <a:r>
              <a:rPr lang="ru-RU"/>
              <a:t> </a:t>
            </a:r>
            <a:r>
              <a:rPr lang="ru-RU"/>
              <a:t>масъул</a:t>
            </a:r>
            <a:r>
              <a:rPr lang="ru-RU"/>
              <a:t> </a:t>
            </a:r>
            <a:r>
              <a:rPr lang="ru-RU"/>
              <a:t>малака</a:t>
            </a:r>
            <a:r>
              <a:rPr lang="ru-RU"/>
              <a:t> </a:t>
            </a:r>
            <a:r>
              <a:rPr lang="ru-RU"/>
              <a:t>ва</a:t>
            </a:r>
            <a:r>
              <a:rPr lang="ru-RU"/>
              <a:t> </a:t>
            </a:r>
            <a:r>
              <a:rPr lang="ru-RU"/>
              <a:t>таҷрибаи</a:t>
            </a:r>
            <a:r>
              <a:rPr lang="ru-RU"/>
              <a:t> </a:t>
            </a:r>
            <a:r>
              <a:rPr lang="ru-RU"/>
              <a:t>заруриро</a:t>
            </a:r>
            <a:r>
              <a:rPr lang="ru-RU"/>
              <a:t> </a:t>
            </a:r>
            <a:r>
              <a:rPr lang="ru-RU"/>
              <a:t>барои</a:t>
            </a:r>
            <a:r>
              <a:rPr lang="ru-RU"/>
              <a:t> </a:t>
            </a:r>
            <a:r>
              <a:rPr lang="ru-RU"/>
              <a:t>иҷрои</a:t>
            </a:r>
            <a:r>
              <a:rPr lang="ru-RU"/>
              <a:t> </a:t>
            </a:r>
            <a:r>
              <a:rPr lang="ru-RU"/>
              <a:t>лоиҳа</a:t>
            </a:r>
            <a:r>
              <a:rPr lang="ru-RU"/>
              <a:t> </a:t>
            </a:r>
            <a:r>
              <a:rPr lang="ru-RU"/>
              <a:t>пайдо</a:t>
            </a:r>
            <a:r>
              <a:rPr lang="ru-RU"/>
              <a:t> </a:t>
            </a:r>
            <a:r>
              <a:rPr lang="ru-RU"/>
              <a:t>кунанд</a:t>
            </a:r>
            <a:r>
              <a:rPr lang="ru-RU"/>
              <a:t>. </a:t>
            </a:r>
            <a:r>
              <a:rPr lang="ru-RU"/>
              <a:t>Ҳамзамон</a:t>
            </a:r>
            <a:r>
              <a:rPr lang="ru-RU"/>
              <a:t>, </a:t>
            </a:r>
            <a:r>
              <a:rPr lang="ru-RU"/>
              <a:t>гурӯҳи</a:t>
            </a:r>
            <a:r>
              <a:rPr lang="ru-RU"/>
              <a:t> </a:t>
            </a:r>
            <a:r>
              <a:rPr lang="ru-RU"/>
              <a:t>татбиқи</a:t>
            </a:r>
            <a:r>
              <a:rPr lang="ru-RU"/>
              <a:t> </a:t>
            </a:r>
            <a:r>
              <a:rPr lang="ru-RU"/>
              <a:t>лоиҳа</a:t>
            </a:r>
            <a:r>
              <a:rPr lang="ru-RU"/>
              <a:t> (</a:t>
            </a:r>
            <a:r>
              <a:rPr lang="en-US"/>
              <a:t>PIU) </a:t>
            </a:r>
            <a:r>
              <a:rPr lang="ru-RU"/>
              <a:t>дар </a:t>
            </a:r>
            <a:r>
              <a:rPr lang="ru-RU"/>
              <a:t>назди</a:t>
            </a:r>
            <a:r>
              <a:rPr lang="ru-RU"/>
              <a:t> </a:t>
            </a:r>
            <a:r>
              <a:rPr lang="ru-RU"/>
              <a:t>Кумитаи</a:t>
            </a:r>
            <a:r>
              <a:rPr lang="ru-RU"/>
              <a:t> </a:t>
            </a:r>
            <a:r>
              <a:rPr lang="ru-RU"/>
              <a:t>сармоягузорӣ</a:t>
            </a:r>
            <a:r>
              <a:rPr lang="ru-RU"/>
              <a:t> (</a:t>
            </a:r>
            <a:r>
              <a:rPr lang="en-US"/>
              <a:t>SCI) </a:t>
            </a:r>
            <a:r>
              <a:rPr lang="ru-RU"/>
              <a:t>пурра</a:t>
            </a:r>
            <a:r>
              <a:rPr lang="ru-RU"/>
              <a:t> </a:t>
            </a:r>
            <a:r>
              <a:rPr lang="ru-RU"/>
              <a:t>фаъол</a:t>
            </a:r>
            <a:r>
              <a:rPr lang="ru-RU"/>
              <a:t> </a:t>
            </a:r>
            <a:r>
              <a:rPr lang="ru-RU"/>
              <a:t>ва</a:t>
            </a:r>
            <a:r>
              <a:rPr lang="ru-RU"/>
              <a:t> </a:t>
            </a:r>
            <a:r>
              <a:rPr lang="ru-RU"/>
              <a:t>самаранок</a:t>
            </a:r>
            <a:r>
              <a:rPr lang="ru-RU"/>
              <a:t> </a:t>
            </a:r>
            <a:r>
              <a:rPr lang="ru-RU"/>
              <a:t>мешавад</a:t>
            </a:r>
            <a:r>
              <a:rPr lang="ru-RU"/>
              <a:t>.</a:t>
            </a:r>
            <a:endParaRPr/>
          </a:p>
          <a:p>
            <a:pPr>
              <a:defRPr/>
            </a:pPr>
            <a:r>
              <a:rPr lang="ru-RU" b="1"/>
              <a:t>Зеркомпоненти</a:t>
            </a:r>
            <a:r>
              <a:rPr lang="ru-RU" b="1"/>
              <a:t> 3.1: </a:t>
            </a:r>
            <a:r>
              <a:rPr lang="ru-RU" b="1"/>
              <a:t>Тақвияти</a:t>
            </a:r>
            <a:r>
              <a:rPr lang="ru-RU" b="1"/>
              <a:t> </a:t>
            </a:r>
            <a:r>
              <a:rPr lang="ru-RU" b="1"/>
              <a:t>иқтидори</a:t>
            </a:r>
            <a:r>
              <a:rPr lang="ru-RU" b="1"/>
              <a:t> </a:t>
            </a:r>
            <a:r>
              <a:rPr lang="ru-RU" b="1"/>
              <a:t>институтсионалӣ</a:t>
            </a:r>
            <a:r>
              <a:rPr lang="ru-RU" b="1"/>
              <a:t> (3 млн доллар)</a:t>
            </a:r>
            <a:endParaRPr/>
          </a:p>
          <a:p>
            <a:pPr>
              <a:defRPr/>
            </a:pPr>
            <a:r>
              <a:rPr lang="ru-RU"/>
              <a:t>Ин </a:t>
            </a:r>
            <a:r>
              <a:rPr lang="ru-RU"/>
              <a:t>зеркомпонент</a:t>
            </a:r>
            <a:r>
              <a:rPr lang="ru-RU"/>
              <a:t> ба се </a:t>
            </a:r>
            <a:r>
              <a:rPr lang="ru-RU"/>
              <a:t>муассисаи</a:t>
            </a:r>
            <a:r>
              <a:rPr lang="ru-RU"/>
              <a:t> </a:t>
            </a:r>
            <a:r>
              <a:rPr lang="ru-RU"/>
              <a:t>асосӣ</a:t>
            </a:r>
            <a:r>
              <a:rPr lang="ru-RU"/>
              <a:t> </a:t>
            </a:r>
            <a:r>
              <a:rPr lang="ru-RU"/>
              <a:t>кӯмаки</a:t>
            </a:r>
            <a:r>
              <a:rPr lang="ru-RU"/>
              <a:t> </a:t>
            </a:r>
            <a:r>
              <a:rPr lang="ru-RU"/>
              <a:t>техникӣ</a:t>
            </a:r>
            <a:r>
              <a:rPr lang="ru-RU"/>
              <a:t> </a:t>
            </a:r>
            <a:r>
              <a:rPr lang="ru-RU"/>
              <a:t>ва</a:t>
            </a:r>
            <a:r>
              <a:rPr lang="ru-RU"/>
              <a:t> </a:t>
            </a:r>
            <a:r>
              <a:rPr lang="ru-RU"/>
              <a:t>омӯзиш</a:t>
            </a:r>
            <a:r>
              <a:rPr lang="ru-RU"/>
              <a:t> </a:t>
            </a:r>
            <a:r>
              <a:rPr lang="ru-RU"/>
              <a:t>медиҳад</a:t>
            </a:r>
            <a:r>
              <a:rPr lang="ru-RU"/>
              <a:t>, то </a:t>
            </a:r>
            <a:r>
              <a:rPr lang="ru-RU"/>
              <a:t>онҳо</a:t>
            </a:r>
            <a:r>
              <a:rPr lang="ru-RU"/>
              <a:t> </a:t>
            </a:r>
            <a:r>
              <a:rPr lang="ru-RU"/>
              <a:t>вазифаҳои</a:t>
            </a:r>
            <a:r>
              <a:rPr lang="ru-RU"/>
              <a:t> </a:t>
            </a:r>
            <a:r>
              <a:rPr lang="ru-RU"/>
              <a:t>худро</a:t>
            </a:r>
            <a:r>
              <a:rPr lang="ru-RU"/>
              <a:t> </a:t>
            </a:r>
            <a:r>
              <a:rPr lang="ru-RU"/>
              <a:t>беҳтар</a:t>
            </a:r>
            <a:r>
              <a:rPr lang="ru-RU"/>
              <a:t> </a:t>
            </a:r>
            <a:r>
              <a:rPr lang="ru-RU"/>
              <a:t>иҷро</a:t>
            </a:r>
            <a:r>
              <a:rPr lang="ru-RU"/>
              <a:t> </a:t>
            </a:r>
            <a:r>
              <a:rPr lang="ru-RU"/>
              <a:t>кунанд</a:t>
            </a:r>
            <a:r>
              <a:rPr lang="ru-RU"/>
              <a:t>.</a:t>
            </a:r>
            <a:endParaRPr/>
          </a:p>
          <a:p>
            <a:pPr>
              <a:buFont typeface="Arial"/>
              <a:buChar char="•"/>
              <a:defRPr/>
            </a:pPr>
            <a:r>
              <a:rPr lang="ru-RU" b="1"/>
              <a:t>Ба </a:t>
            </a:r>
            <a:r>
              <a:rPr lang="ru-RU" b="1"/>
              <a:t>Кумитаи</a:t>
            </a:r>
            <a:r>
              <a:rPr lang="ru-RU" b="1"/>
              <a:t> </a:t>
            </a:r>
            <a:r>
              <a:rPr lang="ru-RU" b="1"/>
              <a:t>сармоягузорӣ</a:t>
            </a:r>
            <a:r>
              <a:rPr lang="ru-RU" b="1"/>
              <a:t> (</a:t>
            </a:r>
            <a:r>
              <a:rPr lang="en-US" b="1"/>
              <a:t>SCI):</a:t>
            </a:r>
            <a:r>
              <a:rPr lang="en-US"/>
              <a:t> </a:t>
            </a:r>
            <a:r>
              <a:rPr lang="ru-RU"/>
              <a:t>кӯмак</a:t>
            </a:r>
            <a:r>
              <a:rPr lang="ru-RU"/>
              <a:t> </a:t>
            </a:r>
            <a:r>
              <a:rPr lang="ru-RU"/>
              <a:t>мешавад</a:t>
            </a:r>
            <a:r>
              <a:rPr lang="ru-RU"/>
              <a:t>, </a:t>
            </a:r>
            <a:r>
              <a:rPr lang="ru-RU"/>
              <a:t>ки</a:t>
            </a:r>
            <a:r>
              <a:rPr lang="ru-RU"/>
              <a:t> </a:t>
            </a:r>
            <a:r>
              <a:rPr lang="ru-RU"/>
              <a:t>муҳити</a:t>
            </a:r>
            <a:r>
              <a:rPr lang="ru-RU"/>
              <a:t> </a:t>
            </a:r>
            <a:r>
              <a:rPr lang="ru-RU"/>
              <a:t>соҳибкорӣ</a:t>
            </a:r>
            <a:r>
              <a:rPr lang="ru-RU"/>
              <a:t> </a:t>
            </a:r>
            <a:r>
              <a:rPr lang="ru-RU"/>
              <a:t>беҳтар</a:t>
            </a:r>
            <a:r>
              <a:rPr lang="ru-RU"/>
              <a:t> </a:t>
            </a:r>
            <a:r>
              <a:rPr lang="ru-RU"/>
              <a:t>гардад</a:t>
            </a:r>
            <a:r>
              <a:rPr lang="ru-RU"/>
              <a:t>, </a:t>
            </a:r>
            <a:r>
              <a:rPr lang="ru-RU"/>
              <a:t>мушкилот</a:t>
            </a:r>
            <a:r>
              <a:rPr lang="ru-RU"/>
              <a:t> </a:t>
            </a:r>
            <a:r>
              <a:rPr lang="ru-RU"/>
              <a:t>муайян</a:t>
            </a:r>
            <a:r>
              <a:rPr lang="ru-RU"/>
              <a:t> </a:t>
            </a:r>
            <a:r>
              <a:rPr lang="ru-RU"/>
              <a:t>ва</a:t>
            </a:r>
            <a:r>
              <a:rPr lang="ru-RU"/>
              <a:t> </a:t>
            </a:r>
            <a:r>
              <a:rPr lang="ru-RU"/>
              <a:t>ислоҳ</a:t>
            </a:r>
            <a:r>
              <a:rPr lang="ru-RU"/>
              <a:t> </a:t>
            </a:r>
            <a:r>
              <a:rPr lang="ru-RU"/>
              <a:t>шаванд</a:t>
            </a:r>
            <a:r>
              <a:rPr lang="ru-RU"/>
              <a:t>, </a:t>
            </a:r>
            <a:r>
              <a:rPr lang="ru-RU"/>
              <a:t>инчунин</a:t>
            </a:r>
            <a:r>
              <a:rPr lang="ru-RU"/>
              <a:t> </a:t>
            </a:r>
            <a:r>
              <a:rPr lang="ru-RU"/>
              <a:t>ҷалби</a:t>
            </a:r>
            <a:r>
              <a:rPr lang="ru-RU"/>
              <a:t> </a:t>
            </a:r>
            <a:r>
              <a:rPr lang="ru-RU"/>
              <a:t>сармояи</a:t>
            </a:r>
            <a:r>
              <a:rPr lang="ru-RU"/>
              <a:t> </a:t>
            </a:r>
            <a:r>
              <a:rPr lang="ru-RU"/>
              <a:t>хориҷӣ</a:t>
            </a:r>
            <a:r>
              <a:rPr lang="ru-RU"/>
              <a:t> </a:t>
            </a:r>
            <a:r>
              <a:rPr lang="ru-RU"/>
              <a:t>ва</a:t>
            </a:r>
            <a:r>
              <a:rPr lang="ru-RU"/>
              <a:t> </a:t>
            </a:r>
            <a:r>
              <a:rPr lang="ru-RU"/>
              <a:t>системаи</a:t>
            </a:r>
            <a:r>
              <a:rPr lang="ru-RU"/>
              <a:t> мониторинг (</a:t>
            </a:r>
            <a:r>
              <a:rPr lang="en-US"/>
              <a:t>M&amp;E) </a:t>
            </a:r>
            <a:r>
              <a:rPr lang="ru-RU"/>
              <a:t>тақвият</a:t>
            </a:r>
            <a:r>
              <a:rPr lang="ru-RU"/>
              <a:t> </a:t>
            </a:r>
            <a:r>
              <a:rPr lang="ru-RU"/>
              <a:t>ёбад</a:t>
            </a:r>
            <a:r>
              <a:rPr lang="ru-RU"/>
              <a:t>. </a:t>
            </a:r>
            <a:endParaRPr/>
          </a:p>
          <a:p>
            <a:pPr>
              <a:buFont typeface="Arial"/>
              <a:buChar char="•"/>
              <a:defRPr/>
            </a:pPr>
            <a:r>
              <a:rPr lang="ru-RU" b="1"/>
              <a:t>Ба Бонки </a:t>
            </a:r>
            <a:r>
              <a:rPr lang="ru-RU" b="1"/>
              <a:t>миллӣ</a:t>
            </a:r>
            <a:r>
              <a:rPr lang="ru-RU" b="1"/>
              <a:t> (</a:t>
            </a:r>
            <a:r>
              <a:rPr lang="en-US" b="1"/>
              <a:t>NBT):</a:t>
            </a:r>
            <a:r>
              <a:rPr lang="en-US"/>
              <a:t> </a:t>
            </a:r>
            <a:r>
              <a:rPr lang="ru-RU"/>
              <a:t>иқтидори</a:t>
            </a:r>
            <a:r>
              <a:rPr lang="ru-RU"/>
              <a:t> </a:t>
            </a:r>
            <a:r>
              <a:rPr lang="ru-RU"/>
              <a:t>назорат</a:t>
            </a:r>
            <a:r>
              <a:rPr lang="ru-RU"/>
              <a:t> ба бахши </a:t>
            </a:r>
            <a:r>
              <a:rPr lang="ru-RU"/>
              <a:t>молиявии</a:t>
            </a:r>
            <a:r>
              <a:rPr lang="ru-RU"/>
              <a:t> </a:t>
            </a:r>
            <a:r>
              <a:rPr lang="ru-RU"/>
              <a:t>рақамӣ</a:t>
            </a:r>
            <a:r>
              <a:rPr lang="ru-RU"/>
              <a:t> </a:t>
            </a:r>
            <a:r>
              <a:rPr lang="ru-RU"/>
              <a:t>беҳтар</a:t>
            </a:r>
            <a:r>
              <a:rPr lang="ru-RU"/>
              <a:t> </a:t>
            </a:r>
            <a:r>
              <a:rPr lang="ru-RU"/>
              <a:t>мешавад</a:t>
            </a:r>
            <a:r>
              <a:rPr lang="ru-RU"/>
              <a:t>, аз </a:t>
            </a:r>
            <a:r>
              <a:rPr lang="ru-RU"/>
              <a:t>ҷумла</a:t>
            </a:r>
            <a:r>
              <a:rPr lang="ru-RU"/>
              <a:t> дар </a:t>
            </a:r>
            <a:r>
              <a:rPr lang="ru-RU"/>
              <a:t>самтҳои</a:t>
            </a:r>
            <a:r>
              <a:rPr lang="ru-RU"/>
              <a:t> </a:t>
            </a:r>
            <a:r>
              <a:rPr lang="ru-RU"/>
              <a:t>таҳлили</a:t>
            </a:r>
            <a:r>
              <a:rPr lang="ru-RU"/>
              <a:t> </a:t>
            </a:r>
            <a:r>
              <a:rPr lang="ru-RU"/>
              <a:t>додаҳо</a:t>
            </a:r>
            <a:r>
              <a:rPr lang="ru-RU"/>
              <a:t> </a:t>
            </a:r>
            <a:r>
              <a:rPr lang="ru-RU"/>
              <a:t>ва</a:t>
            </a:r>
            <a:r>
              <a:rPr lang="ru-RU"/>
              <a:t> </a:t>
            </a:r>
            <a:r>
              <a:rPr lang="ru-RU"/>
              <a:t>назорати</a:t>
            </a:r>
            <a:r>
              <a:rPr lang="ru-RU"/>
              <a:t> </a:t>
            </a:r>
            <a:r>
              <a:rPr lang="en-US"/>
              <a:t>fintech. </a:t>
            </a:r>
            <a:endParaRPr/>
          </a:p>
          <a:p>
            <a:pPr>
              <a:buFont typeface="Arial"/>
              <a:buChar char="•"/>
              <a:defRPr/>
            </a:pPr>
            <a:r>
              <a:rPr lang="ru-RU" b="1"/>
              <a:t>Ба </a:t>
            </a:r>
            <a:r>
              <a:rPr lang="ru-RU" b="1"/>
              <a:t>Инкубатори</a:t>
            </a:r>
            <a:r>
              <a:rPr lang="ru-RU" b="1"/>
              <a:t> </a:t>
            </a:r>
            <a:r>
              <a:rPr lang="ru-RU" b="1"/>
              <a:t>давлатии</a:t>
            </a:r>
            <a:r>
              <a:rPr lang="ru-RU" b="1"/>
              <a:t> бизнес (</a:t>
            </a:r>
            <a:r>
              <a:rPr lang="en-US" b="1"/>
              <a:t>SBI):</a:t>
            </a:r>
            <a:r>
              <a:rPr lang="en-US"/>
              <a:t> </a:t>
            </a:r>
            <a:r>
              <a:rPr lang="ru-RU"/>
              <a:t>қобилияти</a:t>
            </a:r>
            <a:r>
              <a:rPr lang="ru-RU"/>
              <a:t> </a:t>
            </a:r>
            <a:r>
              <a:rPr lang="ru-RU"/>
              <a:t>дастгирии</a:t>
            </a:r>
            <a:r>
              <a:rPr lang="ru-RU"/>
              <a:t> </a:t>
            </a:r>
            <a:r>
              <a:rPr lang="ru-RU"/>
              <a:t>стартапҳо</a:t>
            </a:r>
            <a:r>
              <a:rPr lang="ru-RU"/>
              <a:t> </a:t>
            </a:r>
            <a:r>
              <a:rPr lang="ru-RU"/>
              <a:t>ва</a:t>
            </a:r>
            <a:r>
              <a:rPr lang="ru-RU"/>
              <a:t> </a:t>
            </a:r>
            <a:r>
              <a:rPr lang="ru-RU"/>
              <a:t>идоракунии</a:t>
            </a:r>
            <a:r>
              <a:rPr lang="ru-RU"/>
              <a:t> </a:t>
            </a:r>
            <a:r>
              <a:rPr lang="ru-RU"/>
              <a:t>шаффофи</a:t>
            </a:r>
            <a:r>
              <a:rPr lang="ru-RU"/>
              <a:t> </a:t>
            </a:r>
            <a:r>
              <a:rPr lang="ru-RU"/>
              <a:t>Фонди</a:t>
            </a:r>
            <a:r>
              <a:rPr lang="ru-RU"/>
              <a:t> </a:t>
            </a:r>
            <a:r>
              <a:rPr lang="en-US"/>
              <a:t>FoF</a:t>
            </a:r>
            <a:r>
              <a:rPr lang="en-US"/>
              <a:t> </a:t>
            </a:r>
            <a:r>
              <a:rPr lang="ru-RU"/>
              <a:t>тақвият</a:t>
            </a:r>
            <a:r>
              <a:rPr lang="ru-RU"/>
              <a:t> </a:t>
            </a:r>
            <a:r>
              <a:rPr lang="ru-RU"/>
              <a:t>меёбад</a:t>
            </a:r>
            <a:r>
              <a:rPr lang="ru-RU"/>
              <a:t>. </a:t>
            </a:r>
            <a:endParaRPr/>
          </a:p>
          <a:p>
            <a:pPr>
              <a:defRPr/>
            </a:pPr>
            <a:r>
              <a:rPr lang="ru-RU" b="1"/>
              <a:t>Зеркомпоненти</a:t>
            </a:r>
            <a:r>
              <a:rPr lang="ru-RU" b="1"/>
              <a:t> 3.2: </a:t>
            </a:r>
            <a:r>
              <a:rPr lang="ru-RU" b="1"/>
              <a:t>Идоракунӣ</a:t>
            </a:r>
            <a:r>
              <a:rPr lang="ru-RU" b="1"/>
              <a:t> </a:t>
            </a:r>
            <a:r>
              <a:rPr lang="ru-RU" b="1"/>
              <a:t>ва</a:t>
            </a:r>
            <a:r>
              <a:rPr lang="ru-RU" b="1"/>
              <a:t> </a:t>
            </a:r>
            <a:r>
              <a:rPr lang="ru-RU" b="1"/>
              <a:t>татбиқи</a:t>
            </a:r>
            <a:r>
              <a:rPr lang="ru-RU" b="1"/>
              <a:t> </a:t>
            </a:r>
            <a:r>
              <a:rPr lang="ru-RU" b="1"/>
              <a:t>лоиҳа</a:t>
            </a:r>
            <a:r>
              <a:rPr lang="ru-RU" b="1"/>
              <a:t> (2 млн доллар)</a:t>
            </a:r>
            <a:endParaRPr/>
          </a:p>
          <a:p>
            <a:pPr>
              <a:defRPr/>
            </a:pPr>
            <a:r>
              <a:rPr lang="ru-RU"/>
              <a:t>Ин </a:t>
            </a:r>
            <a:r>
              <a:rPr lang="ru-RU"/>
              <a:t>қисм</a:t>
            </a:r>
            <a:r>
              <a:rPr lang="ru-RU"/>
              <a:t> </a:t>
            </a:r>
            <a:r>
              <a:rPr lang="ru-RU"/>
              <a:t>хароҷоти</a:t>
            </a:r>
            <a:r>
              <a:rPr lang="ru-RU"/>
              <a:t> </a:t>
            </a:r>
            <a:r>
              <a:rPr lang="ru-RU"/>
              <a:t>умумии</a:t>
            </a:r>
            <a:r>
              <a:rPr lang="ru-RU"/>
              <a:t> </a:t>
            </a:r>
            <a:r>
              <a:rPr lang="ru-RU"/>
              <a:t>идоракунии</a:t>
            </a:r>
            <a:r>
              <a:rPr lang="ru-RU"/>
              <a:t> </a:t>
            </a:r>
            <a:r>
              <a:rPr lang="ru-RU"/>
              <a:t>лоиҳаро</a:t>
            </a:r>
            <a:r>
              <a:rPr lang="ru-RU"/>
              <a:t> </a:t>
            </a:r>
            <a:r>
              <a:rPr lang="ru-RU"/>
              <a:t>мепӯшонад</a:t>
            </a:r>
            <a:r>
              <a:rPr lang="ru-RU"/>
              <a:t>. Аз </a:t>
            </a:r>
            <a:r>
              <a:rPr lang="ru-RU"/>
              <a:t>ҷумла</a:t>
            </a:r>
            <a:r>
              <a:rPr lang="ru-RU"/>
              <a:t>, </a:t>
            </a:r>
            <a:r>
              <a:rPr lang="ru-RU"/>
              <a:t>маблағ</a:t>
            </a:r>
            <a:r>
              <a:rPr lang="ru-RU"/>
              <a:t> </a:t>
            </a:r>
            <a:r>
              <a:rPr lang="ru-RU"/>
              <a:t>барои</a:t>
            </a:r>
            <a:r>
              <a:rPr lang="ru-RU"/>
              <a:t> </a:t>
            </a:r>
            <a:r>
              <a:rPr lang="ru-RU"/>
              <a:t>кормандон</a:t>
            </a:r>
            <a:r>
              <a:rPr lang="ru-RU"/>
              <a:t>, </a:t>
            </a:r>
            <a:r>
              <a:rPr lang="ru-RU"/>
              <a:t>хароҷоти</a:t>
            </a:r>
            <a:r>
              <a:rPr lang="ru-RU"/>
              <a:t> </a:t>
            </a:r>
            <a:r>
              <a:rPr lang="ru-RU"/>
              <a:t>амалиётӣ</a:t>
            </a:r>
            <a:r>
              <a:rPr lang="ru-RU"/>
              <a:t> </a:t>
            </a:r>
            <a:r>
              <a:rPr lang="ru-RU"/>
              <a:t>ва</a:t>
            </a:r>
            <a:r>
              <a:rPr lang="ru-RU"/>
              <a:t> </a:t>
            </a:r>
            <a:r>
              <a:rPr lang="ru-RU"/>
              <a:t>ҳамоҳангсозии</a:t>
            </a:r>
            <a:r>
              <a:rPr lang="ru-RU"/>
              <a:t> </a:t>
            </a:r>
            <a:r>
              <a:rPr lang="ru-RU"/>
              <a:t>фаъолиятҳо</a:t>
            </a:r>
            <a:r>
              <a:rPr lang="ru-RU"/>
              <a:t> </a:t>
            </a:r>
            <a:r>
              <a:rPr lang="ru-RU"/>
              <a:t>пешбинӣ</a:t>
            </a:r>
            <a:r>
              <a:rPr lang="ru-RU"/>
              <a:t> </a:t>
            </a:r>
            <a:r>
              <a:rPr lang="ru-RU"/>
              <a:t>шудааст</a:t>
            </a:r>
            <a:r>
              <a:rPr lang="ru-RU"/>
              <a:t>. </a:t>
            </a:r>
            <a:r>
              <a:rPr lang="ru-RU"/>
              <a:t>Ҳадаф</a:t>
            </a:r>
            <a:r>
              <a:rPr lang="ru-RU"/>
              <a:t> ин </a:t>
            </a:r>
            <a:r>
              <a:rPr lang="ru-RU"/>
              <a:t>аст</a:t>
            </a:r>
            <a:r>
              <a:rPr lang="ru-RU"/>
              <a:t>, </a:t>
            </a:r>
            <a:r>
              <a:rPr lang="ru-RU"/>
              <a:t>ки</a:t>
            </a:r>
            <a:r>
              <a:rPr lang="ru-RU"/>
              <a:t> </a:t>
            </a:r>
            <a:r>
              <a:rPr lang="ru-RU"/>
              <a:t>лоиҳа</a:t>
            </a:r>
            <a:r>
              <a:rPr lang="ru-RU"/>
              <a:t> сари </a:t>
            </a:r>
            <a:r>
              <a:rPr lang="ru-RU"/>
              <a:t>вақт</a:t>
            </a:r>
            <a:r>
              <a:rPr lang="ru-RU"/>
              <a:t> </a:t>
            </a:r>
            <a:r>
              <a:rPr lang="ru-RU"/>
              <a:t>ва</a:t>
            </a:r>
            <a:r>
              <a:rPr lang="ru-RU"/>
              <a:t> </a:t>
            </a:r>
            <a:r>
              <a:rPr lang="ru-RU"/>
              <a:t>бо</a:t>
            </a:r>
            <a:r>
              <a:rPr lang="ru-RU"/>
              <a:t> </a:t>
            </a:r>
            <a:r>
              <a:rPr lang="ru-RU"/>
              <a:t>сифати</a:t>
            </a:r>
            <a:r>
              <a:rPr lang="ru-RU"/>
              <a:t> баланд </a:t>
            </a:r>
            <a:r>
              <a:rPr lang="ru-RU"/>
              <a:t>иҷро</a:t>
            </a:r>
            <a:r>
              <a:rPr lang="ru-RU"/>
              <a:t> </a:t>
            </a:r>
            <a:r>
              <a:rPr lang="ru-RU"/>
              <a:t>шавад</a:t>
            </a:r>
            <a:r>
              <a:rPr lang="ru-RU"/>
              <a:t>.</a:t>
            </a:r>
            <a:endParaRPr/>
          </a:p>
          <a:p>
            <a:pPr>
              <a:defRPr/>
            </a:pPr>
            <a:r>
              <a:rPr lang="ru-RU" b="1"/>
              <a:t>Нақши</a:t>
            </a:r>
            <a:r>
              <a:rPr lang="ru-RU" b="1"/>
              <a:t> </a:t>
            </a:r>
            <a:r>
              <a:rPr lang="ru-RU" b="1"/>
              <a:t>шарикон</a:t>
            </a:r>
            <a:r>
              <a:rPr lang="ru-RU" b="1"/>
              <a:t> (</a:t>
            </a:r>
            <a:r>
              <a:rPr lang="en-US" b="1"/>
              <a:t>Development Partners)</a:t>
            </a:r>
            <a:endParaRPr/>
          </a:p>
          <a:p>
            <a:pPr>
              <a:defRPr/>
            </a:pPr>
            <a:r>
              <a:rPr lang="ru-RU"/>
              <a:t>Дар </a:t>
            </a:r>
            <a:r>
              <a:rPr lang="ru-RU"/>
              <a:t>Тоҷикистон</a:t>
            </a:r>
            <a:r>
              <a:rPr lang="ru-RU"/>
              <a:t> </a:t>
            </a:r>
            <a:r>
              <a:rPr lang="ru-RU"/>
              <a:t>шарикони</a:t>
            </a:r>
            <a:r>
              <a:rPr lang="ru-RU"/>
              <a:t> </a:t>
            </a:r>
            <a:r>
              <a:rPr lang="ru-RU"/>
              <a:t>зиёди</a:t>
            </a:r>
            <a:r>
              <a:rPr lang="ru-RU"/>
              <a:t> </a:t>
            </a:r>
            <a:r>
              <a:rPr lang="ru-RU"/>
              <a:t>рушд</a:t>
            </a:r>
            <a:r>
              <a:rPr lang="ru-RU"/>
              <a:t> </a:t>
            </a:r>
            <a:r>
              <a:rPr lang="ru-RU"/>
              <a:t>фаъолият</a:t>
            </a:r>
            <a:r>
              <a:rPr lang="ru-RU"/>
              <a:t> </a:t>
            </a:r>
            <a:r>
              <a:rPr lang="ru-RU"/>
              <a:t>доранд</a:t>
            </a:r>
            <a:r>
              <a:rPr lang="ru-RU"/>
              <a:t>, аз </a:t>
            </a:r>
            <a:r>
              <a:rPr lang="ru-RU"/>
              <a:t>ҷумла</a:t>
            </a:r>
            <a:r>
              <a:rPr lang="ru-RU"/>
              <a:t> Бонки </a:t>
            </a:r>
            <a:r>
              <a:rPr lang="ru-RU"/>
              <a:t>аврупоии</a:t>
            </a:r>
            <a:r>
              <a:rPr lang="ru-RU"/>
              <a:t> </a:t>
            </a:r>
            <a:r>
              <a:rPr lang="ru-RU"/>
              <a:t>таҷдид</a:t>
            </a:r>
            <a:r>
              <a:rPr lang="ru-RU"/>
              <a:t> </a:t>
            </a:r>
            <a:r>
              <a:rPr lang="ru-RU"/>
              <a:t>ва</a:t>
            </a:r>
            <a:r>
              <a:rPr lang="ru-RU"/>
              <a:t> </a:t>
            </a:r>
            <a:r>
              <a:rPr lang="ru-RU"/>
              <a:t>рушд</a:t>
            </a:r>
            <a:r>
              <a:rPr lang="ru-RU"/>
              <a:t> (</a:t>
            </a:r>
            <a:r>
              <a:rPr lang="en-US"/>
              <a:t>EBRD), </a:t>
            </a:r>
            <a:r>
              <a:rPr lang="ru-RU"/>
              <a:t>Бонки </a:t>
            </a:r>
            <a:r>
              <a:rPr lang="ru-RU"/>
              <a:t>осиёии</a:t>
            </a:r>
            <a:r>
              <a:rPr lang="ru-RU"/>
              <a:t> </a:t>
            </a:r>
            <a:r>
              <a:rPr lang="ru-RU"/>
              <a:t>рушд</a:t>
            </a:r>
            <a:r>
              <a:rPr lang="ru-RU"/>
              <a:t> (</a:t>
            </a:r>
            <a:r>
              <a:rPr lang="en-US"/>
              <a:t>ADB), IFC, USAID, GIZ, UNDP </a:t>
            </a:r>
            <a:r>
              <a:rPr lang="ru-RU"/>
              <a:t>ва</a:t>
            </a:r>
            <a:r>
              <a:rPr lang="ru-RU"/>
              <a:t> </a:t>
            </a:r>
            <a:r>
              <a:rPr lang="ru-RU"/>
              <a:t>дигарон</a:t>
            </a:r>
            <a:r>
              <a:rPr lang="ru-RU"/>
              <a:t>. </a:t>
            </a:r>
            <a:r>
              <a:rPr lang="ru-RU"/>
              <a:t>Лоиҳа</a:t>
            </a:r>
            <a:r>
              <a:rPr lang="ru-RU"/>
              <a:t> </a:t>
            </a:r>
            <a:r>
              <a:rPr lang="ru-RU"/>
              <a:t>бо</a:t>
            </a:r>
            <a:r>
              <a:rPr lang="ru-RU"/>
              <a:t> </a:t>
            </a:r>
            <a:r>
              <a:rPr lang="ru-RU"/>
              <a:t>онҳо</a:t>
            </a:r>
            <a:r>
              <a:rPr lang="ru-RU"/>
              <a:t> </a:t>
            </a:r>
            <a:r>
              <a:rPr lang="ru-RU"/>
              <a:t>ҳамоҳанг</a:t>
            </a:r>
            <a:r>
              <a:rPr lang="ru-RU"/>
              <a:t> карда </a:t>
            </a:r>
            <a:r>
              <a:rPr lang="ru-RU"/>
              <a:t>мешавад</a:t>
            </a:r>
            <a:r>
              <a:rPr lang="ru-RU"/>
              <a:t>, то </a:t>
            </a:r>
            <a:r>
              <a:rPr lang="ru-RU"/>
              <a:t>такроршавӣ</a:t>
            </a:r>
            <a:r>
              <a:rPr lang="ru-RU"/>
              <a:t> </a:t>
            </a:r>
            <a:r>
              <a:rPr lang="ru-RU"/>
              <a:t>пешгирӣ</a:t>
            </a:r>
            <a:r>
              <a:rPr lang="ru-RU"/>
              <a:t> </a:t>
            </a:r>
            <a:r>
              <a:rPr lang="ru-RU"/>
              <a:t>шавад</a:t>
            </a:r>
            <a:r>
              <a:rPr lang="ru-RU"/>
              <a:t> </a:t>
            </a:r>
            <a:r>
              <a:rPr lang="ru-RU"/>
              <a:t>ва</a:t>
            </a:r>
            <a:r>
              <a:rPr lang="ru-RU"/>
              <a:t> </a:t>
            </a:r>
            <a:r>
              <a:rPr lang="ru-RU"/>
              <a:t>таҷриба</a:t>
            </a:r>
            <a:r>
              <a:rPr lang="ru-RU"/>
              <a:t> </a:t>
            </a:r>
            <a:r>
              <a:rPr lang="ru-RU"/>
              <a:t>ва</a:t>
            </a:r>
            <a:r>
              <a:rPr lang="ru-RU"/>
              <a:t> </a:t>
            </a:r>
            <a:r>
              <a:rPr lang="ru-RU"/>
              <a:t>захираҳо</a:t>
            </a:r>
            <a:r>
              <a:rPr lang="ru-RU"/>
              <a:t> </a:t>
            </a:r>
            <a:r>
              <a:rPr lang="ru-RU"/>
              <a:t>самаранок</a:t>
            </a:r>
            <a:r>
              <a:rPr lang="ru-RU"/>
              <a:t> </a:t>
            </a:r>
            <a:r>
              <a:rPr lang="ru-RU"/>
              <a:t>истифода</a:t>
            </a:r>
            <a:r>
              <a:rPr lang="ru-RU"/>
              <a:t> </a:t>
            </a:r>
            <a:r>
              <a:rPr lang="ru-RU"/>
              <a:t>шаванд</a:t>
            </a:r>
            <a:r>
              <a:rPr lang="ru-RU"/>
              <a:t>. Ин </a:t>
            </a:r>
            <a:r>
              <a:rPr lang="ru-RU"/>
              <a:t>ҳамкорӣ</a:t>
            </a:r>
            <a:r>
              <a:rPr lang="ru-RU"/>
              <a:t> </a:t>
            </a:r>
            <a:r>
              <a:rPr lang="ru-RU"/>
              <a:t>махсусан</a:t>
            </a:r>
            <a:r>
              <a:rPr lang="ru-RU"/>
              <a:t> дар </a:t>
            </a:r>
            <a:r>
              <a:rPr lang="ru-RU"/>
              <a:t>самтҳои</a:t>
            </a:r>
            <a:r>
              <a:rPr lang="ru-RU"/>
              <a:t> </a:t>
            </a:r>
            <a:r>
              <a:rPr lang="ru-RU"/>
              <a:t>саводнокии</a:t>
            </a:r>
            <a:r>
              <a:rPr lang="ru-RU"/>
              <a:t> </a:t>
            </a:r>
            <a:r>
              <a:rPr lang="ru-RU"/>
              <a:t>молиявӣ</a:t>
            </a:r>
            <a:r>
              <a:rPr lang="ru-RU"/>
              <a:t>, технология </a:t>
            </a:r>
            <a:r>
              <a:rPr lang="ru-RU"/>
              <a:t>ва</a:t>
            </a:r>
            <a:r>
              <a:rPr lang="ru-RU"/>
              <a:t> </a:t>
            </a:r>
            <a:r>
              <a:rPr lang="ru-RU"/>
              <a:t>дастгирии</a:t>
            </a:r>
            <a:r>
              <a:rPr lang="ru-RU"/>
              <a:t> </a:t>
            </a:r>
            <a:r>
              <a:rPr lang="ru-RU"/>
              <a:t>занон</a:t>
            </a:r>
            <a:r>
              <a:rPr lang="ru-RU"/>
              <a:t> </a:t>
            </a:r>
            <a:r>
              <a:rPr lang="ru-RU"/>
              <a:t>муҳим</a:t>
            </a:r>
            <a:r>
              <a:rPr lang="ru-RU"/>
              <a:t> </a:t>
            </a:r>
            <a:r>
              <a:rPr lang="ru-RU"/>
              <a:t>аст</a:t>
            </a:r>
            <a:r>
              <a:rPr lang="ru-RU"/>
              <a:t>.</a:t>
            </a:r>
            <a:endParaRPr/>
          </a:p>
          <a:p>
            <a:pPr>
              <a:defRPr/>
            </a:pPr>
            <a:endParaRPr lang="ru-RU"/>
          </a:p>
          <a:p>
            <a:pPr>
              <a:defRPr/>
            </a:pPr>
            <a:endParaRPr lang="ru-RU"/>
          </a:p>
          <a:p>
            <a:pPr>
              <a:defRPr/>
            </a:pPr>
            <a:endParaRPr/>
          </a:p>
        </p:txBody>
      </p:sp>
      <p:sp>
        <p:nvSpPr>
          <p:cNvPr id="669774742" name="Slide Number Placeholder 3"/>
          <p:cNvSpPr>
            <a:spLocks noGrp="1"/>
          </p:cNvSpPr>
          <p:nvPr>
            <p:ph type="sldNum" sz="quarter" idx="10"/>
          </p:nvPr>
        </p:nvSpPr>
        <p:spPr bwMode="auto"/>
        <p:txBody>
          <a:bodyPr/>
          <a:lstStyle/>
          <a:p>
            <a:pPr>
              <a:defRPr/>
            </a:pPr>
            <a:fld id="{042BC4A8-8573-9DC5-5201-67EB81262CA0}" type="slidenum">
              <a:rPr/>
              <a:t>6</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ru-RU"/>
              <a:t>Татбиқи</a:t>
            </a:r>
            <a:r>
              <a:rPr lang="ru-RU"/>
              <a:t> </a:t>
            </a:r>
            <a:r>
              <a:rPr lang="ru-RU"/>
              <a:t>лоиҳа</a:t>
            </a:r>
            <a:r>
              <a:rPr lang="ru-RU"/>
              <a:t> ба </a:t>
            </a:r>
            <a:r>
              <a:rPr lang="ru-RU"/>
              <a:t>зиммаи</a:t>
            </a:r>
            <a:br>
              <a:rPr lang="ru-RU"/>
            </a:br>
            <a:r>
              <a:rPr lang="ru-RU" b="1"/>
              <a:t>Кумитаи</a:t>
            </a:r>
            <a:r>
              <a:rPr lang="ru-RU" b="1"/>
              <a:t> </a:t>
            </a:r>
            <a:r>
              <a:rPr lang="ru-RU" b="1"/>
              <a:t>давлатии</a:t>
            </a:r>
            <a:r>
              <a:rPr lang="ru-RU" b="1"/>
              <a:t> </a:t>
            </a:r>
            <a:r>
              <a:rPr lang="ru-RU" b="1"/>
              <a:t>сармоягузорӣ</a:t>
            </a:r>
            <a:r>
              <a:rPr lang="ru-RU" b="1"/>
              <a:t> </a:t>
            </a:r>
            <a:r>
              <a:rPr lang="ru-RU" b="1"/>
              <a:t>ва</a:t>
            </a:r>
            <a:r>
              <a:rPr lang="ru-RU" b="1"/>
              <a:t> </a:t>
            </a:r>
            <a:r>
              <a:rPr lang="ru-RU" b="1"/>
              <a:t>идораи</a:t>
            </a:r>
            <a:r>
              <a:rPr lang="ru-RU" b="1"/>
              <a:t> </a:t>
            </a:r>
            <a:r>
              <a:rPr lang="ru-RU" b="1"/>
              <a:t>амволи</a:t>
            </a:r>
            <a:r>
              <a:rPr lang="ru-RU" b="1"/>
              <a:t> </a:t>
            </a:r>
            <a:r>
              <a:rPr lang="ru-RU" b="1"/>
              <a:t>давлатӣ</a:t>
            </a:r>
            <a:r>
              <a:rPr lang="ru-RU"/>
              <a:t> </a:t>
            </a:r>
            <a:r>
              <a:rPr lang="ru-RU"/>
              <a:t>гузошта</a:t>
            </a:r>
            <a:r>
              <a:rPr lang="ru-RU"/>
              <a:t> </a:t>
            </a:r>
            <a:r>
              <a:rPr lang="ru-RU"/>
              <a:t>шудааст</a:t>
            </a:r>
            <a:r>
              <a:rPr lang="ru-RU"/>
              <a:t>.</a:t>
            </a:r>
            <a:endParaRPr/>
          </a:p>
          <a:p>
            <a:pPr>
              <a:defRPr/>
            </a:pPr>
            <a:r>
              <a:rPr lang="ru-RU"/>
              <a:t>Барои</a:t>
            </a:r>
            <a:r>
              <a:rPr lang="ru-RU"/>
              <a:t> ин, </a:t>
            </a:r>
            <a:r>
              <a:rPr lang="ru-RU" b="1"/>
              <a:t>Гурӯҳи</a:t>
            </a:r>
            <a:r>
              <a:rPr lang="ru-RU" b="1"/>
              <a:t> </a:t>
            </a:r>
            <a:r>
              <a:rPr lang="ru-RU" b="1"/>
              <a:t>татбиқи</a:t>
            </a:r>
            <a:r>
              <a:rPr lang="ru-RU" b="1"/>
              <a:t> </a:t>
            </a:r>
            <a:r>
              <a:rPr lang="ru-RU" b="1"/>
              <a:t>лоиҳа</a:t>
            </a:r>
            <a:r>
              <a:rPr lang="ru-RU" b="1"/>
              <a:t> (ГТЛ)</a:t>
            </a:r>
            <a:r>
              <a:rPr lang="ru-RU"/>
              <a:t> </a:t>
            </a:r>
            <a:r>
              <a:rPr lang="ru-RU"/>
              <a:t>таъсис</a:t>
            </a:r>
            <a:r>
              <a:rPr lang="ru-RU"/>
              <a:t> </a:t>
            </a:r>
            <a:r>
              <a:rPr lang="ru-RU"/>
              <a:t>дода</a:t>
            </a:r>
            <a:r>
              <a:rPr lang="ru-RU"/>
              <a:t> </a:t>
            </a:r>
            <a:r>
              <a:rPr lang="ru-RU"/>
              <a:t>мешавад</a:t>
            </a:r>
            <a:r>
              <a:rPr lang="ru-RU"/>
              <a:t>.</a:t>
            </a:r>
            <a:endParaRPr/>
          </a:p>
          <a:p>
            <a:pPr>
              <a:defRPr/>
            </a:pPr>
            <a:r>
              <a:rPr lang="ru-RU"/>
              <a:t>Ба </a:t>
            </a:r>
            <a:r>
              <a:rPr lang="ru-RU"/>
              <a:t>ҳайати</a:t>
            </a:r>
            <a:r>
              <a:rPr lang="ru-RU"/>
              <a:t> он </a:t>
            </a:r>
            <a:r>
              <a:rPr lang="ru-RU"/>
              <a:t>дохил</a:t>
            </a:r>
            <a:r>
              <a:rPr lang="ru-RU"/>
              <a:t> </a:t>
            </a:r>
            <a:r>
              <a:rPr lang="ru-RU"/>
              <a:t>мешаванд</a:t>
            </a:r>
            <a:r>
              <a:rPr lang="ru-RU"/>
              <a:t>:</a:t>
            </a:r>
            <a:endParaRPr/>
          </a:p>
          <a:p>
            <a:pPr>
              <a:buFont typeface="Arial"/>
              <a:buChar char="•"/>
              <a:defRPr/>
            </a:pPr>
            <a:r>
              <a:rPr lang="ru-RU"/>
              <a:t>Ҳамоҳангсози</a:t>
            </a:r>
            <a:r>
              <a:rPr lang="ru-RU"/>
              <a:t> </a:t>
            </a:r>
            <a:r>
              <a:rPr lang="ru-RU"/>
              <a:t>лоиҳа</a:t>
            </a:r>
            <a:r>
              <a:rPr lang="ru-RU"/>
              <a:t> </a:t>
            </a:r>
            <a:endParaRPr/>
          </a:p>
          <a:p>
            <a:pPr>
              <a:buFont typeface="Arial"/>
              <a:buChar char="•"/>
              <a:defRPr/>
            </a:pPr>
            <a:r>
              <a:rPr lang="ru-RU"/>
              <a:t>Муовини</a:t>
            </a:r>
            <a:r>
              <a:rPr lang="ru-RU"/>
              <a:t> </a:t>
            </a:r>
            <a:r>
              <a:rPr lang="ru-RU"/>
              <a:t>ҳамоҳангсоз</a:t>
            </a:r>
            <a:r>
              <a:rPr lang="ru-RU"/>
              <a:t> </a:t>
            </a:r>
            <a:endParaRPr/>
          </a:p>
          <a:p>
            <a:pPr>
              <a:buFont typeface="Arial"/>
              <a:buChar char="•"/>
              <a:defRPr/>
            </a:pPr>
            <a:r>
              <a:rPr lang="ru-RU"/>
              <a:t>Мутахассисони</a:t>
            </a:r>
            <a:r>
              <a:rPr lang="ru-RU"/>
              <a:t> </a:t>
            </a:r>
            <a:r>
              <a:rPr lang="ru-RU"/>
              <a:t>молия</a:t>
            </a:r>
            <a:r>
              <a:rPr lang="ru-RU"/>
              <a:t> </a:t>
            </a:r>
            <a:r>
              <a:rPr lang="ru-RU"/>
              <a:t>ва</a:t>
            </a:r>
            <a:r>
              <a:rPr lang="ru-RU"/>
              <a:t> </a:t>
            </a:r>
            <a:r>
              <a:rPr lang="ru-RU"/>
              <a:t>харид</a:t>
            </a:r>
            <a:r>
              <a:rPr lang="ru-RU"/>
              <a:t> </a:t>
            </a:r>
            <a:endParaRPr/>
          </a:p>
          <a:p>
            <a:pPr>
              <a:buFont typeface="Arial"/>
              <a:buChar char="•"/>
              <a:defRPr/>
            </a:pPr>
            <a:r>
              <a:rPr lang="ru-RU"/>
              <a:t>Мутахассисони</a:t>
            </a:r>
            <a:r>
              <a:rPr lang="ru-RU"/>
              <a:t> М&amp;Б </a:t>
            </a:r>
            <a:endParaRPr/>
          </a:p>
          <a:p>
            <a:pPr>
              <a:buFont typeface="Arial"/>
              <a:buChar char="•"/>
              <a:defRPr/>
            </a:pPr>
            <a:r>
              <a:rPr lang="ru-RU"/>
              <a:t>Мутахассисони</a:t>
            </a:r>
            <a:r>
              <a:rPr lang="ru-RU"/>
              <a:t> </a:t>
            </a:r>
            <a:r>
              <a:rPr lang="ru-RU"/>
              <a:t>экологӣ</a:t>
            </a:r>
            <a:r>
              <a:rPr lang="ru-RU"/>
              <a:t> </a:t>
            </a:r>
            <a:r>
              <a:rPr lang="ru-RU"/>
              <a:t>ва</a:t>
            </a:r>
            <a:r>
              <a:rPr lang="ru-RU"/>
              <a:t> </a:t>
            </a:r>
            <a:r>
              <a:rPr lang="ru-RU"/>
              <a:t>иҷтимоӣ</a:t>
            </a:r>
            <a:r>
              <a:rPr lang="ru-RU"/>
              <a:t> </a:t>
            </a:r>
            <a:endParaRPr/>
          </a:p>
          <a:p>
            <a:pPr>
              <a:buFont typeface="Arial"/>
              <a:buChar char="•"/>
              <a:defRPr/>
            </a:pPr>
            <a:r>
              <a:rPr lang="ru-RU"/>
              <a:t>Ёрдамчии</a:t>
            </a:r>
            <a:r>
              <a:rPr lang="ru-RU"/>
              <a:t> </a:t>
            </a:r>
            <a:r>
              <a:rPr lang="ru-RU"/>
              <a:t>лоиҳа</a:t>
            </a:r>
            <a:r>
              <a:rPr lang="ru-RU"/>
              <a:t> </a:t>
            </a:r>
            <a:endParaRPr/>
          </a:p>
          <a:p>
            <a:pPr>
              <a:defRPr/>
            </a:pPr>
            <a:r>
              <a:rPr lang="ru-RU"/>
              <a:t>Ин </a:t>
            </a:r>
            <a:r>
              <a:rPr lang="ru-RU"/>
              <a:t>сохтор</a:t>
            </a:r>
            <a:r>
              <a:rPr lang="ru-RU"/>
              <a:t> </a:t>
            </a:r>
            <a:r>
              <a:rPr lang="ru-RU"/>
              <a:t>барои</a:t>
            </a:r>
            <a:r>
              <a:rPr lang="ru-RU"/>
              <a:t> </a:t>
            </a:r>
            <a:r>
              <a:rPr lang="ru-RU"/>
              <a:t>таъмини</a:t>
            </a:r>
            <a:r>
              <a:rPr lang="ru-RU"/>
              <a:t> </a:t>
            </a:r>
            <a:r>
              <a:rPr lang="ru-RU"/>
              <a:t>иҷрои</a:t>
            </a:r>
            <a:r>
              <a:rPr lang="ru-RU"/>
              <a:t> </a:t>
            </a:r>
            <a:r>
              <a:rPr lang="ru-RU"/>
              <a:t>босифат</a:t>
            </a:r>
            <a:r>
              <a:rPr lang="ru-RU"/>
              <a:t> </a:t>
            </a:r>
            <a:r>
              <a:rPr lang="ru-RU"/>
              <a:t>ва</a:t>
            </a:r>
            <a:r>
              <a:rPr lang="ru-RU"/>
              <a:t> </a:t>
            </a:r>
            <a:r>
              <a:rPr lang="ru-RU"/>
              <a:t>мутобиқ</a:t>
            </a:r>
            <a:r>
              <a:rPr lang="ru-RU"/>
              <a:t> ба </a:t>
            </a:r>
            <a:r>
              <a:rPr lang="ru-RU"/>
              <a:t>стандартҳои</a:t>
            </a:r>
            <a:r>
              <a:rPr lang="ru-RU"/>
              <a:t> Бонки </a:t>
            </a:r>
            <a:r>
              <a:rPr lang="ru-RU"/>
              <a:t>Ҷаҳонӣ</a:t>
            </a:r>
            <a:r>
              <a:rPr lang="ru-RU"/>
              <a:t> </a:t>
            </a:r>
            <a:r>
              <a:rPr lang="ru-RU"/>
              <a:t>хизмат</a:t>
            </a:r>
            <a:r>
              <a:rPr lang="ru-RU"/>
              <a:t> </a:t>
            </a:r>
            <a:r>
              <a:rPr lang="ru-RU"/>
              <a:t>мекунад</a:t>
            </a:r>
            <a:r>
              <a:rPr lang="ru-RU"/>
              <a:t>.</a:t>
            </a:r>
            <a:endParaRPr/>
          </a:p>
          <a:p>
            <a:pPr>
              <a:defRPr/>
            </a:pPr>
            <a:endParaRPr lang="en-US"/>
          </a:p>
        </p:txBody>
      </p:sp>
      <p:sp>
        <p:nvSpPr>
          <p:cNvPr id="4" name="Slide Number Placeholder 3"/>
          <p:cNvSpPr>
            <a:spLocks noGrp="1"/>
          </p:cNvSpPr>
          <p:nvPr>
            <p:ph type="sldNum" sz="quarter" idx="10"/>
          </p:nvPr>
        </p:nvSpPr>
        <p:spPr bwMode="auto"/>
        <p:txBody>
          <a:bodyPr/>
          <a:lstStyle/>
          <a:p>
            <a:pPr>
              <a:defRPr/>
            </a:pPr>
            <a:fld id="{AA7EA693-22D2-E4A4-C8E2-28C5BF5D0072}" type="slidenum">
              <a:rPr/>
              <a:t>7</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89313938" name="Slide Image Placeholder 1"/>
          <p:cNvSpPr>
            <a:spLocks noChangeAspect="1" noGrp="1" noRot="1"/>
          </p:cNvSpPr>
          <p:nvPr>
            <p:ph type="sldImg"/>
          </p:nvPr>
        </p:nvSpPr>
        <p:spPr bwMode="auto"/>
      </p:sp>
      <p:sp>
        <p:nvSpPr>
          <p:cNvPr id="98274278" name="Notes Placeholder 2"/>
          <p:cNvSpPr>
            <a:spLocks noGrp="1"/>
          </p:cNvSpPr>
          <p:nvPr>
            <p:ph type="body" idx="1"/>
          </p:nvPr>
        </p:nvSpPr>
        <p:spPr bwMode="auto"/>
        <p:txBody>
          <a:bodyPr/>
          <a:lstStyle/>
          <a:p>
            <a:pPr>
              <a:defRPr/>
            </a:pPr>
            <a:endParaRPr/>
          </a:p>
        </p:txBody>
      </p:sp>
      <p:sp>
        <p:nvSpPr>
          <p:cNvPr id="1112160827" name="Slide Number Placeholder 3"/>
          <p:cNvSpPr>
            <a:spLocks noGrp="1"/>
          </p:cNvSpPr>
          <p:nvPr>
            <p:ph type="sldNum" sz="quarter" idx="10"/>
          </p:nvPr>
        </p:nvSpPr>
        <p:spPr bwMode="auto"/>
        <p:txBody>
          <a:bodyPr/>
          <a:lstStyle/>
          <a:p>
            <a:pPr>
              <a:defRPr/>
            </a:pPr>
            <a:fld id="{A721CFD6-054C-F11A-423F-48DAE2BE55EC}" type="slidenum">
              <a:rPr/>
              <a:t>8</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600A95-C7A5-E096-DC79-319E8066DB69}" type="slidenum">
              <a:rPr/>
              <a:t>9</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3999" y="1122363"/>
            <a:ext cx="9144000" cy="2387599"/>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3999" y="3602037"/>
            <a:ext cx="9144000" cy="16557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899" y="365124"/>
            <a:ext cx="2628900" cy="5811837"/>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198" y="365124"/>
            <a:ext cx="7734299" cy="5811837"/>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0" userDrawn="1">
  <p:cSld name="2_Титульный слайд">
    <p:spTree>
      <p:nvGrpSpPr>
        <p:cNvPr id="1" name=""/>
        <p:cNvGrpSpPr/>
        <p:nvPr/>
      </p:nvGrpSpPr>
      <p:grpSpPr bwMode="auto">
        <a:xfrm>
          <a:off x="0" y="0"/>
          <a:ext cx="0" cy="0"/>
          <a:chOff x="0" y="0"/>
          <a:chExt cx="0" cy="0"/>
        </a:xfrm>
      </p:grpSpPr>
      <p:sp>
        <p:nvSpPr>
          <p:cNvPr id="2" name="Isosceles Triangle 1"/>
          <p:cNvSpPr/>
          <p:nvPr userDrawn="1"/>
        </p:nvSpPr>
        <p:spPr bwMode="auto">
          <a:xfrm rot="10800000">
            <a:off x="770416" y="1200478"/>
            <a:ext cx="9418320" cy="45720"/>
          </a:xfrm>
          <a:prstGeom prst="triangle">
            <a:avLst>
              <a:gd name="adj" fmla="val 0"/>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sz="2400">
              <a:ln>
                <a:noFill/>
              </a:ln>
            </a:endParaRPr>
          </a:p>
        </p:txBody>
      </p:sp>
      <p:pic>
        <p:nvPicPr>
          <p:cNvPr id="3" name="Picture 2"/>
          <p:cNvPicPr>
            <a:picLocks noChangeAspect="1"/>
          </p:cNvPicPr>
          <p:nvPr userDrawn="1"/>
        </p:nvPicPr>
        <p:blipFill>
          <a:blip r:embed="rId2">
            <a:duotone>
              <a:prstClr val="black"/>
              <a:srgbClr val="00B0F0">
                <a:tint val="45000"/>
                <a:satMod val="400000"/>
              </a:srgbClr>
            </a:duotone>
          </a:blip>
          <a:srcRect l="0" t="0" r="50000" b="0"/>
          <a:stretch/>
        </p:blipFill>
        <p:spPr bwMode="auto">
          <a:xfrm>
            <a:off x="418248" y="465136"/>
            <a:ext cx="369614" cy="751106"/>
          </a:xfrm>
          <a:prstGeom prst="rect">
            <a:avLst/>
          </a:prstGeom>
        </p:spPr>
      </p:pic>
      <p:sp>
        <p:nvSpPr>
          <p:cNvPr id="4" name="AutoShape 2" descr="Bildergebnis für uzbekistan map png"/>
          <p:cNvSpPr>
            <a:spLocks noChangeArrowheads="1" noChangeAspect="1"/>
          </p:cNvSpPr>
          <p:nvPr userDrawn="1"/>
        </p:nvSpPr>
        <p:spPr bwMode="auto">
          <a:xfrm>
            <a:off x="155574" y="-144461"/>
            <a:ext cx="304799" cy="304800"/>
          </a:xfrm>
          <a:prstGeom prst="rect">
            <a:avLst/>
          </a:prstGeom>
          <a:noFill/>
        </p:spPr>
        <p:txBody>
          <a:bodyPr vert="horz" wrap="square" lIns="91440" tIns="45720" rIns="91440" bIns="45720" numCol="1" anchor="t" anchorCtr="0" compatLnSpc="1">
            <a:prstTxWarp prst="textNoShape"/>
          </a:bodyPr>
          <a:lstStyle/>
          <a:p>
            <a:pPr>
              <a:defRPr/>
            </a:pPr>
            <a:endParaRPr lang="en-US" sz="2400"/>
          </a:p>
        </p:txBody>
      </p:sp>
      <p:sp>
        <p:nvSpPr>
          <p:cNvPr id="5" name="AutoShape 4" descr="Bildergebnis für uzbekistan map png"/>
          <p:cNvSpPr>
            <a:spLocks noChangeArrowheads="1" noChangeAspect="1"/>
          </p:cNvSpPr>
          <p:nvPr userDrawn="1"/>
        </p:nvSpPr>
        <p:spPr bwMode="auto">
          <a:xfrm>
            <a:off x="307974" y="7938"/>
            <a:ext cx="304799" cy="304800"/>
          </a:xfrm>
          <a:prstGeom prst="rect">
            <a:avLst/>
          </a:prstGeom>
          <a:noFill/>
        </p:spPr>
        <p:txBody>
          <a:bodyPr vert="horz" wrap="square" lIns="91440" tIns="45720" rIns="91440" bIns="45720" numCol="1" anchor="t" anchorCtr="0" compatLnSpc="1">
            <a:prstTxWarp prst="textNoShape"/>
          </a:bodyPr>
          <a:lstStyle/>
          <a:p>
            <a:pPr>
              <a:defRPr/>
            </a:pPr>
            <a:endParaRPr lang="en-US" sz="2400"/>
          </a:p>
        </p:txBody>
      </p:sp>
      <p:sp>
        <p:nvSpPr>
          <p:cNvPr id="6" name="AutoShape 6" descr="Bildergebnis für uzbekistan map png"/>
          <p:cNvSpPr>
            <a:spLocks noChangeArrowheads="1" noChangeAspect="1"/>
          </p:cNvSpPr>
          <p:nvPr userDrawn="1"/>
        </p:nvSpPr>
        <p:spPr bwMode="auto">
          <a:xfrm>
            <a:off x="460374" y="160337"/>
            <a:ext cx="304799" cy="304800"/>
          </a:xfrm>
          <a:prstGeom prst="rect">
            <a:avLst/>
          </a:prstGeom>
          <a:noFill/>
        </p:spPr>
        <p:txBody>
          <a:bodyPr vert="horz" wrap="square" lIns="91440" tIns="45720" rIns="91440" bIns="45720" numCol="1" anchor="t" anchorCtr="0" compatLnSpc="1">
            <a:prstTxWarp prst="textNoShape"/>
          </a:bodyPr>
          <a:lstStyle/>
          <a:p>
            <a:pPr>
              <a:defRPr/>
            </a:pPr>
            <a:endParaRPr lang="en-US" sz="2400"/>
          </a:p>
        </p:txBody>
      </p:sp>
      <p:sp>
        <p:nvSpPr>
          <p:cNvPr id="14" name="Title Placeholder 1"/>
          <p:cNvSpPr>
            <a:spLocks noGrp="1"/>
          </p:cNvSpPr>
          <p:nvPr>
            <p:ph type="title"/>
          </p:nvPr>
        </p:nvSpPr>
        <p:spPr bwMode="auto">
          <a:xfrm>
            <a:off x="970133" y="471450"/>
            <a:ext cx="7013027" cy="729027"/>
          </a:xfrm>
          <a:prstGeom prst="rect">
            <a:avLst/>
          </a:prstGeom>
        </p:spPr>
        <p:txBody>
          <a:bodyPr vert="horz" lIns="68558" tIns="34289" rIns="68558" bIns="34289" rtlCol="0" anchor="ctr">
            <a:normAutofit/>
          </a:bodyPr>
          <a:lstStyle>
            <a:lvl1pPr>
              <a:defRPr sz="3200" b="1"/>
            </a:lvl1pPr>
          </a:lstStyle>
          <a:p>
            <a:pPr>
              <a:defRPr/>
            </a:pPr>
            <a:r>
              <a:rPr lang="ru-RU"/>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49" y="1709737"/>
            <a:ext cx="10515600" cy="2852736"/>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49" y="4589462"/>
            <a:ext cx="10515600" cy="150018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198" y="1825624"/>
            <a:ext cx="5181599"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4"/>
            <a:ext cx="5181599"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7" y="365124"/>
            <a:ext cx="10515600" cy="1325562"/>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7" y="1681162"/>
            <a:ext cx="5157785" cy="823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7" y="2505073"/>
            <a:ext cx="5157785" cy="368458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2"/>
            <a:ext cx="5183187" cy="823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3"/>
            <a:ext cx="5183187" cy="368458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7" y="457200"/>
            <a:ext cx="3932236"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7" y="987424"/>
            <a:ext cx="6172200" cy="4873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7" y="2057400"/>
            <a:ext cx="3932236" cy="3811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7" y="457200"/>
            <a:ext cx="3932236"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7" y="987424"/>
            <a:ext cx="6172200" cy="48736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7" y="2057400"/>
            <a:ext cx="3932236" cy="3811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C95BDCD0-8A41-414D-BAA1-E4C17EDA29AA}" type="datetimeFigureOut">
              <a:rPr lang="ru-RU"/>
              <a:t>14.04.2026</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56D887C-1713-4436-A69A-B3BDA26B8595}" type="slidenum">
              <a:rPr lang="ru-RU"/>
              <a:t>‹#›</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198" y="365124"/>
            <a:ext cx="10515600" cy="1325562"/>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198" y="1825624"/>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198" y="6356349"/>
            <a:ext cx="27432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95BDCD0-8A41-414D-BAA1-E4C17EDA29AA}" type="datetimeFigureOut">
              <a:rPr lang="ru-RU"/>
              <a:t>14.04.2026</a:t>
            </a:fld>
            <a:endParaRPr lang="ru-RU"/>
          </a:p>
        </p:txBody>
      </p:sp>
      <p:sp>
        <p:nvSpPr>
          <p:cNvPr id="5" name="Нижний колонтитул 4"/>
          <p:cNvSpPr>
            <a:spLocks noGrp="1"/>
          </p:cNvSpPr>
          <p:nvPr>
            <p:ph type="ftr" sz="quarter" idx="3"/>
          </p:nvPr>
        </p:nvSpPr>
        <p:spPr bwMode="auto">
          <a:xfrm>
            <a:off x="4038598" y="6356349"/>
            <a:ext cx="41148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599" y="6356349"/>
            <a:ext cx="27432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6D887C-1713-4436-A69A-B3BDA26B8595}"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ru.freepik.com/free-vector/executive-character-banners-set_4661246.htm#fromView=keyword&amp;page=1&amp;position=14&amp;uuid=2b02aca2-dae2-492c-9fc3-604d5b5537e1&amp;query=%D0%92%D0%B7%D0%B0%D0%B8%D0%BC%D0%BE%D0%B4%D0%B5%D0%B9%D1%81%D1%82%D0%B2%D0%B8%D0%B5+%D0%BE%D1%80%D0%B3%D0%B0%D0%BD%D0%B0%D0%BC%D0%B8+%D0%B3%D0%BE%D1%81%D1%83%D0%B4%D0%B0%D1%80%D1%81%D1%82%D0%B2%D0%B5%D0%BD%D0%BD%D0%BE%D0%B9+%D0%B2%D0%BB%D0%B0%D1%81%D1%82%D0%B8" TargetMode="External"/><Relationship Id="rId4" Type="http://schemas.openxmlformats.org/officeDocument/2006/relationships/image" Target="../media/image5.jp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info@investcom.tj" TargetMode="External"/><Relationship Id="rId4" Type="http://schemas.openxmlformats.org/officeDocument/2006/relationships/hyperlink" Target="http://www.investcom.tj/" TargetMode="External"/><Relationship Id="rId5" Type="http://schemas.openxmlformats.org/officeDocument/2006/relationships/hyperlink" Target="mailto:gilements@worldbank.org" TargetMode="Externa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mailto:griements@worldbank.org" TargetMode="Externa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hedocs.worldbank.org/en/doc/376931518802050637-0290022019/original/EnvironmentalSocialFrameworkRussian.pdf"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7" name="Picture 26"/>
          <p:cNvPicPr>
            <a:picLocks noChangeAspect="1"/>
          </p:cNvPicPr>
          <p:nvPr/>
        </p:nvPicPr>
        <p:blipFill>
          <a:blip r:embed="rId3"/>
          <a:stretch/>
        </p:blipFill>
        <p:spPr bwMode="auto">
          <a:xfrm>
            <a:off x="0" y="0"/>
            <a:ext cx="12292308" cy="6917735"/>
          </a:xfrm>
          <a:prstGeom prst="rect">
            <a:avLst/>
          </a:prstGeom>
        </p:spPr>
      </p:pic>
      <p:sp>
        <p:nvSpPr>
          <p:cNvPr id="13" name="TextBox 12"/>
          <p:cNvSpPr txBox="1"/>
          <p:nvPr/>
        </p:nvSpPr>
        <p:spPr bwMode="auto">
          <a:xfrm>
            <a:off x="4069876" y="6473205"/>
            <a:ext cx="3117366" cy="335639"/>
          </a:xfrm>
          <a:prstGeom prst="rect">
            <a:avLst/>
          </a:prstGeom>
          <a:noFill/>
        </p:spPr>
        <p:txBody>
          <a:bodyPr wrap="square" rtlCol="0">
            <a:spAutoFit/>
          </a:bodyPr>
          <a:lstStyle/>
          <a:p>
            <a:pPr algn="ctr">
              <a:defRPr/>
            </a:pPr>
            <a:r>
              <a:rPr lang="tg-Cyrl-TJ" sz="1400" b="1" i="1">
                <a:ln w="10160">
                  <a:solidFill>
                    <a:schemeClr val="accent5"/>
                  </a:solidFill>
                  <a:prstDash val="solid"/>
                </a:ln>
                <a:solidFill>
                  <a:srgbClr val="7030A0"/>
                </a:solidFill>
                <a:highlight>
                  <a:srgbClr val="FFFF00"/>
                </a:highlight>
                <a:latin typeface="Times New Roman"/>
                <a:cs typeface="Times New Roman"/>
              </a:rPr>
              <a:t>Душанбе 14.04. 202</a:t>
            </a:r>
            <a:r>
              <a:rPr lang="tg-Cyrl-TJ" sz="1600" b="1" i="1">
                <a:ln w="10160">
                  <a:solidFill>
                    <a:schemeClr val="accent5"/>
                  </a:solidFill>
                  <a:prstDash val="solid"/>
                </a:ln>
                <a:solidFill>
                  <a:srgbClr val="7030A0"/>
                </a:solidFill>
                <a:highlight>
                  <a:srgbClr val="FFFF00"/>
                </a:highlight>
                <a:latin typeface="Times New Roman"/>
                <a:cs typeface="Times New Roman"/>
              </a:rPr>
              <a:t>6</a:t>
            </a:r>
            <a:endParaRPr sz="1600" b="1" i="1">
              <a:ln w="10160">
                <a:solidFill>
                  <a:schemeClr val="accent5"/>
                </a:solidFill>
                <a:prstDash val="solid"/>
              </a:ln>
              <a:solidFill>
                <a:srgbClr val="7030A0"/>
              </a:solidFill>
              <a:highlight>
                <a:srgbClr val="FFFF00"/>
              </a:highlight>
              <a:latin typeface="Times New Roman"/>
              <a:cs typeface="Times New Roman"/>
            </a:endParaRPr>
          </a:p>
        </p:txBody>
      </p:sp>
      <p:grpSp>
        <p:nvGrpSpPr>
          <p:cNvPr id="17" name="Group 1"/>
          <p:cNvGrpSpPr/>
          <p:nvPr/>
        </p:nvGrpSpPr>
        <p:grpSpPr bwMode="auto">
          <a:xfrm>
            <a:off x="160737" y="364233"/>
            <a:ext cx="4001484" cy="1131118"/>
            <a:chOff x="0" y="0"/>
            <a:chExt cx="4001484" cy="1131118"/>
          </a:xfrm>
        </p:grpSpPr>
        <p:pic>
          <p:nvPicPr>
            <p:cNvPr id="18" name="Picture 15"/>
            <p:cNvPicPr>
              <a:picLocks noChangeAspect="1"/>
            </p:cNvPicPr>
            <p:nvPr/>
          </p:nvPicPr>
          <p:blipFill>
            <a:blip r:embed="rId4"/>
            <a:stretch/>
          </p:blipFill>
          <p:spPr bwMode="auto">
            <a:xfrm>
              <a:off x="0" y="0"/>
              <a:ext cx="1121067" cy="1001476"/>
            </a:xfrm>
            <a:prstGeom prst="rect">
              <a:avLst/>
            </a:prstGeom>
          </p:spPr>
        </p:pic>
        <p:sp>
          <p:nvSpPr>
            <p:cNvPr id="19" name="TextBox 18"/>
            <p:cNvSpPr txBox="1"/>
            <p:nvPr/>
          </p:nvSpPr>
          <p:spPr bwMode="auto">
            <a:xfrm>
              <a:off x="1351613" y="63958"/>
              <a:ext cx="2649870" cy="1067159"/>
            </a:xfrm>
            <a:prstGeom prst="rect">
              <a:avLst/>
            </a:prstGeom>
            <a:noFill/>
          </p:spPr>
          <p:txBody>
            <a:bodyPr wrap="square">
              <a:spAutoFit/>
            </a:bodyPr>
            <a:lstStyle/>
            <a:p>
              <a:pPr>
                <a:defRPr/>
              </a:pPr>
              <a:r>
                <a:rPr lang="tg-Cyrl-TJ" sz="1600" b="1">
                  <a:solidFill>
                    <a:srgbClr val="002060"/>
                  </a:solidFill>
                  <a:latin typeface="Times New Roman"/>
                  <a:cs typeface="Times New Roman"/>
                </a:rPr>
                <a:t>Кумитаи давлатии сармоягузорӣ ва идораи амволи давлатии Ҷумҳурии Тоҷикистон</a:t>
              </a:r>
              <a:endParaRPr lang="en-GB" sz="1600" b="1">
                <a:latin typeface="Times New Roman"/>
                <a:cs typeface="Times New Roman"/>
              </a:endParaRPr>
            </a:p>
          </p:txBody>
        </p:sp>
      </p:grpSp>
      <p:sp>
        <p:nvSpPr>
          <p:cNvPr id="1034969743" name="TextBox 11"/>
          <p:cNvSpPr txBox="1"/>
          <p:nvPr/>
        </p:nvSpPr>
        <p:spPr bwMode="auto">
          <a:xfrm>
            <a:off x="2421228" y="1076813"/>
            <a:ext cx="8228372" cy="1107996"/>
          </a:xfrm>
          <a:prstGeom prst="rect">
            <a:avLst/>
          </a:prstGeom>
          <a:noFill/>
        </p:spPr>
        <p:txBody>
          <a:bodyPr wrap="square">
            <a:spAutoFit/>
          </a:bodyPr>
          <a:lstStyle/>
          <a:p>
            <a:pPr algn="ctr">
              <a:defRPr/>
            </a:pPr>
            <a:r>
              <a:rPr lang="tg-Cyrl-TJ" sz="2800" b="1" i="1">
                <a:solidFill>
                  <a:srgbClr val="002060"/>
                </a:solidFill>
                <a:latin typeface="Times New Roman"/>
                <a:ea typeface="Times New Roman"/>
                <a:cs typeface="Times New Roman"/>
              </a:rPr>
              <a:t>        </a:t>
            </a:r>
            <a:r>
              <a:rPr lang="tg-Cyrl-TJ" sz="3200" b="1" i="1">
                <a:solidFill>
                  <a:srgbClr val="002060"/>
                </a:solidFill>
                <a:latin typeface="Times New Roman"/>
                <a:ea typeface="Times New Roman"/>
                <a:cs typeface="Times New Roman"/>
              </a:rPr>
              <a:t>МУҲОКИМАИ ҶАМЪИЯТӢ</a:t>
            </a:r>
            <a:r>
              <a:rPr lang="tg-Cyrl-TJ" sz="6600">
                <a:solidFill>
                  <a:srgbClr val="002060"/>
                </a:solidFill>
                <a:latin typeface="Times New Roman"/>
                <a:ea typeface="Times New Roman"/>
                <a:cs typeface="Times New Roman"/>
              </a:rPr>
              <a:t> </a:t>
            </a:r>
            <a:endParaRPr lang="tg-Cyrl-TJ" sz="2000">
              <a:latin typeface="Times New Roman"/>
              <a:cs typeface="Times New Roman"/>
            </a:endParaRPr>
          </a:p>
        </p:txBody>
      </p:sp>
      <p:pic>
        <p:nvPicPr>
          <p:cNvPr id="1044893167" name="Рисунок 5"/>
          <p:cNvPicPr>
            <a:picLocks noChangeAspect="1"/>
          </p:cNvPicPr>
          <p:nvPr/>
        </p:nvPicPr>
        <p:blipFill>
          <a:blip r:embed="rId5">
            <a:alphaModFix/>
          </a:blip>
          <a:stretch/>
        </p:blipFill>
        <p:spPr bwMode="auto">
          <a:xfrm>
            <a:off x="8740791" y="358347"/>
            <a:ext cx="3218395" cy="833856"/>
          </a:xfrm>
          <a:prstGeom prst="rect">
            <a:avLst/>
          </a:prstGeom>
          <a:noFill/>
        </p:spPr>
      </p:pic>
      <p:sp>
        <p:nvSpPr>
          <p:cNvPr id="924838334" name="Подзаголовок 2"/>
          <p:cNvSpPr>
            <a:spLocks noGrp="1"/>
          </p:cNvSpPr>
          <p:nvPr/>
        </p:nvSpPr>
        <p:spPr bwMode="auto">
          <a:xfrm>
            <a:off x="8374176" y="1123426"/>
            <a:ext cx="3756350" cy="512523"/>
          </a:xfrm>
        </p:spPr>
        <p:txBody>
          <a:bodyPr vert="horz" lIns="91440" tIns="45720" rIns="91440" bIns="45720" rtlCol="0">
            <a:normAutofit/>
          </a:bodyPr>
          <a:lstStyle>
            <a:lvl1pPr marL="0" indent="0" algn="ctr" defTabSz="914400">
              <a:lnSpc>
                <a:spcPct val="90000"/>
              </a:lnSpc>
              <a:spcBef>
                <a:spcPts val="999"/>
              </a:spcBef>
              <a:buFont typeface="Arial"/>
              <a:buNone/>
              <a:defRPr sz="2400">
                <a:solidFill>
                  <a:schemeClr val="tx1"/>
                </a:solidFill>
                <a:latin typeface="+mn-lt"/>
                <a:ea typeface="+mn-ea"/>
                <a:cs typeface="+mn-cs"/>
              </a:defRPr>
            </a:lvl1pPr>
            <a:lvl2pPr marL="457200" indent="0" algn="ctr" defTabSz="914400">
              <a:lnSpc>
                <a:spcPct val="90000"/>
              </a:lnSpc>
              <a:spcBef>
                <a:spcPts val="499"/>
              </a:spcBef>
              <a:buFont typeface="Arial"/>
              <a:buNone/>
              <a:defRPr sz="2000">
                <a:solidFill>
                  <a:schemeClr val="tx1"/>
                </a:solidFill>
                <a:latin typeface="+mn-lt"/>
                <a:ea typeface="+mn-ea"/>
                <a:cs typeface="+mn-cs"/>
              </a:defRPr>
            </a:lvl2pPr>
            <a:lvl3pPr marL="914400" indent="0" algn="ctr" defTabSz="914400">
              <a:lnSpc>
                <a:spcPct val="90000"/>
              </a:lnSpc>
              <a:spcBef>
                <a:spcPts val="499"/>
              </a:spcBef>
              <a:buFont typeface="Arial"/>
              <a:buNone/>
              <a:defRPr sz="1800">
                <a:solidFill>
                  <a:schemeClr val="tx1"/>
                </a:solidFill>
                <a:latin typeface="+mn-lt"/>
                <a:ea typeface="+mn-ea"/>
                <a:cs typeface="+mn-cs"/>
              </a:defRPr>
            </a:lvl3pPr>
            <a:lvl4pPr marL="1371600" indent="0" algn="ctr" defTabSz="914400">
              <a:lnSpc>
                <a:spcPct val="90000"/>
              </a:lnSpc>
              <a:spcBef>
                <a:spcPts val="499"/>
              </a:spcBef>
              <a:buFont typeface="Arial"/>
              <a:buNone/>
              <a:defRPr sz="1600">
                <a:solidFill>
                  <a:schemeClr val="tx1"/>
                </a:solidFill>
                <a:latin typeface="+mn-lt"/>
                <a:ea typeface="+mn-ea"/>
                <a:cs typeface="+mn-cs"/>
              </a:defRPr>
            </a:lvl4pPr>
            <a:lvl5pPr marL="1828800" indent="0" algn="ctr" defTabSz="914400">
              <a:lnSpc>
                <a:spcPct val="90000"/>
              </a:lnSpc>
              <a:spcBef>
                <a:spcPts val="499"/>
              </a:spcBef>
              <a:buFont typeface="Arial"/>
              <a:buNone/>
              <a:defRPr sz="1600">
                <a:solidFill>
                  <a:schemeClr val="tx1"/>
                </a:solidFill>
                <a:latin typeface="+mn-lt"/>
                <a:ea typeface="+mn-ea"/>
                <a:cs typeface="+mn-cs"/>
              </a:defRPr>
            </a:lvl5pPr>
            <a:lvl6pPr marL="2286000" indent="0" algn="ctr" defTabSz="914400">
              <a:lnSpc>
                <a:spcPct val="90000"/>
              </a:lnSpc>
              <a:spcBef>
                <a:spcPts val="499"/>
              </a:spcBef>
              <a:buFont typeface="Arial"/>
              <a:buNone/>
              <a:defRPr sz="1600">
                <a:solidFill>
                  <a:schemeClr val="tx1"/>
                </a:solidFill>
                <a:latin typeface="+mn-lt"/>
                <a:ea typeface="+mn-ea"/>
                <a:cs typeface="+mn-cs"/>
              </a:defRPr>
            </a:lvl6pPr>
            <a:lvl7pPr marL="2743200" indent="0" algn="ctr" defTabSz="914400">
              <a:lnSpc>
                <a:spcPct val="90000"/>
              </a:lnSpc>
              <a:spcBef>
                <a:spcPts val="499"/>
              </a:spcBef>
              <a:buFont typeface="Arial"/>
              <a:buNone/>
              <a:defRPr sz="1600">
                <a:solidFill>
                  <a:schemeClr val="tx1"/>
                </a:solidFill>
                <a:latin typeface="+mn-lt"/>
                <a:ea typeface="+mn-ea"/>
                <a:cs typeface="+mn-cs"/>
              </a:defRPr>
            </a:lvl7pPr>
            <a:lvl8pPr marL="3200400" indent="0" algn="ctr" defTabSz="914400">
              <a:lnSpc>
                <a:spcPct val="90000"/>
              </a:lnSpc>
              <a:spcBef>
                <a:spcPts val="499"/>
              </a:spcBef>
              <a:buFont typeface="Arial"/>
              <a:buNone/>
              <a:defRPr sz="1600">
                <a:solidFill>
                  <a:schemeClr val="tx1"/>
                </a:solidFill>
                <a:latin typeface="+mn-lt"/>
                <a:ea typeface="+mn-ea"/>
                <a:cs typeface="+mn-cs"/>
              </a:defRPr>
            </a:lvl8pPr>
            <a:lvl9pPr marL="3657600" indent="0" algn="ctr" defTabSz="914400">
              <a:lnSpc>
                <a:spcPct val="90000"/>
              </a:lnSpc>
              <a:spcBef>
                <a:spcPts val="499"/>
              </a:spcBef>
              <a:buFont typeface="Arial"/>
              <a:buNone/>
              <a:defRPr sz="1600">
                <a:solidFill>
                  <a:schemeClr val="tx1"/>
                </a:solidFill>
                <a:latin typeface="+mn-lt"/>
                <a:ea typeface="+mn-ea"/>
                <a:cs typeface="+mn-cs"/>
              </a:defRPr>
            </a:lvl9pPr>
          </a:lstStyle>
          <a:p>
            <a:pPr>
              <a:defRPr/>
            </a:pPr>
            <a:r>
              <a:rPr lang="tg-Cyrl-TJ" sz="2000">
                <a:solidFill>
                  <a:srgbClr val="002060"/>
                </a:solidFill>
                <a:latin typeface="Times New Roman"/>
                <a:ea typeface="Times New Roman"/>
                <a:cs typeface="Times New Roman"/>
              </a:rPr>
              <a:t>Гурӯҳи Бонки Ҷаҳонӣ</a:t>
            </a:r>
            <a:endParaRPr lang="ru-RU" sz="2000">
              <a:solidFill>
                <a:schemeClr val="tx2">
                  <a:lumMod val="90000"/>
                  <a:lumOff val="10000"/>
                </a:schemeClr>
              </a:solidFill>
              <a:latin typeface="Times New Roman"/>
              <a:cs typeface="Times New Roman"/>
            </a:endParaRPr>
          </a:p>
        </p:txBody>
      </p:sp>
      <p:sp>
        <p:nvSpPr>
          <p:cNvPr id="3" name="TextBox 2"/>
          <p:cNvSpPr txBox="1"/>
          <p:nvPr/>
        </p:nvSpPr>
        <p:spPr bwMode="auto">
          <a:xfrm>
            <a:off x="2304288" y="2079696"/>
            <a:ext cx="9025128" cy="1754326"/>
          </a:xfrm>
          <a:prstGeom prst="rect">
            <a:avLst/>
          </a:prstGeom>
          <a:noFill/>
        </p:spPr>
        <p:txBody>
          <a:bodyPr wrap="square">
            <a:spAutoFit/>
          </a:bodyPr>
          <a:lstStyle/>
          <a:p>
            <a:pPr algn="ctr">
              <a:defRPr/>
            </a:pPr>
            <a:r>
              <a:rPr lang="tg-Cyrl-TJ" sz="3600" b="0" i="0" u="none">
                <a:solidFill>
                  <a:srgbClr val="002060"/>
                </a:solidFill>
                <a:latin typeface="Times New Roman"/>
                <a:ea typeface="Times New Roman"/>
                <a:cs typeface="Times New Roman"/>
              </a:rPr>
              <a:t> </a:t>
            </a:r>
            <a:r>
              <a:rPr lang="en-US" sz="3600" b="1" i="0" u="none">
                <a:solidFill>
                  <a:srgbClr val="002060"/>
                </a:solidFill>
                <a:latin typeface="Times New Roman"/>
                <a:ea typeface="Times New Roman"/>
                <a:cs typeface="Times New Roman"/>
              </a:rPr>
              <a:t>FINGROW </a:t>
            </a:r>
            <a:r>
              <a:rPr lang="tg-Cyrl-TJ" sz="3600" b="1" i="0" u="none">
                <a:solidFill>
                  <a:srgbClr val="002060"/>
                </a:solidFill>
                <a:latin typeface="Times New Roman"/>
                <a:ea typeface="Times New Roman"/>
                <a:cs typeface="Times New Roman"/>
              </a:rPr>
              <a:t>ТОҶИКИС</a:t>
            </a:r>
            <a:r>
              <a:rPr lang="tg-Cyrl-TJ" sz="3600" b="1">
                <a:solidFill>
                  <a:srgbClr val="002060"/>
                </a:solidFill>
                <a:latin typeface="Times New Roman"/>
                <a:ea typeface="Times New Roman"/>
                <a:cs typeface="Times New Roman"/>
              </a:rPr>
              <a:t>Т</a:t>
            </a:r>
            <a:r>
              <a:rPr lang="tg-Cyrl-TJ" sz="3600" b="1" i="0" u="none">
                <a:solidFill>
                  <a:srgbClr val="002060"/>
                </a:solidFill>
                <a:latin typeface="Times New Roman"/>
                <a:ea typeface="Times New Roman"/>
                <a:cs typeface="Times New Roman"/>
              </a:rPr>
              <a:t>ОН:</a:t>
            </a:r>
            <a:br>
              <a:rPr lang="tg-Cyrl-TJ" sz="3600" b="1" i="0" u="none">
                <a:solidFill>
                  <a:srgbClr val="002060"/>
                </a:solidFill>
                <a:latin typeface="Times New Roman"/>
                <a:ea typeface="Times New Roman"/>
                <a:cs typeface="Times New Roman"/>
              </a:rPr>
            </a:br>
            <a:r>
              <a:rPr lang="tg-Cyrl-TJ" sz="3600" b="1" i="0" u="none">
                <a:solidFill>
                  <a:srgbClr val="002060"/>
                </a:solidFill>
                <a:latin typeface="Times New Roman"/>
                <a:ea typeface="Times New Roman"/>
                <a:cs typeface="Times New Roman"/>
              </a:rPr>
              <a:t>Лоиҳаи рушди дастгирии</a:t>
            </a:r>
            <a:br>
              <a:rPr lang="tg-Cyrl-TJ" sz="3600" b="1" i="0" u="none">
                <a:solidFill>
                  <a:srgbClr val="002060"/>
                </a:solidFill>
                <a:latin typeface="Times New Roman"/>
                <a:ea typeface="Times New Roman"/>
                <a:cs typeface="Times New Roman"/>
              </a:rPr>
            </a:br>
            <a:r>
              <a:rPr lang="tg-Cyrl-TJ" sz="3600" b="1" i="0" u="none">
                <a:solidFill>
                  <a:srgbClr val="002060"/>
                </a:solidFill>
                <a:latin typeface="Times New Roman"/>
                <a:ea typeface="Times New Roman"/>
                <a:cs typeface="Times New Roman"/>
              </a:rPr>
              <a:t>экосистемаи соҳибкорӣ</a:t>
            </a:r>
            <a:endParaRPr lang="tg-Cyrl-TJ" sz="3600">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29541728" name="Заголовок 1"/>
          <p:cNvSpPr>
            <a:spLocks noGrp="1"/>
          </p:cNvSpPr>
          <p:nvPr>
            <p:ph type="title"/>
          </p:nvPr>
        </p:nvSpPr>
        <p:spPr bwMode="auto">
          <a:xfrm>
            <a:off x="260497" y="85059"/>
            <a:ext cx="11706443" cy="552892"/>
          </a:xfrm>
          <a:prstGeom prst="rect">
            <a:avLst/>
          </a:prstGeom>
          <a:solidFill>
            <a:srgbClr val="002060"/>
          </a:solidFill>
        </p:spPr>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lang="ru-RU" sz="3600" b="1" i="0" u="none" strike="noStrike" cap="none" spc="0">
                <a:ln>
                  <a:noFill/>
                </a:ln>
                <a:solidFill>
                  <a:schemeClr val="bg1"/>
                </a:solidFill>
                <a:latin typeface="Times New Roman"/>
                <a:ea typeface="Times New Roman"/>
                <a:cs typeface="Times New Roman"/>
              </a:rPr>
              <a:t>Стандартҳои </a:t>
            </a:r>
            <a:r>
              <a:rPr lang="ru-RU" sz="3600" b="1">
                <a:solidFill>
                  <a:schemeClr val="bg1"/>
                </a:solidFill>
                <a:latin typeface="Times New Roman"/>
                <a:ea typeface="Times New Roman"/>
                <a:cs typeface="Times New Roman"/>
              </a:rPr>
              <a:t>иҷтимоӣ ва экологии  </a:t>
            </a:r>
            <a:r>
              <a:rPr lang="ru-RU" sz="3600" b="1" i="0" u="none" strike="noStrike" cap="none" spc="0">
                <a:ln>
                  <a:noFill/>
                </a:ln>
                <a:solidFill>
                  <a:schemeClr val="bg1"/>
                </a:solidFill>
                <a:latin typeface="Times New Roman"/>
                <a:ea typeface="Times New Roman"/>
                <a:cs typeface="Times New Roman"/>
              </a:rPr>
              <a:t>Бонки Ҷаҳонӣ </a:t>
            </a:r>
            <a:r>
              <a:rPr lang="ru-RU" sz="3600" b="1">
                <a:solidFill>
                  <a:schemeClr val="bg1"/>
                </a:solidFill>
                <a:latin typeface="Times New Roman"/>
                <a:ea typeface="Times New Roman"/>
                <a:cs typeface="Times New Roman"/>
              </a:rPr>
              <a:t>(СИЭ)</a:t>
            </a:r>
            <a:endParaRPr sz="3600">
              <a:solidFill>
                <a:schemeClr val="bg1"/>
              </a:solidFill>
              <a:latin typeface="Times New Roman"/>
              <a:cs typeface="Times New Roman"/>
            </a:endParaRPr>
          </a:p>
        </p:txBody>
      </p:sp>
      <p:sp>
        <p:nvSpPr>
          <p:cNvPr id="1173019935" name="Объект 2"/>
          <p:cNvSpPr>
            <a:spLocks noGrp="1"/>
          </p:cNvSpPr>
          <p:nvPr>
            <p:ph idx="1"/>
          </p:nvPr>
        </p:nvSpPr>
        <p:spPr bwMode="auto">
          <a:xfrm>
            <a:off x="170119" y="860792"/>
            <a:ext cx="11887200" cy="5858537"/>
          </a:xfrm>
        </p:spPr>
        <p:txBody>
          <a:bodyPr vertOverflow="overflow" horzOverflow="overflow" vert="horz" wrap="square" lIns="91440" tIns="45720" rIns="91440" bIns="45720" numCol="1" spcCol="0" rtlCol="0" fromWordArt="0" anchor="t" anchorCtr="0" forceAA="0" compatLnSpc="0">
            <a:normAutofit fontScale="97500" lnSpcReduction="12000"/>
          </a:bodyPr>
          <a:lstStyle/>
          <a:p>
            <a:pPr marL="0" indent="0" algn="just">
              <a:buFont typeface="Arial"/>
              <a:buNone/>
              <a:defRPr/>
            </a:pPr>
            <a:r>
              <a:rPr lang="ru-RU">
                <a:solidFill>
                  <a:schemeClr val="tx1"/>
                </a:solidFill>
                <a:latin typeface="Times New Roman"/>
                <a:ea typeface="Times New Roman"/>
                <a:cs typeface="Times New Roman"/>
              </a:rPr>
              <a:t>Дар </a:t>
            </a:r>
            <a:r>
              <a:rPr lang="ru-RU">
                <a:solidFill>
                  <a:schemeClr val="tx1"/>
                </a:solidFill>
                <a:latin typeface="Times New Roman"/>
                <a:ea typeface="Times New Roman"/>
                <a:cs typeface="Times New Roman"/>
              </a:rPr>
              <a:t>стандартҳои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иҷтимоӣ-экологӣ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талабот</a:t>
            </a:r>
            <a:r>
              <a:rPr lang="tg-Cyrl-TJ">
                <a:solidFill>
                  <a:schemeClr val="tx1"/>
                </a:solidFill>
                <a:latin typeface="Times New Roman"/>
                <a:ea typeface="Times New Roman"/>
                <a:cs typeface="Times New Roman"/>
              </a:rPr>
              <a:t>ҳои Бонки Ҷаҳонӣ н</a:t>
            </a:r>
            <a:r>
              <a:rPr lang="ru-RU">
                <a:solidFill>
                  <a:schemeClr val="tx1"/>
                </a:solidFill>
                <a:latin typeface="Times New Roman"/>
                <a:ea typeface="Times New Roman"/>
                <a:cs typeface="Times New Roman"/>
              </a:rPr>
              <a:t>исбат</a:t>
            </a:r>
            <a:r>
              <a:rPr lang="ru-RU">
                <a:solidFill>
                  <a:schemeClr val="tx1"/>
                </a:solidFill>
                <a:latin typeface="Times New Roman"/>
                <a:ea typeface="Times New Roman"/>
                <a:cs typeface="Times New Roman"/>
              </a:rPr>
              <a:t> ба </a:t>
            </a:r>
            <a:r>
              <a:rPr lang="ru-RU">
                <a:solidFill>
                  <a:schemeClr val="tx1"/>
                </a:solidFill>
                <a:latin typeface="Times New Roman"/>
                <a:ea typeface="Times New Roman"/>
                <a:cs typeface="Times New Roman"/>
              </a:rPr>
              <a:t>қарзгирандагон</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пешниҳод</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мешаванд</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ки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вобаста</a:t>
            </a:r>
            <a:r>
              <a:rPr lang="ru-RU">
                <a:solidFill>
                  <a:schemeClr val="tx1"/>
                </a:solidFill>
                <a:latin typeface="Times New Roman"/>
                <a:ea typeface="Times New Roman"/>
                <a:cs typeface="Times New Roman"/>
              </a:rPr>
              <a:t> ба </a:t>
            </a:r>
            <a:r>
              <a:rPr lang="ru-RU">
                <a:solidFill>
                  <a:schemeClr val="tx1"/>
                </a:solidFill>
                <a:latin typeface="Times New Roman"/>
                <a:ea typeface="Times New Roman"/>
                <a:cs typeface="Times New Roman"/>
              </a:rPr>
              <a:t>муайян</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арзёбӣ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намудани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хатарҳо</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таъсирҳои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иҷтимоӣ</a:t>
            </a:r>
            <a:r>
              <a:rPr lang="ru-RU">
                <a:solidFill>
                  <a:schemeClr val="tx1"/>
                </a:solidFill>
                <a:latin typeface="Times New Roman"/>
                <a:ea typeface="Times New Roman"/>
                <a:cs typeface="Times New Roman"/>
              </a:rPr>
              <a:t> - </a:t>
            </a:r>
            <a:r>
              <a:rPr lang="ru-RU">
                <a:solidFill>
                  <a:schemeClr val="tx1"/>
                </a:solidFill>
                <a:latin typeface="Times New Roman"/>
                <a:ea typeface="Times New Roman"/>
                <a:cs typeface="Times New Roman"/>
              </a:rPr>
              <a:t>экологӣ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ки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тавассути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воситаҳои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маблағгузории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сармоягузории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лоиҳавӣ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маблағгузорӣ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мешаванд</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ифода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мегардад</a:t>
            </a:r>
            <a:r>
              <a:rPr lang="ru-RU">
                <a:solidFill>
                  <a:schemeClr val="tx1"/>
                </a:solidFill>
                <a:latin typeface="Times New Roman"/>
                <a:ea typeface="Times New Roman"/>
                <a:cs typeface="Times New Roman"/>
              </a:rPr>
              <a:t>.</a:t>
            </a:r>
            <a:endParaRPr>
              <a:latin typeface="Times New Roman"/>
              <a:cs typeface="Times New Roman"/>
            </a:endParaRPr>
          </a:p>
          <a:p>
            <a:pPr marL="0" indent="0">
              <a:buFont typeface="Arial"/>
              <a:buNone/>
              <a:defRPr/>
            </a:pPr>
            <a:r>
              <a:rPr lang="ru-RU">
                <a:solidFill>
                  <a:schemeClr val="tx1"/>
                </a:solidFill>
                <a:latin typeface="Times New Roman"/>
                <a:ea typeface="Times New Roman"/>
                <a:cs typeface="Times New Roman"/>
              </a:rPr>
              <a:t>Татбиқи</a:t>
            </a:r>
            <a:r>
              <a:rPr lang="ru-RU">
                <a:solidFill>
                  <a:schemeClr val="tx1"/>
                </a:solidFill>
                <a:latin typeface="Times New Roman"/>
                <a:ea typeface="Times New Roman"/>
                <a:cs typeface="Times New Roman"/>
              </a:rPr>
              <a:t> СИЭ </a:t>
            </a:r>
            <a:r>
              <a:rPr lang="ru-RU">
                <a:solidFill>
                  <a:schemeClr val="tx1"/>
                </a:solidFill>
                <a:latin typeface="Times New Roman"/>
                <a:ea typeface="Times New Roman"/>
                <a:cs typeface="Times New Roman"/>
              </a:rPr>
              <a:t>имкон</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медиҳад</a:t>
            </a:r>
            <a:r>
              <a:rPr lang="ru-RU">
                <a:solidFill>
                  <a:schemeClr val="tx1"/>
                </a:solidFill>
                <a:latin typeface="Times New Roman"/>
                <a:ea typeface="Times New Roman"/>
                <a:cs typeface="Times New Roman"/>
              </a:rPr>
              <a:t>:</a:t>
            </a:r>
            <a:endParaRPr>
              <a:latin typeface="Times New Roman"/>
              <a:cs typeface="Times New Roman"/>
            </a:endParaRPr>
          </a:p>
          <a:p>
            <a:pPr marL="394023" indent="-394023" algn="just">
              <a:buFont typeface="Arial"/>
              <a:buAutoNum type="alphaLcPeriod"/>
              <a:defRPr/>
            </a:pPr>
            <a:r>
              <a:rPr lang="ru-RU">
                <a:solidFill>
                  <a:schemeClr val="tx1"/>
                </a:solidFill>
                <a:latin typeface="Times New Roman"/>
                <a:ea typeface="Times New Roman"/>
                <a:cs typeface="Times New Roman"/>
              </a:rPr>
              <a:t>ба </a:t>
            </a:r>
            <a:r>
              <a:rPr lang="ru-RU">
                <a:solidFill>
                  <a:schemeClr val="tx1"/>
                </a:solidFill>
                <a:latin typeface="Times New Roman"/>
                <a:ea typeface="Times New Roman"/>
                <a:cs typeface="Times New Roman"/>
              </a:rPr>
              <a:t>қарзгирандагон</a:t>
            </a:r>
            <a:r>
              <a:rPr lang="ru-RU">
                <a:solidFill>
                  <a:schemeClr val="tx1"/>
                </a:solidFill>
                <a:latin typeface="Times New Roman"/>
                <a:ea typeface="Times New Roman"/>
                <a:cs typeface="Times New Roman"/>
              </a:rPr>
              <a:t> дар </a:t>
            </a:r>
            <a:r>
              <a:rPr lang="ru-RU">
                <a:solidFill>
                  <a:schemeClr val="tx1"/>
                </a:solidFill>
                <a:latin typeface="Times New Roman"/>
                <a:ea typeface="Times New Roman"/>
                <a:cs typeface="Times New Roman"/>
              </a:rPr>
              <a:t>истифодаи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таҷрибаи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пешрафтаи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байналмилалӣ</a:t>
            </a:r>
            <a:r>
              <a:rPr lang="ru-RU">
                <a:solidFill>
                  <a:schemeClr val="tx1"/>
                </a:solidFill>
                <a:latin typeface="Times New Roman"/>
                <a:ea typeface="Times New Roman"/>
                <a:cs typeface="Times New Roman"/>
              </a:rPr>
              <a:t> дар </a:t>
            </a:r>
            <a:r>
              <a:rPr lang="ru-RU">
                <a:solidFill>
                  <a:schemeClr val="tx1"/>
                </a:solidFill>
                <a:latin typeface="Times New Roman"/>
                <a:ea typeface="Times New Roman"/>
                <a:cs typeface="Times New Roman"/>
              </a:rPr>
              <a:t>соҳаи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таъмини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устувории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экологӣ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иҷтимоӣ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дастгирӣ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намояд</a:t>
            </a:r>
            <a:r>
              <a:rPr lang="ru-RU">
                <a:solidFill>
                  <a:schemeClr val="tx1"/>
                </a:solidFill>
                <a:latin typeface="Times New Roman"/>
                <a:ea typeface="Times New Roman"/>
                <a:cs typeface="Times New Roman"/>
              </a:rPr>
              <a:t>;</a:t>
            </a:r>
            <a:r>
              <a:rPr lang="ru-RU" sz="1800">
                <a:latin typeface="Times New Roman"/>
                <a:ea typeface="Times New Roman"/>
                <a:cs typeface="Times New Roman"/>
              </a:rPr>
              <a:t> </a:t>
            </a:r>
            <a:endParaRPr lang="ru-RU">
              <a:solidFill>
                <a:schemeClr val="tx1"/>
              </a:solidFill>
              <a:latin typeface="Times New Roman"/>
              <a:ea typeface="Times New Roman"/>
              <a:cs typeface="Times New Roman"/>
            </a:endParaRPr>
          </a:p>
          <a:p>
            <a:pPr marL="394023" indent="-394023" algn="just">
              <a:buFont typeface="Arial"/>
              <a:buAutoNum type="alphaLcPeriod"/>
              <a:defRPr/>
            </a:pPr>
            <a:r>
              <a:rPr lang="ru-RU">
                <a:solidFill>
                  <a:schemeClr val="tx1"/>
                </a:solidFill>
                <a:latin typeface="Times New Roman"/>
                <a:ea typeface="Times New Roman"/>
                <a:cs typeface="Times New Roman"/>
              </a:rPr>
              <a:t>ба </a:t>
            </a:r>
            <a:r>
              <a:rPr lang="ru-RU">
                <a:solidFill>
                  <a:schemeClr val="tx1"/>
                </a:solidFill>
                <a:latin typeface="Times New Roman"/>
                <a:ea typeface="Times New Roman"/>
                <a:cs typeface="Times New Roman"/>
              </a:rPr>
              <a:t>қарзгирандагон</a:t>
            </a:r>
            <a:r>
              <a:rPr lang="ru-RU">
                <a:solidFill>
                  <a:schemeClr val="tx1"/>
                </a:solidFill>
                <a:latin typeface="Times New Roman"/>
                <a:ea typeface="Times New Roman"/>
                <a:cs typeface="Times New Roman"/>
              </a:rPr>
              <a:t> дар </a:t>
            </a:r>
            <a:r>
              <a:rPr lang="ru-RU">
                <a:solidFill>
                  <a:schemeClr val="tx1"/>
                </a:solidFill>
                <a:latin typeface="Times New Roman"/>
                <a:ea typeface="Times New Roman"/>
                <a:cs typeface="Times New Roman"/>
              </a:rPr>
              <a:t>иҷрои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ӯҳдадориҳои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миллӣ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байналмилалии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иҷтимоӣ-экологӣ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ёрӣ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расонад</a:t>
            </a:r>
            <a:r>
              <a:rPr lang="ru-RU">
                <a:solidFill>
                  <a:schemeClr val="tx1"/>
                </a:solidFill>
                <a:latin typeface="Times New Roman"/>
                <a:ea typeface="Times New Roman"/>
                <a:cs typeface="Times New Roman"/>
              </a:rPr>
              <a:t>;</a:t>
            </a:r>
            <a:endParaRPr/>
          </a:p>
          <a:p>
            <a:pPr marL="394023" indent="-394023" algn="just">
              <a:buFont typeface="Arial"/>
              <a:buAutoNum type="alphaLcPeriod"/>
              <a:defRPr/>
            </a:pPr>
            <a:r>
              <a:rPr lang="ru-RU">
                <a:solidFill>
                  <a:schemeClr val="tx1"/>
                </a:solidFill>
                <a:latin typeface="Times New Roman"/>
                <a:ea typeface="Times New Roman"/>
                <a:cs typeface="Times New Roman"/>
              </a:rPr>
              <a:t>кӯшишҳои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онҳоро</a:t>
            </a:r>
            <a:r>
              <a:rPr lang="ru-RU">
                <a:solidFill>
                  <a:schemeClr val="tx1"/>
                </a:solidFill>
                <a:latin typeface="Times New Roman"/>
                <a:ea typeface="Times New Roman"/>
                <a:cs typeface="Times New Roman"/>
              </a:rPr>
              <a:t> дар </a:t>
            </a:r>
            <a:r>
              <a:rPr lang="ru-RU">
                <a:solidFill>
                  <a:schemeClr val="tx1"/>
                </a:solidFill>
                <a:latin typeface="Times New Roman"/>
                <a:ea typeface="Times New Roman"/>
                <a:cs typeface="Times New Roman"/>
              </a:rPr>
              <a:t>самти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пешгирии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табъиз</a:t>
            </a:r>
            <a:r>
              <a:rPr lang="ru-RU">
                <a:solidFill>
                  <a:schemeClr val="tx1"/>
                </a:solidFill>
                <a:latin typeface="Times New Roman"/>
                <a:ea typeface="Times New Roman"/>
                <a:cs typeface="Times New Roman"/>
              </a:rPr>
              <a:t>, баланд </a:t>
            </a:r>
            <a:r>
              <a:rPr lang="ru-RU">
                <a:solidFill>
                  <a:schemeClr val="tx1"/>
                </a:solidFill>
                <a:latin typeface="Times New Roman"/>
                <a:ea typeface="Times New Roman"/>
                <a:cs typeface="Times New Roman"/>
              </a:rPr>
              <a:t>бардоштани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шаффофият</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густариши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иштироки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ҷомеа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таъмини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ҳисоботдиҳӣ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ва</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такмили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идоракунӣ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дастгирӣ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намояд</a:t>
            </a:r>
            <a:r>
              <a:rPr lang="ru-RU">
                <a:solidFill>
                  <a:schemeClr val="tx1"/>
                </a:solidFill>
                <a:latin typeface="Times New Roman"/>
                <a:ea typeface="Times New Roman"/>
                <a:cs typeface="Times New Roman"/>
              </a:rPr>
              <a:t>; </a:t>
            </a:r>
            <a:endParaRPr/>
          </a:p>
          <a:p>
            <a:pPr marL="394023" indent="-394023" algn="just">
              <a:buFont typeface="Arial"/>
              <a:buAutoNum type="alphaLcPeriod"/>
              <a:defRPr/>
            </a:pPr>
            <a:r>
              <a:rPr lang="ru-RU">
                <a:solidFill>
                  <a:schemeClr val="tx1"/>
                </a:solidFill>
                <a:latin typeface="Times New Roman"/>
                <a:ea typeface="Times New Roman"/>
                <a:cs typeface="Times New Roman"/>
              </a:rPr>
              <a:t>тавассути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ҳамкории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доимӣ</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бо</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ҷонибҳои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манфиатдор</a:t>
            </a:r>
            <a:r>
              <a:rPr lang="ru-RU">
                <a:solidFill>
                  <a:schemeClr val="tx1"/>
                </a:solidFill>
                <a:latin typeface="Times New Roman"/>
                <a:ea typeface="Times New Roman"/>
                <a:cs typeface="Times New Roman"/>
              </a:rPr>
              <a:t> ба </a:t>
            </a:r>
            <a:r>
              <a:rPr lang="ru-RU">
                <a:solidFill>
                  <a:schemeClr val="tx1"/>
                </a:solidFill>
                <a:latin typeface="Times New Roman"/>
                <a:ea typeface="Times New Roman"/>
                <a:cs typeface="Times New Roman"/>
              </a:rPr>
              <a:t>дастёбии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натиҷаҳои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устувори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рушди</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лоиҳаҳо</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мусоидат</a:t>
            </a:r>
            <a:r>
              <a:rPr lang="ru-RU">
                <a:solidFill>
                  <a:schemeClr val="tx1"/>
                </a:solidFill>
                <a:latin typeface="Times New Roman"/>
                <a:ea typeface="Times New Roman"/>
                <a:cs typeface="Times New Roman"/>
              </a:rPr>
              <a:t> </a:t>
            </a:r>
            <a:r>
              <a:rPr lang="ru-RU">
                <a:solidFill>
                  <a:schemeClr val="tx1"/>
                </a:solidFill>
                <a:latin typeface="Times New Roman"/>
                <a:ea typeface="Times New Roman"/>
                <a:cs typeface="Times New Roman"/>
              </a:rPr>
              <a:t>мояд</a:t>
            </a:r>
            <a:r>
              <a:rPr lang="ru-RU">
                <a:solidFill>
                  <a:schemeClr val="tx1"/>
                </a:solidFill>
                <a:latin typeface="Times New Roman"/>
                <a:ea typeface="Times New Roman"/>
                <a:cs typeface="Times New Roman"/>
              </a:rPr>
              <a:t>.</a:t>
            </a:r>
            <a:endParaRPr>
              <a:latin typeface="Times New Roman"/>
              <a:cs typeface="Times New Roman"/>
            </a:endParaRPr>
          </a:p>
          <a:p>
            <a:pPr algn="just">
              <a:defRPr/>
            </a:pPr>
            <a:endParaRPr>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42998121" name="Заголовок 5"/>
          <p:cNvSpPr>
            <a:spLocks noGrp="1"/>
          </p:cNvSpPr>
          <p:nvPr>
            <p:ph type="title"/>
          </p:nvPr>
        </p:nvSpPr>
        <p:spPr bwMode="auto">
          <a:xfrm>
            <a:off x="116662" y="142875"/>
            <a:ext cx="11896881" cy="604677"/>
          </a:xfrm>
          <a:prstGeom prst="rect">
            <a:avLst/>
          </a:prstGeom>
          <a:solidFill>
            <a:srgbClr val="002060"/>
          </a:solidFill>
        </p:spPr>
        <p:txBody>
          <a:bodyPr>
            <a:noAutofit/>
          </a:bodyPr>
          <a:lstStyle/>
          <a:p>
            <a:pPr algn="ctr">
              <a:defRPr/>
            </a:pPr>
            <a:r>
              <a:rPr lang="ru-RU" sz="3600" b="1">
                <a:solidFill>
                  <a:schemeClr val="bg1"/>
                </a:solidFill>
                <a:latin typeface="Times New Roman"/>
                <a:ea typeface="Times New Roman"/>
                <a:cs typeface="Times New Roman"/>
              </a:rPr>
              <a:t>Стандартҳои иҷтимоӣ - экологии</a:t>
            </a:r>
            <a:r>
              <a:rPr lang="ru-RU" sz="3600" b="1" i="0" u="none" strike="noStrike" cap="none" spc="0">
                <a:ln>
                  <a:noFill/>
                </a:ln>
                <a:solidFill>
                  <a:schemeClr val="bg1"/>
                </a:solidFill>
                <a:latin typeface="Times New Roman"/>
                <a:ea typeface="Times New Roman"/>
                <a:cs typeface="Times New Roman"/>
              </a:rPr>
              <a:t> Бонки Ҷаҳонӣ </a:t>
            </a:r>
            <a:endParaRPr sz="3600">
              <a:solidFill>
                <a:schemeClr val="bg1"/>
              </a:solidFill>
            </a:endParaRPr>
          </a:p>
        </p:txBody>
      </p:sp>
      <p:sp>
        <p:nvSpPr>
          <p:cNvPr id="173775117" name="Rectangle 1"/>
          <p:cNvSpPr>
            <a:spLocks noChangeArrowheads="1"/>
          </p:cNvSpPr>
          <p:nvPr/>
        </p:nvSpPr>
        <p:spPr bwMode="auto">
          <a:xfrm>
            <a:off x="0" y="-93123"/>
            <a:ext cx="233685" cy="640440"/>
          </a:xfrm>
          <a:prstGeom prst="rect">
            <a:avLst/>
          </a:prstGeom>
          <a:noFill/>
          <a:ln>
            <a:noFill/>
          </a:ln>
          <a:effectLst/>
        </p:spPr>
        <p:txBody>
          <a:bodyPr vert="horz" wrap="squar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r>
              <a:rPr lang="ru-RU" sz="1800" b="0" i="0" u="none" strike="noStrike" cap="none">
                <a:ln>
                  <a:noFill/>
                </a:ln>
                <a:solidFill>
                  <a:schemeClr val="tx1"/>
                </a:solidFill>
                <a:latin typeface="Arial"/>
              </a:rPr>
              <a:t>.</a:t>
            </a:r>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540007418" name="TextBox 6"/>
          <p:cNvSpPr txBox="1"/>
          <p:nvPr/>
        </p:nvSpPr>
        <p:spPr bwMode="auto">
          <a:xfrm>
            <a:off x="940053" y="819148"/>
            <a:ext cx="10453899" cy="4846680"/>
          </a:xfrm>
          <a:prstGeom prst="rect">
            <a:avLst/>
          </a:prstGeom>
          <a:noFill/>
        </p:spPr>
        <p:txBody>
          <a:bodyPr wrap="square">
            <a:spAutoFit/>
          </a:bodyPr>
          <a:lstStyle/>
          <a:p>
            <a:pPr marL="692865" indent="-349965">
              <a:buFont typeface="Wingdings"/>
              <a:buChar char="w"/>
              <a:defRPr/>
            </a:pPr>
            <a:r>
              <a:rPr lang="ru-RU" sz="2400">
                <a:latin typeface="Arial"/>
              </a:rPr>
              <a:t> </a:t>
            </a:r>
            <a:r>
              <a:rPr lang="ru-RU" sz="2400" b="0" i="0" u="none" strike="noStrike" cap="none">
                <a:ln>
                  <a:noFill/>
                </a:ln>
                <a:solidFill>
                  <a:schemeClr val="tx1"/>
                </a:solidFill>
                <a:latin typeface="Times New Roman"/>
                <a:ea typeface="Times New Roman"/>
                <a:cs typeface="Times New Roman"/>
              </a:rPr>
              <a:t>С</a:t>
            </a:r>
            <a:r>
              <a:rPr lang="tg-Cyrl-TJ" sz="2400" b="0" i="0" u="none" strike="noStrike" cap="none">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1</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Арзёбӣ</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идоракунии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хавфҳо</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таъсирҳои</a:t>
            </a:r>
            <a:r>
              <a:rPr lang="ru-RU" sz="2400" b="0" i="0" u="none" strike="noStrike" cap="none">
                <a:ln>
                  <a:noFill/>
                </a:ln>
                <a:solidFill>
                  <a:schemeClr val="tx1"/>
                </a:solidFill>
                <a:latin typeface="Times New Roman"/>
                <a:ea typeface="Times New Roman"/>
                <a:cs typeface="Times New Roman"/>
              </a:rPr>
              <a:t> -экологию </a:t>
            </a:r>
            <a:r>
              <a:rPr lang="ru-RU" sz="2400">
                <a:latin typeface="Times New Roman"/>
                <a:ea typeface="Times New Roman"/>
                <a:cs typeface="Times New Roman"/>
              </a:rPr>
              <a:t>- </a:t>
            </a:r>
            <a:r>
              <a:rPr lang="ru-RU" sz="2400">
                <a:latin typeface="Times New Roman"/>
                <a:ea typeface="Times New Roman"/>
                <a:cs typeface="Times New Roman"/>
              </a:rPr>
              <a:t>иҷтимоӣ</a:t>
            </a:r>
            <a:r>
              <a:rPr lang="ru-RU" sz="2400" b="0" i="0" u="none" strike="noStrike" cap="none">
                <a:ln>
                  <a:noFill/>
                </a:ln>
                <a:solidFill>
                  <a:schemeClr val="tx1"/>
                </a:solidFill>
                <a:latin typeface="Times New Roman"/>
                <a:ea typeface="Times New Roman"/>
                <a:cs typeface="Times New Roman"/>
              </a:rPr>
              <a:t>;</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2: </a:t>
            </a:r>
            <a:r>
              <a:rPr lang="ru-RU" sz="2400" b="0" i="0" u="none" strike="noStrike" cap="none">
                <a:ln>
                  <a:noFill/>
                </a:ln>
                <a:solidFill>
                  <a:schemeClr val="tx1"/>
                </a:solidFill>
                <a:latin typeface="Times New Roman"/>
                <a:ea typeface="Times New Roman"/>
                <a:cs typeface="Times New Roman"/>
              </a:rPr>
              <a:t>Меҳнат</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шароити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кор</a:t>
            </a:r>
            <a:r>
              <a:rPr lang="ru-RU" sz="2400" b="0" i="0" u="none" strike="noStrike" cap="none">
                <a:ln>
                  <a:noFill/>
                </a:ln>
                <a:solidFill>
                  <a:schemeClr val="tx1"/>
                </a:solidFill>
                <a:latin typeface="Times New Roman"/>
                <a:ea typeface="Times New Roman"/>
                <a:cs typeface="Times New Roman"/>
              </a:rPr>
              <a:t>;</a:t>
            </a:r>
            <a:r>
              <a:rPr lang="ru-RU" sz="1800" b="1">
                <a:latin typeface="Times New Roman"/>
                <a:ea typeface="Times New Roman"/>
                <a:cs typeface="Times New Roman"/>
              </a:rPr>
              <a:t> </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3:</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Истифодаи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самараноки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захираҳо</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пешгирии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ифлосшав</a:t>
            </a:r>
            <a:r>
              <a:rPr lang="tg-Cyrl-TJ" sz="2400" b="0" i="0" u="none" strike="noStrike" cap="none">
                <a:ln>
                  <a:noFill/>
                </a:ln>
                <a:solidFill>
                  <a:schemeClr val="tx1"/>
                </a:solidFill>
                <a:latin typeface="Times New Roman"/>
                <a:ea typeface="Times New Roman"/>
                <a:cs typeface="Times New Roman"/>
              </a:rPr>
              <a:t>ӣ</a:t>
            </a:r>
            <a:r>
              <a:rPr lang="ru-RU" sz="2400" b="0" i="0" u="none" strike="noStrike" cap="none">
                <a:ln>
                  <a:noFill/>
                </a:ln>
                <a:solidFill>
                  <a:schemeClr val="tx1"/>
                </a:solidFill>
                <a:latin typeface="Times New Roman"/>
                <a:ea typeface="Times New Roman"/>
                <a:cs typeface="Times New Roman"/>
              </a:rPr>
              <a:t>;</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4:</a:t>
            </a:r>
            <a:r>
              <a:rPr lang="ru-RU" sz="2400" b="0" i="0" u="none" strike="noStrike" cap="none">
                <a:ln>
                  <a:noFill/>
                </a:ln>
                <a:solidFill>
                  <a:schemeClr val="tx1"/>
                </a:solidFill>
                <a:latin typeface="Times New Roman"/>
                <a:ea typeface="Times New Roman"/>
                <a:cs typeface="Times New Roman"/>
              </a:rPr>
              <a:t> </a:t>
            </a:r>
            <a:r>
              <a:rPr lang="ru-RU" sz="2400">
                <a:latin typeface="Times New Roman"/>
                <a:ea typeface="Times New Roman"/>
                <a:cs typeface="Times New Roman"/>
              </a:rPr>
              <a:t>С</a:t>
            </a:r>
            <a:r>
              <a:rPr lang="ru-RU" sz="2400" b="0" i="0" u="none" strike="noStrike" cap="none">
                <a:ln>
                  <a:noFill/>
                </a:ln>
                <a:solidFill>
                  <a:schemeClr val="tx1"/>
                </a:solidFill>
                <a:latin typeface="Times New Roman"/>
                <a:ea typeface="Times New Roman"/>
                <a:cs typeface="Times New Roman"/>
              </a:rPr>
              <a:t>аломатӣ</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амнияти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аҳолӣ</a:t>
            </a:r>
            <a:r>
              <a:rPr lang="ru-RU" sz="2400" b="0" i="0" u="none" strike="noStrike" cap="none">
                <a:ln>
                  <a:noFill/>
                </a:ln>
                <a:solidFill>
                  <a:schemeClr val="tx1"/>
                </a:solidFill>
                <a:latin typeface="Times New Roman"/>
                <a:ea typeface="Times New Roman"/>
                <a:cs typeface="Times New Roman"/>
              </a:rPr>
              <a:t>;</a:t>
            </a:r>
            <a:r>
              <a:rPr lang="ru-RU" sz="1800" b="1">
                <a:latin typeface="Times New Roman"/>
                <a:ea typeface="Times New Roman"/>
                <a:cs typeface="Times New Roman"/>
              </a:rPr>
              <a:t> </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5:</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Гирифтани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замин</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маҳдуд</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кардани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истифодаи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замин</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кӯчонидани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маҷбурӣ</a:t>
            </a:r>
            <a:r>
              <a:rPr lang="ru-RU" sz="2400" b="0" i="0" u="none" strike="noStrike" cap="none">
                <a:ln>
                  <a:noFill/>
                </a:ln>
                <a:solidFill>
                  <a:schemeClr val="tx1"/>
                </a:solidFill>
                <a:latin typeface="Times New Roman"/>
                <a:ea typeface="Times New Roman"/>
                <a:cs typeface="Times New Roman"/>
              </a:rPr>
              <a:t>;</a:t>
            </a:r>
            <a:r>
              <a:rPr lang="ru-RU" sz="1800" b="1">
                <a:latin typeface="Times New Roman"/>
                <a:ea typeface="Times New Roman"/>
                <a:cs typeface="Times New Roman"/>
              </a:rPr>
              <a:t> </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6: </a:t>
            </a:r>
            <a:r>
              <a:rPr lang="ru-RU" sz="2400" b="0" i="0" u="none" strike="noStrike" cap="none">
                <a:ln>
                  <a:noFill/>
                </a:ln>
                <a:solidFill>
                  <a:schemeClr val="tx1"/>
                </a:solidFill>
                <a:latin typeface="Times New Roman"/>
                <a:ea typeface="Times New Roman"/>
                <a:cs typeface="Times New Roman"/>
              </a:rPr>
              <a:t>Ҳифзи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гуногунии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биологӣ</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идоракунии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устувори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захираҳои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табиии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зинда</a:t>
            </a:r>
            <a:r>
              <a:rPr lang="ru-RU" sz="2400" b="0" i="0" u="none" strike="noStrike" cap="none">
                <a:ln>
                  <a:noFill/>
                </a:ln>
                <a:solidFill>
                  <a:schemeClr val="tx1"/>
                </a:solidFill>
                <a:latin typeface="Times New Roman"/>
                <a:ea typeface="Times New Roman"/>
                <a:cs typeface="Times New Roman"/>
              </a:rPr>
              <a:t>;</a:t>
            </a:r>
            <a:r>
              <a:rPr lang="ru-RU" sz="1800" b="1">
                <a:latin typeface="Times New Roman"/>
                <a:ea typeface="Times New Roman"/>
                <a:cs typeface="Times New Roman"/>
              </a:rPr>
              <a:t> </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7:</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Халқҳои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бумӣ</a:t>
            </a:r>
            <a:r>
              <a:rPr lang="ru-RU" sz="2400" b="0" i="0" u="none" strike="noStrike" cap="none">
                <a:ln>
                  <a:noFill/>
                </a:ln>
                <a:solidFill>
                  <a:schemeClr val="tx1"/>
                </a:solidFill>
                <a:latin typeface="Times New Roman"/>
                <a:ea typeface="Times New Roman"/>
                <a:cs typeface="Times New Roman"/>
              </a:rPr>
              <a:t> / </a:t>
            </a:r>
            <a:r>
              <a:rPr lang="ru-RU" sz="2400" b="0" i="0" u="none" strike="noStrike" cap="none">
                <a:ln>
                  <a:noFill/>
                </a:ln>
                <a:solidFill>
                  <a:schemeClr val="tx1"/>
                </a:solidFill>
                <a:latin typeface="Times New Roman"/>
                <a:ea typeface="Times New Roman"/>
                <a:cs typeface="Times New Roman"/>
              </a:rPr>
              <a:t>ҷомеаҳои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анъанавии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маҳаллӣ</a:t>
            </a:r>
            <a:r>
              <a:rPr lang="ru-RU" sz="2400" b="0" i="0" u="none" strike="noStrike" cap="none">
                <a:ln>
                  <a:noFill/>
                </a:ln>
                <a:latin typeface="Times New Roman"/>
                <a:ea typeface="Times New Roman"/>
                <a:cs typeface="Times New Roman"/>
              </a:rPr>
              <a:t>;</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8: </a:t>
            </a:r>
            <a:r>
              <a:rPr lang="ru-RU" sz="2400" b="0" i="0" u="none" strike="noStrike" cap="none">
                <a:ln>
                  <a:noFill/>
                </a:ln>
                <a:solidFill>
                  <a:schemeClr val="tx1"/>
                </a:solidFill>
                <a:latin typeface="Times New Roman"/>
                <a:ea typeface="Times New Roman"/>
                <a:cs typeface="Times New Roman"/>
              </a:rPr>
              <a:t>Мероси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фарҳангӣ</a:t>
            </a:r>
            <a:r>
              <a:rPr lang="ru-RU" sz="2400" b="0" i="0" u="none" strike="noStrike" cap="none">
                <a:ln>
                  <a:noFill/>
                </a:ln>
                <a:solidFill>
                  <a:schemeClr val="tx1"/>
                </a:solidFill>
                <a:latin typeface="Times New Roman"/>
                <a:ea typeface="Times New Roman"/>
                <a:cs typeface="Times New Roman"/>
              </a:rPr>
              <a:t>;</a:t>
            </a:r>
            <a:endParaRPr lang="ru-RU" sz="2400" b="0" i="0" u="none" strike="noStrike" cap="none" spc="0">
              <a:ln>
                <a:noFill/>
              </a:ln>
              <a:solidFill>
                <a:schemeClr val="tx1"/>
              </a:solidFill>
              <a:latin typeface="Times New Roman"/>
              <a:cs typeface="Times New Roman"/>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tg-Cyrl-TJ" sz="2400" b="1" i="0" u="none" strike="noStrike" cap="none">
                <a:ln>
                  <a:noFill/>
                </a:ln>
                <a:solidFill>
                  <a:srgbClr val="C00000"/>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9: </a:t>
            </a:r>
            <a:r>
              <a:rPr lang="ru-RU" sz="2400" b="0" i="0" u="none" strike="noStrike" cap="none">
                <a:ln>
                  <a:noFill/>
                </a:ln>
                <a:solidFill>
                  <a:schemeClr val="tx1"/>
                </a:solidFill>
                <a:latin typeface="Times New Roman"/>
                <a:ea typeface="Times New Roman"/>
                <a:cs typeface="Times New Roman"/>
              </a:rPr>
              <a:t>Миёнаравҳои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молиявӣ</a:t>
            </a:r>
            <a:r>
              <a:rPr lang="ru-RU" sz="2400" b="0" i="0" u="none" strike="noStrike" cap="none">
                <a:ln>
                  <a:noFill/>
                </a:ln>
                <a:solidFill>
                  <a:schemeClr val="tx1"/>
                </a:solidFill>
                <a:latin typeface="Times New Roman"/>
                <a:ea typeface="Times New Roman"/>
                <a:cs typeface="Times New Roman"/>
              </a:rPr>
              <a:t>;</a:t>
            </a:r>
            <a:endParaRPr/>
          </a:p>
          <a:p>
            <a:pPr marL="692865" indent="-349965">
              <a:buFont typeface="Wingdings"/>
              <a:buChar char="w"/>
              <a:defRPr/>
            </a:pPr>
            <a:r>
              <a:rPr lang="ru-RU" sz="2400" b="0" i="0" u="none" strike="noStrike" cap="none" spc="0">
                <a:ln>
                  <a:noFill/>
                </a:ln>
                <a:solidFill>
                  <a:schemeClr val="tx1"/>
                </a:solidFill>
                <a:latin typeface="Times New Roman"/>
                <a:ea typeface="Times New Roman"/>
                <a:cs typeface="Times New Roman"/>
              </a:rPr>
              <a:t>С</a:t>
            </a:r>
            <a:r>
              <a:rPr lang="tg-Cyrl-TJ" sz="2400" b="0" i="0" u="none" strike="noStrike" cap="none" spc="0">
                <a:ln>
                  <a:noFill/>
                </a:ln>
                <a:solidFill>
                  <a:schemeClr val="tx1"/>
                </a:solidFill>
                <a:latin typeface="Times New Roman"/>
                <a:ea typeface="Times New Roman"/>
                <a:cs typeface="Times New Roman"/>
              </a:rPr>
              <a:t>ИЭ</a:t>
            </a:r>
            <a:r>
              <a:rPr lang="ru-RU" sz="2400" b="0" i="0" u="none" strike="noStrike" cap="none">
                <a:ln>
                  <a:noFill/>
                </a:ln>
                <a:solidFill>
                  <a:schemeClr val="tx1"/>
                </a:solidFill>
                <a:latin typeface="Times New Roman"/>
                <a:ea typeface="Times New Roman"/>
                <a:cs typeface="Times New Roman"/>
              </a:rPr>
              <a:t> </a:t>
            </a:r>
            <a:r>
              <a:rPr lang="ru-RU" sz="2400" b="1" i="0" u="none" strike="noStrike" cap="none">
                <a:ln>
                  <a:noFill/>
                </a:ln>
                <a:solidFill>
                  <a:srgbClr val="C00000"/>
                </a:solidFill>
                <a:latin typeface="Times New Roman"/>
                <a:ea typeface="Times New Roman"/>
                <a:cs typeface="Times New Roman"/>
              </a:rPr>
              <a:t>10: </a:t>
            </a:r>
            <a:r>
              <a:rPr lang="ru-RU" sz="2400" b="0" i="0" u="none" strike="noStrike" cap="none">
                <a:ln>
                  <a:noFill/>
                </a:ln>
                <a:solidFill>
                  <a:schemeClr val="tx1"/>
                </a:solidFill>
                <a:latin typeface="Times New Roman"/>
                <a:ea typeface="Times New Roman"/>
                <a:cs typeface="Times New Roman"/>
              </a:rPr>
              <a:t>Ҳамкорӣ</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бо</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ҷонибҳои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манфиатдор</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ва</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ифшои</a:t>
            </a:r>
            <a:r>
              <a:rPr lang="ru-RU" sz="2400" b="0" i="0" u="none" strike="noStrike" cap="none">
                <a:ln>
                  <a:noFill/>
                </a:ln>
                <a:solidFill>
                  <a:schemeClr val="tx1"/>
                </a:solidFill>
                <a:latin typeface="Times New Roman"/>
                <a:ea typeface="Times New Roman"/>
                <a:cs typeface="Times New Roman"/>
              </a:rPr>
              <a:t> </a:t>
            </a:r>
            <a:r>
              <a:rPr lang="ru-RU" sz="2400" b="0" i="0" u="none" strike="noStrike" cap="none">
                <a:ln>
                  <a:noFill/>
                </a:ln>
                <a:solidFill>
                  <a:schemeClr val="tx1"/>
                </a:solidFill>
                <a:latin typeface="Times New Roman"/>
                <a:ea typeface="Times New Roman"/>
                <a:cs typeface="Times New Roman"/>
              </a:rPr>
              <a:t>иттилоот</a:t>
            </a:r>
            <a:endParaRPr sz="2400">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37629747" name="Заголовок 1"/>
          <p:cNvSpPr>
            <a:spLocks noGrp="1"/>
          </p:cNvSpPr>
          <p:nvPr>
            <p:ph type="title"/>
          </p:nvPr>
        </p:nvSpPr>
        <p:spPr bwMode="auto">
          <a:xfrm>
            <a:off x="152399" y="139700"/>
            <a:ext cx="11937999" cy="1066797"/>
          </a:xfrm>
          <a:prstGeom prst="rect">
            <a:avLst/>
          </a:prstGeom>
          <a:solidFill>
            <a:srgbClr val="002060"/>
          </a:solidFill>
        </p:spPr>
        <p:txBody>
          <a:bodyPr>
            <a:normAutofit fontScale="90000"/>
          </a:bodyPr>
          <a:lstStyle/>
          <a:p>
            <a:pPr algn="ctr">
              <a:defRPr/>
            </a:pPr>
            <a:r>
              <a:rPr lang="tg-Cyrl-TJ" sz="3600" b="1">
                <a:solidFill>
                  <a:schemeClr val="bg1"/>
                </a:solidFill>
                <a:latin typeface="Times New Roman"/>
                <a:ea typeface="Times New Roman"/>
                <a:cs typeface="Times New Roman"/>
              </a:rPr>
              <a:t>Стандартҳои зерини иҷтимоӣ ва экологӣ дар лоиҳаи “</a:t>
            </a:r>
            <a:r>
              <a:rPr lang="en-US" sz="3600" b="1">
                <a:solidFill>
                  <a:schemeClr val="bg1"/>
                </a:solidFill>
                <a:latin typeface="Times New Roman"/>
                <a:ea typeface="Times New Roman"/>
                <a:cs typeface="Times New Roman"/>
              </a:rPr>
              <a:t>FINGROW</a:t>
            </a:r>
            <a:r>
              <a:rPr lang="tg-Cyrl-TJ" sz="3600" b="1">
                <a:solidFill>
                  <a:schemeClr val="bg1"/>
                </a:solidFill>
                <a:latin typeface="Times New Roman"/>
                <a:ea typeface="Times New Roman"/>
                <a:cs typeface="Times New Roman"/>
              </a:rPr>
              <a:t>”татбиқ мешаванд:</a:t>
            </a:r>
            <a:endParaRPr sz="3600" b="1">
              <a:solidFill>
                <a:schemeClr val="bg1"/>
              </a:solidFill>
              <a:latin typeface="Times New Roman"/>
              <a:cs typeface="Times New Roman"/>
            </a:endParaRPr>
          </a:p>
        </p:txBody>
      </p:sp>
      <p:sp>
        <p:nvSpPr>
          <p:cNvPr id="4739081" name="Объект 2"/>
          <p:cNvSpPr>
            <a:spLocks noGrp="1"/>
          </p:cNvSpPr>
          <p:nvPr>
            <p:ph idx="1"/>
          </p:nvPr>
        </p:nvSpPr>
        <p:spPr bwMode="auto">
          <a:xfrm>
            <a:off x="552653" y="1571401"/>
            <a:ext cx="11086692" cy="3357554"/>
          </a:xfrm>
        </p:spPr>
        <p:txBody>
          <a:bodyPr vertOverflow="overflow" horzOverflow="overflow" vert="horz" wrap="square" lIns="91440" tIns="45720" rIns="91440" bIns="45720" numCol="1" spcCol="0" rtlCol="0" fromWordArt="0" anchor="t" anchorCtr="0" forceAA="0" compatLnSpc="0">
            <a:normAutofit/>
          </a:bodyPr>
          <a:lstStyle/>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1: </a:t>
            </a:r>
            <a:r>
              <a:rPr lang="ru-RU" sz="2000" b="0" i="0" u="none" strike="noStrike" cap="none" spc="0">
                <a:ln>
                  <a:noFill/>
                </a:ln>
                <a:solidFill>
                  <a:prstClr val="black"/>
                </a:solidFill>
                <a:latin typeface="Times New Roman"/>
                <a:ea typeface="Times New Roman"/>
                <a:cs typeface="Times New Roman"/>
              </a:rPr>
              <a:t>Арзёбӣ</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идоракунии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хавфҳо</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таъсирҳои</a:t>
            </a:r>
            <a:r>
              <a:rPr lang="ru-RU" sz="2000" b="0" i="0" u="none" strike="noStrike" cap="none" spc="0">
                <a:ln>
                  <a:noFill/>
                </a:ln>
                <a:solidFill>
                  <a:prstClr val="black"/>
                </a:solidFill>
                <a:latin typeface="Times New Roman"/>
                <a:ea typeface="Times New Roman"/>
                <a:cs typeface="Times New Roman"/>
              </a:rPr>
              <a:t> -экологию -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a:t>
            </a:r>
            <a:endParaRPr/>
          </a:p>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2: </a:t>
            </a:r>
            <a:r>
              <a:rPr lang="ru-RU" sz="2000" b="0" i="0" u="none" strike="noStrike" cap="none" spc="0">
                <a:ln>
                  <a:noFill/>
                </a:ln>
                <a:solidFill>
                  <a:prstClr val="black"/>
                </a:solidFill>
                <a:latin typeface="Times New Roman"/>
                <a:ea typeface="Times New Roman"/>
                <a:cs typeface="Times New Roman"/>
              </a:rPr>
              <a:t>Меҳнат</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шароити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кор</a:t>
            </a:r>
            <a:r>
              <a:rPr lang="ru-RU" sz="2000" b="0" i="0" u="none" strike="noStrike" cap="none" spc="0">
                <a:ln>
                  <a:noFill/>
                </a:ln>
                <a:solidFill>
                  <a:prstClr val="black"/>
                </a:solidFill>
                <a:latin typeface="Times New Roman"/>
                <a:ea typeface="Times New Roman"/>
                <a:cs typeface="Times New Roman"/>
              </a:rPr>
              <a:t>;</a:t>
            </a:r>
            <a:r>
              <a:rPr lang="ru-RU" sz="2000" b="1" i="0" u="none" strike="noStrike" cap="none" spc="0">
                <a:ln>
                  <a:noFill/>
                </a:ln>
                <a:solidFill>
                  <a:prstClr val="black"/>
                </a:solidFill>
                <a:latin typeface="Times New Roman"/>
                <a:ea typeface="Times New Roman"/>
                <a:cs typeface="Times New Roman"/>
              </a:rPr>
              <a:t> </a:t>
            </a:r>
            <a:endParaRPr lang="ru-RU" sz="2000" b="0" i="0" u="none" strike="noStrike" cap="none" spc="0">
              <a:ln>
                <a:noFill/>
              </a:ln>
              <a:solidFill>
                <a:prstClr val="black"/>
              </a:solidFill>
              <a:latin typeface="Times New Roman"/>
              <a:ea typeface="Times New Roman"/>
              <a:cs typeface="Times New Roman"/>
            </a:endParaRPr>
          </a:p>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3: </a:t>
            </a:r>
            <a:r>
              <a:rPr lang="ru-RU" sz="2000" b="0" i="0" u="none" strike="noStrike" cap="none" spc="0">
                <a:ln>
                  <a:noFill/>
                </a:ln>
                <a:solidFill>
                  <a:prstClr val="black"/>
                </a:solidFill>
                <a:latin typeface="Times New Roman"/>
                <a:ea typeface="Times New Roman"/>
                <a:cs typeface="Times New Roman"/>
              </a:rPr>
              <a:t>Истифодаи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самараноки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захираҳо</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пешгирии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ифлосшав</a:t>
            </a:r>
            <a:r>
              <a:rPr lang="tg-Cyrl-TJ" sz="2000" b="0" i="0" u="none" strike="noStrike" cap="none" spc="0">
                <a:ln>
                  <a:noFill/>
                </a:ln>
                <a:solidFill>
                  <a:prstClr val="black"/>
                </a:solidFill>
                <a:latin typeface="Times New Roman"/>
                <a:ea typeface="Times New Roman"/>
                <a:cs typeface="Times New Roman"/>
              </a:rPr>
              <a:t>ӣ</a:t>
            </a:r>
            <a:r>
              <a:rPr lang="ru-RU" sz="2000" b="0" i="0" u="none" strike="noStrike" cap="none" spc="0">
                <a:ln>
                  <a:noFill/>
                </a:ln>
                <a:solidFill>
                  <a:prstClr val="black"/>
                </a:solidFill>
                <a:latin typeface="Times New Roman"/>
                <a:ea typeface="Times New Roman"/>
                <a:cs typeface="Times New Roman"/>
              </a:rPr>
              <a:t>;</a:t>
            </a:r>
            <a:endParaRPr/>
          </a:p>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4: </a:t>
            </a:r>
            <a:r>
              <a:rPr lang="ru-RU" sz="2000" b="0" i="0" u="none" strike="noStrike" cap="none" spc="0">
                <a:ln>
                  <a:noFill/>
                </a:ln>
                <a:solidFill>
                  <a:prstClr val="black"/>
                </a:solidFill>
                <a:latin typeface="Times New Roman"/>
                <a:ea typeface="Times New Roman"/>
                <a:cs typeface="Times New Roman"/>
              </a:rPr>
              <a:t>Саломатӣ</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амнияти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аҳолӣ</a:t>
            </a:r>
            <a:r>
              <a:rPr lang="ru-RU" sz="2000" b="0" i="0" u="none" strike="noStrike" cap="none" spc="0">
                <a:ln>
                  <a:noFill/>
                </a:ln>
                <a:solidFill>
                  <a:prstClr val="black"/>
                </a:solidFill>
                <a:latin typeface="Times New Roman"/>
                <a:ea typeface="Times New Roman"/>
                <a:cs typeface="Times New Roman"/>
              </a:rPr>
              <a:t>;</a:t>
            </a:r>
            <a:r>
              <a:rPr lang="ru-RU" sz="2000" b="1" i="0" u="none" strike="noStrike" cap="none" spc="0">
                <a:ln>
                  <a:noFill/>
                </a:ln>
                <a:solidFill>
                  <a:prstClr val="black"/>
                </a:solidFill>
                <a:latin typeface="Times New Roman"/>
                <a:ea typeface="Times New Roman"/>
                <a:cs typeface="Times New Roman"/>
              </a:rPr>
              <a:t> </a:t>
            </a:r>
            <a:endParaRPr lang="ru-RU" sz="2000" b="0" i="0" u="none" strike="noStrike" cap="none" spc="0">
              <a:ln>
                <a:noFill/>
              </a:ln>
              <a:solidFill>
                <a:prstClr val="black"/>
              </a:solidFill>
              <a:latin typeface="Times New Roman"/>
              <a:ea typeface="Times New Roman"/>
              <a:cs typeface="Times New Roman"/>
            </a:endParaRPr>
          </a:p>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9: </a:t>
            </a:r>
            <a:r>
              <a:rPr lang="tg-Cyrl-TJ" sz="2000" b="0" i="0" u="none" strike="noStrike" cap="none" spc="0">
                <a:ln>
                  <a:noFill/>
                </a:ln>
                <a:solidFill>
                  <a:prstClr val="black"/>
                </a:solidFill>
                <a:latin typeface="Times New Roman"/>
                <a:ea typeface="Times New Roman"/>
                <a:cs typeface="Times New Roman"/>
              </a:rPr>
              <a:t>Миёнаравони молиявӣ</a:t>
            </a:r>
            <a:r>
              <a:rPr lang="ru-RU" sz="2000" b="0" i="0" u="none" strike="noStrike" cap="none" spc="0">
                <a:ln>
                  <a:noFill/>
                </a:ln>
                <a:solidFill>
                  <a:prstClr val="black"/>
                </a:solidFill>
                <a:latin typeface="Times New Roman"/>
                <a:ea typeface="Times New Roman"/>
                <a:cs typeface="Times New Roman"/>
              </a:rPr>
              <a:t>;</a:t>
            </a:r>
            <a:r>
              <a:rPr lang="ru-RU" sz="2000" b="1" i="0" u="none" strike="noStrike" cap="none" spc="0">
                <a:ln>
                  <a:noFill/>
                </a:ln>
                <a:solidFill>
                  <a:prstClr val="black"/>
                </a:solidFill>
                <a:latin typeface="Times New Roman"/>
                <a:ea typeface="Times New Roman"/>
                <a:cs typeface="Times New Roman"/>
              </a:rPr>
              <a:t> </a:t>
            </a:r>
            <a:endParaRPr lang="ru-RU" sz="2000" b="0" i="0" u="none" strike="noStrike" cap="none" spc="0">
              <a:ln>
                <a:noFill/>
              </a:ln>
              <a:solidFill>
                <a:prstClr val="black"/>
              </a:solidFill>
              <a:latin typeface="Times New Roman"/>
              <a:ea typeface="Times New Roman"/>
              <a:cs typeface="Times New Roman"/>
            </a:endParaRPr>
          </a:p>
          <a:p>
            <a:pPr lvl="0" algn="l" defTabSz="914400">
              <a:lnSpc>
                <a:spcPct val="150000"/>
              </a:lnSpc>
              <a:spcBef>
                <a:spcPts val="0"/>
              </a:spcBef>
              <a:spcAft>
                <a:spcPts val="0"/>
              </a:spcAft>
              <a:defRPr/>
            </a:pPr>
            <a:r>
              <a:rPr lang="ru-RU" sz="2000" b="0" i="0" u="none" strike="noStrike" cap="none" spc="0">
                <a:ln>
                  <a:noFill/>
                </a:ln>
                <a:solidFill>
                  <a:prstClr val="black"/>
                </a:solidFill>
                <a:latin typeface="Times New Roman"/>
                <a:ea typeface="Times New Roman"/>
                <a:cs typeface="Times New Roman"/>
              </a:rPr>
              <a:t>Стандарти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иҷтимоӣ</a:t>
            </a:r>
            <a:r>
              <a:rPr lang="ru-RU" sz="2000" b="0" i="0" u="none" strike="noStrike" cap="none" spc="0">
                <a:ln>
                  <a:noFill/>
                </a:ln>
                <a:solidFill>
                  <a:prstClr val="black"/>
                </a:solidFill>
                <a:latin typeface="Times New Roman"/>
                <a:ea typeface="Times New Roman"/>
                <a:cs typeface="Times New Roman"/>
              </a:rPr>
              <a:t>-экологии 10: </a:t>
            </a:r>
            <a:r>
              <a:rPr lang="ru-RU" sz="2000" b="0" i="0" u="none" strike="noStrike" cap="none" spc="0">
                <a:ln>
                  <a:noFill/>
                </a:ln>
                <a:solidFill>
                  <a:prstClr val="black"/>
                </a:solidFill>
                <a:latin typeface="Times New Roman"/>
                <a:ea typeface="Times New Roman"/>
                <a:cs typeface="Times New Roman"/>
              </a:rPr>
              <a:t>Ҳамкорӣ</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бо</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ҷонибҳои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манфиатдор</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ва</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ифшои</a:t>
            </a:r>
            <a:r>
              <a:rPr lang="ru-RU" sz="2000" b="0" i="0" u="none" strike="noStrike" cap="none" spc="0">
                <a:ln>
                  <a:noFill/>
                </a:ln>
                <a:solidFill>
                  <a:prstClr val="black"/>
                </a:solidFill>
                <a:latin typeface="Times New Roman"/>
                <a:ea typeface="Times New Roman"/>
                <a:cs typeface="Times New Roman"/>
              </a:rPr>
              <a:t> </a:t>
            </a:r>
            <a:r>
              <a:rPr lang="ru-RU" sz="2000" b="0" i="0" u="none" strike="noStrike" cap="none" spc="0">
                <a:ln>
                  <a:noFill/>
                </a:ln>
                <a:solidFill>
                  <a:prstClr val="black"/>
                </a:solidFill>
                <a:latin typeface="Times New Roman"/>
                <a:ea typeface="Times New Roman"/>
                <a:cs typeface="Times New Roman"/>
              </a:rPr>
              <a:t>иттилоот</a:t>
            </a:r>
            <a:endParaRPr sz="2000" b="0" i="0" u="none" strike="noStrike" cap="none" spc="0">
              <a:ln>
                <a:noFill/>
              </a:ln>
              <a:solidFill>
                <a:prstClr val="black"/>
              </a:solidFill>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8045042" name="Объект 2"/>
          <p:cNvSpPr>
            <a:spLocks noGrp="1"/>
          </p:cNvSpPr>
          <p:nvPr>
            <p:ph idx="1"/>
          </p:nvPr>
        </p:nvSpPr>
        <p:spPr bwMode="auto">
          <a:xfrm>
            <a:off x="584199" y="1804986"/>
            <a:ext cx="10515600" cy="4640262"/>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marL="0" indent="0" algn="just">
              <a:lnSpc>
                <a:spcPct val="150000"/>
              </a:lnSpc>
              <a:buNone/>
              <a:defRPr/>
            </a:pPr>
            <a:r>
              <a:rPr lang="tg-Cyrl-TJ" sz="3200">
                <a:solidFill>
                  <a:schemeClr val="tx2">
                    <a:lumMod val="90000"/>
                    <a:lumOff val="10000"/>
                  </a:schemeClr>
                </a:solidFill>
                <a:latin typeface="Times New Roman"/>
                <a:ea typeface="Times New Roman"/>
                <a:cs typeface="Times New Roman"/>
              </a:rPr>
              <a:t>М</a:t>
            </a:r>
            <a:r>
              <a:rPr lang="tg-Cyrl-TJ" sz="3200">
                <a:solidFill>
                  <a:srgbClr val="002060"/>
                </a:solidFill>
                <a:latin typeface="Times New Roman"/>
                <a:ea typeface="Times New Roman"/>
                <a:cs typeface="Times New Roman"/>
              </a:rPr>
              <a:t>увофиқи Принсипҳои дар боло зикршуда ва Стандартҳои иҷтимоӣ ва экологии Бонки Ҷаҳонӣ, барои лоиҳаи мазкур ду ҳуҷҷати муҳим таҳия карда шуданд: </a:t>
            </a:r>
            <a:endParaRPr>
              <a:solidFill>
                <a:srgbClr val="002060"/>
              </a:solidFill>
              <a:latin typeface="Times New Roman"/>
              <a:cs typeface="Times New Roman"/>
            </a:endParaRPr>
          </a:p>
          <a:p>
            <a:pPr marL="0" indent="0" algn="just">
              <a:lnSpc>
                <a:spcPct val="110000"/>
              </a:lnSpc>
              <a:spcBef>
                <a:spcPts val="0"/>
              </a:spcBef>
              <a:buNone/>
              <a:defRPr/>
            </a:pPr>
            <a:r>
              <a:rPr lang="tg-Cyrl-TJ" sz="3200">
                <a:solidFill>
                  <a:srgbClr val="002060"/>
                </a:solidFill>
                <a:latin typeface="Times New Roman"/>
                <a:ea typeface="Times New Roman"/>
                <a:cs typeface="Times New Roman"/>
              </a:rPr>
              <a:t>1. Нақшаи ӯҳдадориҳои экологӣ ва иҷтимоӣ (ESCP) </a:t>
            </a:r>
            <a:endParaRPr>
              <a:solidFill>
                <a:srgbClr val="002060"/>
              </a:solidFill>
              <a:latin typeface="Times New Roman"/>
              <a:cs typeface="Times New Roman"/>
            </a:endParaRPr>
          </a:p>
          <a:p>
            <a:pPr marL="0" indent="0" algn="just">
              <a:lnSpc>
                <a:spcPct val="110000"/>
              </a:lnSpc>
              <a:spcBef>
                <a:spcPts val="0"/>
              </a:spcBef>
              <a:buNone/>
              <a:defRPr/>
            </a:pPr>
            <a:r>
              <a:rPr lang="ru-RU" sz="3200" b="1">
                <a:solidFill>
                  <a:srgbClr val="002060"/>
                </a:solidFill>
                <a:latin typeface="Times New Roman"/>
                <a:ea typeface="Times New Roman"/>
                <a:cs typeface="Times New Roman"/>
              </a:rPr>
              <a:t>        </a:t>
            </a:r>
            <a:r>
              <a:rPr lang="en-US">
                <a:solidFill>
                  <a:srgbClr val="002060"/>
                </a:solidFill>
                <a:latin typeface="Times New Roman"/>
                <a:ea typeface="Times New Roman"/>
                <a:cs typeface="Times New Roman"/>
              </a:rPr>
              <a:t>Environmental and Social Commitment Plan</a:t>
            </a:r>
            <a:r>
              <a:rPr lang="ru-RU">
                <a:solidFill>
                  <a:srgbClr val="002060"/>
                </a:solidFill>
                <a:latin typeface="Times New Roman"/>
                <a:ea typeface="Times New Roman"/>
                <a:cs typeface="Times New Roman"/>
              </a:rPr>
              <a:t>;</a:t>
            </a:r>
            <a:endParaRPr>
              <a:solidFill>
                <a:srgbClr val="002060"/>
              </a:solidFill>
              <a:latin typeface="Times New Roman"/>
              <a:cs typeface="Times New Roman"/>
            </a:endParaRPr>
          </a:p>
          <a:p>
            <a:pPr marL="0" indent="0" algn="just">
              <a:buNone/>
              <a:defRPr/>
            </a:pPr>
            <a:r>
              <a:rPr lang="tg-Cyrl-TJ" sz="3200">
                <a:solidFill>
                  <a:srgbClr val="002060"/>
                </a:solidFill>
                <a:latin typeface="Times New Roman"/>
                <a:ea typeface="Times New Roman"/>
                <a:cs typeface="Times New Roman"/>
              </a:rPr>
              <a:t>2. Нақшаи ҷалби ҷонибҳои манфиатдор (SEP);</a:t>
            </a:r>
            <a:r>
              <a:rPr lang="en-US" sz="3200">
                <a:solidFill>
                  <a:srgbClr val="002060"/>
                </a:solidFill>
                <a:latin typeface="Times New Roman"/>
                <a:ea typeface="Times New Roman"/>
                <a:cs typeface="Times New Roman"/>
              </a:rPr>
              <a:t> </a:t>
            </a:r>
            <a:endParaRPr sz="3200">
              <a:solidFill>
                <a:srgbClr val="002060"/>
              </a:solidFill>
              <a:latin typeface="Times New Roman"/>
              <a:cs typeface="Times New Roman"/>
            </a:endParaRPr>
          </a:p>
          <a:p>
            <a:pPr marL="0" indent="0" algn="just">
              <a:buNone/>
              <a:defRPr/>
            </a:pPr>
            <a:r>
              <a:rPr lang="ru-RU" sz="3200">
                <a:solidFill>
                  <a:srgbClr val="002060"/>
                </a:solidFill>
                <a:latin typeface="Times New Roman"/>
                <a:ea typeface="Times New Roman"/>
                <a:cs typeface="Times New Roman"/>
              </a:rPr>
              <a:t>       </a:t>
            </a:r>
            <a:r>
              <a:rPr lang="en-US">
                <a:solidFill>
                  <a:srgbClr val="002060"/>
                </a:solidFill>
                <a:latin typeface="Times New Roman"/>
                <a:ea typeface="Times New Roman"/>
                <a:cs typeface="Times New Roman"/>
              </a:rPr>
              <a:t>Stakeholder Engagement Plan</a:t>
            </a:r>
            <a:r>
              <a:rPr lang="ru-RU">
                <a:solidFill>
                  <a:srgbClr val="002060"/>
                </a:solidFill>
                <a:latin typeface="Times New Roman"/>
                <a:ea typeface="Times New Roman"/>
                <a:cs typeface="Times New Roman"/>
              </a:rPr>
              <a:t>;</a:t>
            </a:r>
            <a:endParaRPr sz="1800">
              <a:solidFill>
                <a:srgbClr val="002060"/>
              </a:solidFill>
              <a:latin typeface="Times New Roman"/>
              <a:cs typeface="Times New Roman"/>
            </a:endParaRPr>
          </a:p>
          <a:p>
            <a:pPr marL="0" indent="0" algn="just">
              <a:buNone/>
              <a:defRPr/>
            </a:pPr>
            <a:endParaRPr>
              <a:solidFill>
                <a:srgbClr val="002060"/>
              </a:solidFill>
            </a:endParaRPr>
          </a:p>
        </p:txBody>
      </p:sp>
      <p:sp>
        <p:nvSpPr>
          <p:cNvPr id="1416483763" name="Заголовок 1"/>
          <p:cNvSpPr>
            <a:spLocks noGrp="1"/>
          </p:cNvSpPr>
          <p:nvPr>
            <p:ph type="title"/>
          </p:nvPr>
        </p:nvSpPr>
        <p:spPr bwMode="auto">
          <a:xfrm>
            <a:off x="372449" y="165099"/>
            <a:ext cx="11468099" cy="882649"/>
          </a:xfrm>
          <a:prstGeom prst="rect">
            <a:avLst/>
          </a:prstGeom>
          <a:solidFill>
            <a:srgbClr val="002060"/>
          </a:solidFill>
        </p:spPr>
        <p:txBody>
          <a:bodyPr>
            <a:noAutofit/>
          </a:bodyPr>
          <a:lstStyle/>
          <a:p>
            <a:pPr algn="ctr">
              <a:defRPr/>
            </a:pPr>
            <a:r>
              <a:rPr lang="tg-Cyrl-TJ" sz="3200" b="1">
                <a:solidFill>
                  <a:schemeClr val="bg1"/>
                </a:solidFill>
                <a:latin typeface="Times New Roman Tj"/>
                <a:ea typeface="Calibri"/>
                <a:cs typeface="Cambria"/>
              </a:rPr>
              <a:t>Лои</a:t>
            </a:r>
            <a:r>
              <a:rPr lang="tg-Cyrl-TJ" sz="3200" b="1">
                <a:solidFill>
                  <a:schemeClr val="bg1"/>
                </a:solidFill>
                <a:latin typeface="Times New Roman Tj"/>
                <a:ea typeface="Calibri"/>
              </a:rPr>
              <a:t>ҳ</a:t>
            </a:r>
            <a:r>
              <a:rPr lang="tg-Cyrl-TJ" sz="3200" b="1">
                <a:solidFill>
                  <a:schemeClr val="bg1"/>
                </a:solidFill>
                <a:latin typeface="Times New Roman Tj"/>
                <a:ea typeface="Calibri"/>
                <a:cs typeface="Times New Roman Tj"/>
              </a:rPr>
              <a:t>аи </a:t>
            </a:r>
            <a:r>
              <a:rPr lang="tg-Cyrl-TJ" sz="3200" b="1">
                <a:solidFill>
                  <a:schemeClr val="bg1"/>
                </a:solidFill>
                <a:latin typeface="Times New Roman Tj"/>
                <a:ea typeface="Calibri"/>
              </a:rPr>
              <a:t>FINGROW Тоҷикистон: “Дастгирии рушди экосистемаи соҳибкорӣ”</a:t>
            </a:r>
            <a:endParaRPr sz="3200" b="1">
              <a:solidFill>
                <a:schemeClr val="bg1"/>
              </a:solidFill>
              <a:latin typeface="Times New Roman Tj"/>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04235410" name="Объект 2"/>
          <p:cNvSpPr>
            <a:spLocks noGrp="1"/>
          </p:cNvSpPr>
          <p:nvPr>
            <p:ph idx="1"/>
          </p:nvPr>
        </p:nvSpPr>
        <p:spPr bwMode="auto">
          <a:xfrm>
            <a:off x="128336" y="0"/>
            <a:ext cx="12063662" cy="6858000"/>
          </a:xfrm>
        </p:spPr>
        <p:txBody>
          <a:bodyPr vertOverflow="overflow" horzOverflow="overflow" vert="horz" wrap="square" lIns="91440" tIns="45720" rIns="91440" bIns="45720" numCol="1" spcCol="0" rtlCol="0" fromWordArt="0" anchor="t" anchorCtr="0" forceAA="0" compatLnSpc="0">
            <a:normAutofit fontScale="97500" lnSpcReduction="12000"/>
          </a:bodyPr>
          <a:lstStyle/>
          <a:p>
            <a:pPr marL="0" indent="0">
              <a:lnSpc>
                <a:spcPct val="150000"/>
              </a:lnSpc>
              <a:buNone/>
              <a:defRPr/>
            </a:pPr>
            <a:endParaRPr lang="ru-RU" sz="3200">
              <a:solidFill>
                <a:schemeClr val="tx1"/>
              </a:solidFill>
            </a:endParaRPr>
          </a:p>
          <a:p>
            <a:pPr marL="0" indent="0" algn="just">
              <a:lnSpc>
                <a:spcPct val="150000"/>
              </a:lnSpc>
              <a:buNone/>
              <a:defRPr/>
            </a:pPr>
            <a:r>
              <a:rPr lang="ru-RU" sz="2000">
                <a:solidFill>
                  <a:schemeClr val="tx1"/>
                </a:solidFill>
                <a:latin typeface="Times New Roman"/>
                <a:ea typeface="Times New Roman"/>
                <a:cs typeface="Times New Roman"/>
              </a:rPr>
              <a:t>Н</a:t>
            </a:r>
            <a:r>
              <a:rPr lang="ru-RU" sz="2000">
                <a:solidFill>
                  <a:srgbClr val="002060"/>
                </a:solidFill>
                <a:latin typeface="Times New Roman"/>
                <a:ea typeface="Times New Roman"/>
                <a:cs typeface="Times New Roman"/>
              </a:rPr>
              <a:t>ақшаи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ӯҳдадориҳои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экологӣ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иҷтимоӣ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муқарар</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менамояд</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ки</a:t>
            </a:r>
            <a:r>
              <a:rPr lang="ru-RU" sz="20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Гирандаи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маблағ</a:t>
            </a:r>
            <a:r>
              <a:rPr lang="ru-RU" sz="22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бояд</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чораҳо</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амалҳои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муҳимро</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мутобиқи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Стандартҳои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экологӣ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иҷтимоӣ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Нақшаи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ӯҳдадориҳои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экологӣ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иҷтимоӣ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таъмин</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намуда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бо</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тарзи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қобили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қабул</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барои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Бонк</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амалӣ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намояд</a:t>
            </a:r>
            <a:r>
              <a:rPr lang="ru-RU" sz="2000">
                <a:solidFill>
                  <a:srgbClr val="002060"/>
                </a:solidFill>
                <a:latin typeface="Times New Roman"/>
                <a:ea typeface="Times New Roman"/>
                <a:cs typeface="Times New Roman"/>
              </a:rPr>
              <a:t>.</a:t>
            </a:r>
            <a:endParaRPr sz="2200">
              <a:solidFill>
                <a:srgbClr val="002060"/>
              </a:solidFill>
              <a:latin typeface="Times New Roman"/>
              <a:cs typeface="Times New Roman"/>
            </a:endParaRPr>
          </a:p>
          <a:p>
            <a:pPr marL="0" indent="0" algn="just">
              <a:lnSpc>
                <a:spcPct val="150000"/>
              </a:lnSpc>
              <a:buNone/>
              <a:defRPr/>
            </a:pPr>
            <a:r>
              <a:rPr lang="ru-RU" sz="2000">
                <a:solidFill>
                  <a:srgbClr val="002060"/>
                </a:solidFill>
                <a:latin typeface="Times New Roman"/>
                <a:ea typeface="Times New Roman"/>
                <a:cs typeface="Times New Roman"/>
              </a:rPr>
              <a:t>Нақшаи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ӯҳдадориҳои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экологӣ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иҷтимоӣ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қисми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Созишномаи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грантӣ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мебошад</a:t>
            </a:r>
            <a:r>
              <a:rPr lang="ru-RU" sz="2000">
                <a:solidFill>
                  <a:srgbClr val="002060"/>
                </a:solidFill>
                <a:latin typeface="Times New Roman"/>
                <a:ea typeface="Times New Roman"/>
                <a:cs typeface="Times New Roman"/>
              </a:rPr>
              <a:t>.</a:t>
            </a:r>
            <a:endParaRPr sz="2200">
              <a:solidFill>
                <a:srgbClr val="002060"/>
              </a:solidFill>
              <a:latin typeface="Times New Roman"/>
              <a:cs typeface="Times New Roman"/>
            </a:endParaRPr>
          </a:p>
          <a:p>
            <a:pPr marL="0" indent="0" algn="just">
              <a:lnSpc>
                <a:spcPct val="150000"/>
              </a:lnSpc>
              <a:buNone/>
              <a:defRPr/>
            </a:pPr>
            <a:r>
              <a:rPr lang="ru-RU" sz="2000">
                <a:solidFill>
                  <a:srgbClr val="002060"/>
                </a:solidFill>
                <a:latin typeface="Times New Roman"/>
                <a:ea typeface="Times New Roman"/>
                <a:cs typeface="Times New Roman"/>
              </a:rPr>
              <a:t>Нақшаи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ӯҳдадориҳои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экологӣ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иҷтимоӣ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хамчун</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харитаи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рохнамои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барои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ичроиши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чораҳо</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амалҳои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муҳиме</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барои</a:t>
            </a:r>
            <a:r>
              <a:rPr lang="ru-RU" sz="20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Гирандаи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маблағ</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буда</a:t>
            </a:r>
            <a:r>
              <a:rPr lang="ru-RU" sz="22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дар </a:t>
            </a:r>
            <a:r>
              <a:rPr lang="ru-RU" sz="2000">
                <a:solidFill>
                  <a:srgbClr val="002060"/>
                </a:solidFill>
                <a:latin typeface="Times New Roman"/>
                <a:ea typeface="Times New Roman"/>
                <a:cs typeface="Times New Roman"/>
              </a:rPr>
              <a:t>ҳолати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зарурӣ</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мӯҳлатҳои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иҷроиши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дахлдори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онҳоро</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муайян</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менамояд</a:t>
            </a:r>
            <a:r>
              <a:rPr lang="ru-RU" sz="2000">
                <a:solidFill>
                  <a:srgbClr val="002060"/>
                </a:solidFill>
                <a:latin typeface="Times New Roman"/>
                <a:ea typeface="Times New Roman"/>
                <a:cs typeface="Times New Roman"/>
              </a:rPr>
              <a:t>:</a:t>
            </a:r>
            <a:endParaRPr sz="2200">
              <a:solidFill>
                <a:srgbClr val="002060"/>
              </a:solidFill>
              <a:latin typeface="Times New Roman"/>
              <a:cs typeface="Times New Roman"/>
            </a:endParaRPr>
          </a:p>
          <a:p>
            <a:pPr>
              <a:lnSpc>
                <a:spcPct val="150000"/>
              </a:lnSpc>
              <a:buFont typeface="Wingdings"/>
              <a:buChar char="ü"/>
              <a:tabLst>
                <a:tab pos="542925" algn="l"/>
                <a:tab pos="808038" algn="l"/>
              </a:tabLst>
              <a:defRPr/>
            </a:pPr>
            <a:r>
              <a:rPr lang="ru-RU" sz="2000" b="1" i="1">
                <a:solidFill>
                  <a:srgbClr val="002060"/>
                </a:solidFill>
                <a:latin typeface="Times New Roman"/>
                <a:ea typeface="Times New Roman"/>
                <a:cs typeface="Times New Roman"/>
              </a:rPr>
              <a:t>институтсионалӣ</a:t>
            </a:r>
            <a:endParaRPr sz="2000" b="1" i="1">
              <a:solidFill>
                <a:srgbClr val="002060"/>
              </a:solidFill>
              <a:latin typeface="Times New Roman"/>
              <a:cs typeface="Times New Roman"/>
            </a:endParaRPr>
          </a:p>
          <a:p>
            <a:pPr>
              <a:lnSpc>
                <a:spcPct val="150000"/>
              </a:lnSpc>
              <a:buFont typeface="Wingdings"/>
              <a:buChar char="ü"/>
              <a:tabLst>
                <a:tab pos="542925" algn="l"/>
                <a:tab pos="808038" algn="l"/>
              </a:tabLst>
              <a:defRPr/>
            </a:pPr>
            <a:r>
              <a:rPr lang="ru-RU" sz="2000" b="1" i="1">
                <a:solidFill>
                  <a:srgbClr val="002060"/>
                </a:solidFill>
                <a:latin typeface="Times New Roman"/>
                <a:ea typeface="Times New Roman"/>
                <a:cs typeface="Times New Roman"/>
              </a:rPr>
              <a:t>захираҳои</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инсонӣ</a:t>
            </a:r>
            <a:endParaRPr sz="2000" b="1" i="1">
              <a:solidFill>
                <a:srgbClr val="002060"/>
              </a:solidFill>
              <a:latin typeface="Times New Roman"/>
              <a:cs typeface="Times New Roman"/>
            </a:endParaRPr>
          </a:p>
          <a:p>
            <a:pPr>
              <a:lnSpc>
                <a:spcPct val="150000"/>
              </a:lnSpc>
              <a:buFont typeface="Wingdings"/>
              <a:buChar char="ü"/>
              <a:tabLst>
                <a:tab pos="542925" algn="l"/>
                <a:tab pos="808038" algn="l"/>
              </a:tabLst>
              <a:defRPr/>
            </a:pPr>
            <a:r>
              <a:rPr lang="ru-RU" sz="2000" b="1" i="1">
                <a:solidFill>
                  <a:srgbClr val="002060"/>
                </a:solidFill>
                <a:latin typeface="Times New Roman"/>
                <a:ea typeface="Times New Roman"/>
                <a:cs typeface="Times New Roman"/>
              </a:rPr>
              <a:t>механизмҳои</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омӯзишӣ</a:t>
            </a:r>
            <a:endParaRPr sz="2000" b="1" i="1">
              <a:solidFill>
                <a:srgbClr val="002060"/>
              </a:solidFill>
              <a:latin typeface="Times New Roman"/>
              <a:cs typeface="Times New Roman"/>
            </a:endParaRPr>
          </a:p>
          <a:p>
            <a:pPr>
              <a:lnSpc>
                <a:spcPct val="150000"/>
              </a:lnSpc>
              <a:buFont typeface="Wingdings"/>
              <a:buChar char="ü"/>
              <a:tabLst>
                <a:tab pos="542925" algn="l"/>
                <a:tab pos="808038" algn="l"/>
              </a:tabLst>
              <a:defRPr/>
            </a:pPr>
            <a:r>
              <a:rPr lang="ru-RU" sz="2000" b="1" i="1">
                <a:solidFill>
                  <a:srgbClr val="002060"/>
                </a:solidFill>
                <a:latin typeface="Times New Roman"/>
                <a:ea typeface="Times New Roman"/>
                <a:cs typeface="Times New Roman"/>
              </a:rPr>
              <a:t>механизмҳои</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назорат</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ва</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гузоришдиҳӣ</a:t>
            </a:r>
            <a:r>
              <a:rPr lang="ru-RU" sz="2000" b="1" i="1">
                <a:solidFill>
                  <a:srgbClr val="002060"/>
                </a:solidFill>
                <a:latin typeface="Times New Roman"/>
                <a:ea typeface="Times New Roman"/>
                <a:cs typeface="Times New Roman"/>
              </a:rPr>
              <a:t> </a:t>
            </a:r>
            <a:endParaRPr sz="2000">
              <a:solidFill>
                <a:srgbClr val="002060"/>
              </a:solidFill>
              <a:latin typeface="Times New Roman"/>
              <a:cs typeface="Times New Roman"/>
            </a:endParaRPr>
          </a:p>
          <a:p>
            <a:pPr>
              <a:lnSpc>
                <a:spcPct val="150000"/>
              </a:lnSpc>
              <a:buFont typeface="Wingdings"/>
              <a:buChar char="ü"/>
              <a:tabLst>
                <a:tab pos="542925" algn="l"/>
                <a:tab pos="808038" algn="l"/>
              </a:tabLst>
              <a:defRPr/>
            </a:pPr>
            <a:r>
              <a:rPr lang="ru-RU" sz="2000" b="1" i="1">
                <a:solidFill>
                  <a:srgbClr val="002060"/>
                </a:solidFill>
                <a:latin typeface="Times New Roman"/>
                <a:ea typeface="Times New Roman"/>
                <a:cs typeface="Times New Roman"/>
              </a:rPr>
              <a:t>тартиби</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қабул</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ва</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баррасии</a:t>
            </a:r>
            <a:r>
              <a:rPr lang="ru-RU" sz="2000" b="1" i="1">
                <a:solidFill>
                  <a:srgbClr val="002060"/>
                </a:solidFill>
                <a:latin typeface="Times New Roman"/>
                <a:ea typeface="Times New Roman"/>
                <a:cs typeface="Times New Roman"/>
              </a:rPr>
              <a:t> </a:t>
            </a:r>
            <a:r>
              <a:rPr lang="ru-RU" sz="2000" b="1" i="1">
                <a:solidFill>
                  <a:srgbClr val="002060"/>
                </a:solidFill>
                <a:latin typeface="Times New Roman"/>
                <a:ea typeface="Times New Roman"/>
                <a:cs typeface="Times New Roman"/>
              </a:rPr>
              <a:t>шикоятҳо</a:t>
            </a:r>
            <a:r>
              <a:rPr lang="ru-RU" sz="2000" b="1" i="1">
                <a:solidFill>
                  <a:srgbClr val="002060"/>
                </a:solidFill>
                <a:latin typeface="Times New Roman"/>
                <a:ea typeface="Times New Roman"/>
                <a:cs typeface="Times New Roman"/>
              </a:rPr>
              <a:t>.</a:t>
            </a:r>
            <a:endParaRPr sz="2000">
              <a:solidFill>
                <a:srgbClr val="002060"/>
              </a:solidFill>
              <a:latin typeface="Times New Roman"/>
              <a:cs typeface="Times New Roman"/>
            </a:endParaRPr>
          </a:p>
          <a:p>
            <a:pPr>
              <a:defRPr/>
            </a:pPr>
            <a:endParaRPr sz="2000">
              <a:solidFill>
                <a:schemeClr val="tx1"/>
              </a:solidFill>
            </a:endParaRPr>
          </a:p>
        </p:txBody>
      </p:sp>
      <p:sp>
        <p:nvSpPr>
          <p:cNvPr id="1138445799" name="Заголовок 1"/>
          <p:cNvSpPr>
            <a:spLocks noGrp="1"/>
          </p:cNvSpPr>
          <p:nvPr>
            <p:ph type="title"/>
          </p:nvPr>
        </p:nvSpPr>
        <p:spPr bwMode="auto">
          <a:xfrm>
            <a:off x="292099" y="77001"/>
            <a:ext cx="11658600" cy="462012"/>
          </a:xfrm>
          <a:prstGeom prst="rect">
            <a:avLst/>
          </a:prstGeom>
          <a:solidFill>
            <a:srgbClr val="002060"/>
          </a:solidFill>
        </p:spPr>
        <p:txBody>
          <a:bodyPr vertOverflow="overflow" horzOverflow="overflow" vert="horz" wrap="square" lIns="91440" tIns="45720" rIns="91440" bIns="45720" numCol="1" spcCol="0" rtlCol="0" fromWordArt="0" anchor="ctr" anchorCtr="0" forceAA="0" compatLnSpc="0">
            <a:normAutofit fontScale="90000"/>
          </a:bodyPr>
          <a:lstStyle/>
          <a:p>
            <a:pPr algn="ctr">
              <a:defRPr/>
            </a:pPr>
            <a:r>
              <a:rPr lang="tg-Cyrl-TJ" sz="3600" b="1">
                <a:solidFill>
                  <a:schemeClr val="bg1"/>
                </a:solidFill>
                <a:latin typeface="Times New Roman"/>
                <a:ea typeface="Times New Roman"/>
                <a:cs typeface="Times New Roman"/>
              </a:rPr>
              <a:t>Нақшаи ӯҳдадориҳои экологӣ ва иҷтимоӣ (</a:t>
            </a:r>
            <a:r>
              <a:rPr lang="tg-Cyrl-TJ" sz="3600">
                <a:solidFill>
                  <a:schemeClr val="bg1"/>
                </a:solidFill>
                <a:latin typeface="Times New Roman"/>
                <a:ea typeface="Times New Roman"/>
                <a:cs typeface="Times New Roman"/>
              </a:rPr>
              <a:t>ESCP</a:t>
            </a:r>
            <a:r>
              <a:rPr lang="en-US" sz="3600" b="1">
                <a:solidFill>
                  <a:schemeClr val="bg1"/>
                </a:solidFill>
                <a:latin typeface="Times New Roman"/>
                <a:ea typeface="Times New Roman"/>
                <a:cs typeface="Times New Roman"/>
              </a:rPr>
              <a:t>)</a:t>
            </a:r>
            <a:endParaRPr sz="3600">
              <a:solidFill>
                <a:schemeClr val="bg1"/>
              </a:solidFill>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65492671" name="Заголовок 1"/>
          <p:cNvSpPr>
            <a:spLocks noGrp="1"/>
          </p:cNvSpPr>
          <p:nvPr>
            <p:ph type="title"/>
          </p:nvPr>
        </p:nvSpPr>
        <p:spPr bwMode="auto">
          <a:xfrm>
            <a:off x="95692" y="106326"/>
            <a:ext cx="12096306" cy="574711"/>
          </a:xfrm>
          <a:prstGeom prst="rect">
            <a:avLst/>
          </a:prstGeom>
          <a:solidFill>
            <a:srgbClr val="002060"/>
          </a:solidFill>
        </p:spPr>
        <p:txBody>
          <a:bodyPr>
            <a:normAutofit/>
          </a:bodyPr>
          <a:lstStyle/>
          <a:p>
            <a:pPr algn="ctr">
              <a:defRPr/>
            </a:pPr>
            <a:r>
              <a:rPr lang="ru-RU" sz="3200" b="1">
                <a:solidFill>
                  <a:schemeClr val="bg1"/>
                </a:solidFill>
                <a:latin typeface="Times New Roman"/>
                <a:ea typeface="Arial Narrow"/>
                <a:cs typeface="Times New Roman"/>
              </a:rPr>
              <a:t>Нақшаи</a:t>
            </a:r>
            <a:r>
              <a:rPr lang="ru-RU" sz="3200" b="1">
                <a:solidFill>
                  <a:schemeClr val="bg1"/>
                </a:solidFill>
                <a:latin typeface="Times New Roman"/>
                <a:ea typeface="Arial Narrow"/>
                <a:cs typeface="Times New Roman"/>
              </a:rPr>
              <a:t> </a:t>
            </a:r>
            <a:r>
              <a:rPr lang="ru-RU" sz="3200" b="1">
                <a:solidFill>
                  <a:schemeClr val="bg1"/>
                </a:solidFill>
                <a:latin typeface="Times New Roman"/>
                <a:ea typeface="Arial Narrow"/>
                <a:cs typeface="Times New Roman"/>
              </a:rPr>
              <a:t>уҳдадориҳои</a:t>
            </a:r>
            <a:r>
              <a:rPr lang="ru-RU" sz="3200" b="1">
                <a:solidFill>
                  <a:schemeClr val="bg1"/>
                </a:solidFill>
                <a:latin typeface="Times New Roman"/>
                <a:ea typeface="Arial Narrow"/>
                <a:cs typeface="Times New Roman"/>
              </a:rPr>
              <a:t> </a:t>
            </a:r>
            <a:r>
              <a:rPr lang="ru-RU" sz="3200" b="1">
                <a:solidFill>
                  <a:schemeClr val="bg1"/>
                </a:solidFill>
                <a:latin typeface="Times New Roman"/>
                <a:ea typeface="Arial Narrow"/>
                <a:cs typeface="Times New Roman"/>
              </a:rPr>
              <a:t>иҷтимоӣ-эколо</a:t>
            </a:r>
            <a:r>
              <a:rPr lang="ru-RU" sz="3200" b="1">
                <a:solidFill>
                  <a:schemeClr val="bg1"/>
                </a:solidFill>
                <a:latin typeface="Arial Narrow"/>
                <a:ea typeface="Arial Narrow"/>
                <a:cs typeface="Arial Narrow"/>
              </a:rPr>
              <a:t>гӣ</a:t>
            </a:r>
            <a:endParaRPr>
              <a:solidFill>
                <a:schemeClr val="bg1"/>
              </a:solidFill>
              <a:latin typeface="Arial Narrow"/>
              <a:cs typeface="Arial Narrow"/>
            </a:endParaRPr>
          </a:p>
        </p:txBody>
      </p:sp>
      <p:sp>
        <p:nvSpPr>
          <p:cNvPr id="851800224" name="Объект 2"/>
          <p:cNvSpPr>
            <a:spLocks noGrp="1"/>
          </p:cNvSpPr>
          <p:nvPr>
            <p:ph idx="1"/>
          </p:nvPr>
        </p:nvSpPr>
        <p:spPr bwMode="auto">
          <a:xfrm>
            <a:off x="95692" y="786807"/>
            <a:ext cx="11823404" cy="5964865"/>
          </a:xfrm>
        </p:spPr>
        <p:txBody>
          <a:bodyPr vertOverflow="overflow" horzOverflow="overflow" vert="horz" wrap="square" lIns="91440" tIns="45720" rIns="91440" bIns="45720" numCol="1" spcCol="0" rtlCol="0" fromWordArt="0" anchor="t" anchorCtr="0" forceAA="0" compatLnSpc="0">
            <a:normAutofit/>
          </a:bodyPr>
          <a:lstStyle/>
          <a:p>
            <a:pPr algn="just">
              <a:defRPr/>
            </a:pPr>
            <a:r>
              <a:rPr lang="ru-RU">
                <a:solidFill>
                  <a:schemeClr val="tx1"/>
                </a:solidFill>
                <a:latin typeface="Times New Roman"/>
                <a:ea typeface="Arial Narrow"/>
                <a:cs typeface="Times New Roman"/>
              </a:rPr>
              <a:t>Дар </a:t>
            </a:r>
            <a:r>
              <a:rPr lang="ru-RU" b="1" i="0" u="none" strike="noStrike" cap="none" spc="0">
                <a:ln>
                  <a:noFill/>
                </a:ln>
                <a:solidFill>
                  <a:srgbClr val="C00000"/>
                </a:solidFill>
                <a:latin typeface="Times New Roman"/>
                <a:ea typeface="Arial Narrow"/>
                <a:cs typeface="Times New Roman"/>
              </a:rPr>
              <a:t>Нақшаи</a:t>
            </a:r>
            <a:r>
              <a:rPr lang="ru-RU" b="1" i="0" u="none" strike="noStrike" cap="none" spc="0">
                <a:ln>
                  <a:noFill/>
                </a:ln>
                <a:solidFill>
                  <a:srgbClr val="C00000"/>
                </a:solidFill>
                <a:latin typeface="Times New Roman"/>
                <a:ea typeface="Arial Narrow"/>
                <a:cs typeface="Times New Roman"/>
              </a:rPr>
              <a:t> </a:t>
            </a:r>
            <a:r>
              <a:rPr lang="ru-RU" b="1" i="0" u="none" strike="noStrike" cap="none" spc="0">
                <a:ln>
                  <a:noFill/>
                </a:ln>
                <a:solidFill>
                  <a:srgbClr val="C00000"/>
                </a:solidFill>
                <a:latin typeface="Times New Roman"/>
                <a:ea typeface="Arial Narrow"/>
                <a:cs typeface="Times New Roman"/>
              </a:rPr>
              <a:t>уҳдадориҳои</a:t>
            </a:r>
            <a:r>
              <a:rPr lang="ru-RU" b="1" i="0" u="none" strike="noStrike" cap="none" spc="0">
                <a:ln>
                  <a:noFill/>
                </a:ln>
                <a:solidFill>
                  <a:srgbClr val="C00000"/>
                </a:solidFill>
                <a:latin typeface="Times New Roman"/>
                <a:ea typeface="Arial Narrow"/>
                <a:cs typeface="Times New Roman"/>
              </a:rPr>
              <a:t> </a:t>
            </a:r>
            <a:r>
              <a:rPr lang="ru-RU" b="1" i="0" u="none" strike="noStrike" cap="none" spc="0">
                <a:ln>
                  <a:noFill/>
                </a:ln>
                <a:solidFill>
                  <a:srgbClr val="C00000"/>
                </a:solidFill>
                <a:latin typeface="Times New Roman"/>
                <a:ea typeface="Arial Narrow"/>
                <a:cs typeface="Times New Roman"/>
              </a:rPr>
              <a:t>иҷтимоӣ-экологӣ</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инчунин</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ҳуҷҷатҳои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иҷтимоӣ-экологӣ</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оварда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мешаванд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ки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бояд</a:t>
            </a:r>
            <a:r>
              <a:rPr lang="ru-RU">
                <a:solidFill>
                  <a:schemeClr val="tx1"/>
                </a:solidFill>
                <a:latin typeface="Times New Roman"/>
                <a:ea typeface="Arial Narrow"/>
                <a:cs typeface="Times New Roman"/>
              </a:rPr>
              <a:t> дар </a:t>
            </a:r>
            <a:r>
              <a:rPr lang="ru-RU">
                <a:solidFill>
                  <a:schemeClr val="tx1"/>
                </a:solidFill>
                <a:latin typeface="Times New Roman"/>
                <a:ea typeface="Arial Narrow"/>
                <a:cs typeface="Times New Roman"/>
              </a:rPr>
              <a:t>доираи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Лоиҳа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қабул</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татбиқ</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гарданд</a:t>
            </a:r>
            <a:r>
              <a:rPr lang="ru-RU">
                <a:solidFill>
                  <a:schemeClr val="tx1"/>
                </a:solidFill>
                <a:latin typeface="Times New Roman"/>
                <a:ea typeface="Arial Narrow"/>
                <a:cs typeface="Times New Roman"/>
              </a:rPr>
              <a:t>. Ин </a:t>
            </a:r>
            <a:r>
              <a:rPr lang="ru-RU">
                <a:solidFill>
                  <a:schemeClr val="tx1"/>
                </a:solidFill>
                <a:latin typeface="Times New Roman"/>
                <a:ea typeface="Arial Narrow"/>
                <a:cs typeface="Times New Roman"/>
              </a:rPr>
              <a:t>ҳуҷҷатҳо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бояд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мувофиқи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стандартҳои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иҷтимоӣ-экологӣ</a:t>
            </a:r>
            <a:r>
              <a:rPr lang="ru-RU">
                <a:solidFill>
                  <a:schemeClr val="tx1"/>
                </a:solidFill>
                <a:latin typeface="Times New Roman"/>
                <a:ea typeface="Arial Narrow"/>
                <a:cs typeface="Times New Roman"/>
              </a:rPr>
              <a:t> (СИЭ), аз </a:t>
            </a:r>
            <a:r>
              <a:rPr lang="ru-RU">
                <a:solidFill>
                  <a:schemeClr val="tx1"/>
                </a:solidFill>
                <a:latin typeface="Times New Roman"/>
                <a:ea typeface="Arial Narrow"/>
                <a:cs typeface="Times New Roman"/>
              </a:rPr>
              <a:t>ҷиҳати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шакл</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мазмун</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тарзи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пешниҳод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барои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Бонк</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қобили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қабул</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пешакӣ</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баррасӣ</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нашр</a:t>
            </a:r>
            <a:r>
              <a:rPr lang="ru-RU">
                <a:solidFill>
                  <a:schemeClr val="tx1"/>
                </a:solidFill>
                <a:latin typeface="Times New Roman"/>
                <a:ea typeface="Arial Narrow"/>
                <a:cs typeface="Times New Roman"/>
              </a:rPr>
              <a:t> карда </a:t>
            </a:r>
            <a:r>
              <a:rPr lang="ru-RU">
                <a:solidFill>
                  <a:schemeClr val="tx1"/>
                </a:solidFill>
                <a:latin typeface="Times New Roman"/>
                <a:ea typeface="Arial Narrow"/>
                <a:cs typeface="Times New Roman"/>
              </a:rPr>
              <a:t>шаванд</a:t>
            </a:r>
            <a:r>
              <a:rPr lang="ru-RU">
                <a:solidFill>
                  <a:schemeClr val="tx1"/>
                </a:solidFill>
                <a:latin typeface="Times New Roman"/>
                <a:ea typeface="Arial Narrow"/>
                <a:cs typeface="Times New Roman"/>
              </a:rPr>
              <a:t>.</a:t>
            </a:r>
            <a:endParaRPr>
              <a:latin typeface="Times New Roman"/>
              <a:cs typeface="Times New Roman"/>
            </a:endParaRPr>
          </a:p>
          <a:p>
            <a:pPr algn="just">
              <a:defRPr/>
            </a:pPr>
            <a:r>
              <a:rPr lang="ru-RU">
                <a:solidFill>
                  <a:schemeClr val="tx1"/>
                </a:solidFill>
                <a:latin typeface="Times New Roman"/>
                <a:ea typeface="Arial Narrow"/>
                <a:cs typeface="Times New Roman"/>
              </a:rPr>
              <a:t>Бо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мувофиқа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Бонк</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Гирандаи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маблағ</a:t>
            </a:r>
            <a:r>
              <a:rPr lang="ru-RU">
                <a:solidFill>
                  <a:schemeClr val="tx1"/>
                </a:solidFill>
                <a:latin typeface="Times New Roman"/>
                <a:ea typeface="Arial Narrow"/>
                <a:cs typeface="Times New Roman"/>
              </a:rPr>
              <a:t>, ин </a:t>
            </a:r>
            <a:r>
              <a:rPr lang="ru-RU">
                <a:solidFill>
                  <a:schemeClr val="tx1"/>
                </a:solidFill>
                <a:latin typeface="Times New Roman"/>
                <a:ea typeface="Arial Narrow"/>
                <a:cs typeface="Times New Roman"/>
              </a:rPr>
              <a:t>ҳуҷҷат</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метавонад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вақт</a:t>
            </a:r>
            <a:r>
              <a:rPr lang="ru-RU">
                <a:solidFill>
                  <a:schemeClr val="tx1"/>
                </a:solidFill>
                <a:latin typeface="Times New Roman"/>
                <a:ea typeface="Arial Narrow"/>
                <a:cs typeface="Times New Roman"/>
              </a:rPr>
              <a:t> ба </a:t>
            </a:r>
            <a:r>
              <a:rPr lang="ru-RU">
                <a:solidFill>
                  <a:schemeClr val="tx1"/>
                </a:solidFill>
                <a:latin typeface="Times New Roman"/>
                <a:ea typeface="Arial Narrow"/>
                <a:cs typeface="Times New Roman"/>
              </a:rPr>
              <a:t>вақт</a:t>
            </a:r>
            <a:r>
              <a:rPr lang="ru-RU">
                <a:solidFill>
                  <a:schemeClr val="tx1"/>
                </a:solidFill>
                <a:latin typeface="Times New Roman"/>
                <a:ea typeface="Arial Narrow"/>
                <a:cs typeface="Times New Roman"/>
              </a:rPr>
              <a:t>, дар </a:t>
            </a:r>
            <a:r>
              <a:rPr lang="ru-RU">
                <a:solidFill>
                  <a:schemeClr val="tx1"/>
                </a:solidFill>
                <a:latin typeface="Times New Roman"/>
                <a:ea typeface="Arial Narrow"/>
                <a:cs typeface="Times New Roman"/>
              </a:rPr>
              <a:t>ҳолати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зарурат</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мақсади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инъикоси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идоракунии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мутобиқшаванда</a:t>
            </a:r>
            <a:r>
              <a:rPr lang="ru-RU">
                <a:solidFill>
                  <a:schemeClr val="tx1"/>
                </a:solidFill>
                <a:latin typeface="Times New Roman"/>
                <a:ea typeface="Arial Narrow"/>
                <a:cs typeface="Times New Roman"/>
              </a:rPr>
              <a:t> ба </a:t>
            </a:r>
            <a:r>
              <a:rPr lang="ru-RU">
                <a:solidFill>
                  <a:schemeClr val="tx1"/>
                </a:solidFill>
                <a:latin typeface="Times New Roman"/>
                <a:ea typeface="Arial Narrow"/>
                <a:cs typeface="Times New Roman"/>
              </a:rPr>
              <a:t>тағйироти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лоиҳа</a:t>
            </a:r>
            <a:r>
              <a:rPr lang="ru-RU">
                <a:solidFill>
                  <a:schemeClr val="tx1"/>
                </a:solidFill>
                <a:latin typeface="Times New Roman"/>
                <a:ea typeface="Arial Narrow"/>
                <a:cs typeface="Times New Roman"/>
              </a:rPr>
              <a:t> ё </a:t>
            </a:r>
            <a:r>
              <a:rPr lang="ru-RU">
                <a:solidFill>
                  <a:schemeClr val="tx1"/>
                </a:solidFill>
                <a:latin typeface="Times New Roman"/>
                <a:ea typeface="Arial Narrow"/>
                <a:cs typeface="Times New Roman"/>
              </a:rPr>
              <a:t>ҳолатҳои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ғайричашмдошт</a:t>
            </a:r>
            <a:r>
              <a:rPr lang="ru-RU">
                <a:solidFill>
                  <a:schemeClr val="tx1"/>
                </a:solidFill>
                <a:latin typeface="Times New Roman"/>
                <a:ea typeface="Arial Narrow"/>
                <a:cs typeface="Times New Roman"/>
              </a:rPr>
              <a:t>, ё дар </a:t>
            </a:r>
            <a:r>
              <a:rPr lang="ru-RU">
                <a:solidFill>
                  <a:schemeClr val="tx1"/>
                </a:solidFill>
                <a:latin typeface="Times New Roman"/>
                <a:ea typeface="Arial Narrow"/>
                <a:cs typeface="Times New Roman"/>
              </a:rPr>
              <a:t>ҷавоб</a:t>
            </a:r>
            <a:r>
              <a:rPr lang="ru-RU">
                <a:solidFill>
                  <a:schemeClr val="tx1"/>
                </a:solidFill>
                <a:latin typeface="Times New Roman"/>
                <a:ea typeface="Arial Narrow"/>
                <a:cs typeface="Times New Roman"/>
              </a:rPr>
              <a:t> ба </a:t>
            </a:r>
            <a:r>
              <a:rPr lang="ru-RU">
                <a:solidFill>
                  <a:schemeClr val="tx1"/>
                </a:solidFill>
                <a:latin typeface="Times New Roman"/>
                <a:ea typeface="Arial Narrow"/>
                <a:cs typeface="Times New Roman"/>
              </a:rPr>
              <a:t>натиҷаҳои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лоиҳа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бозбинӣ</a:t>
            </a:r>
            <a:r>
              <a:rPr lang="ru-RU">
                <a:solidFill>
                  <a:schemeClr val="tx1"/>
                </a:solidFill>
                <a:latin typeface="Times New Roman"/>
                <a:ea typeface="Arial Narrow"/>
                <a:cs typeface="Times New Roman"/>
              </a:rPr>
              <a:t> карда </a:t>
            </a:r>
            <a:r>
              <a:rPr lang="ru-RU">
                <a:solidFill>
                  <a:schemeClr val="tx1"/>
                </a:solidFill>
                <a:latin typeface="Times New Roman"/>
                <a:ea typeface="Arial Narrow"/>
                <a:cs typeface="Times New Roman"/>
              </a:rPr>
              <a:t>шавад</a:t>
            </a:r>
            <a:r>
              <a:rPr lang="ru-RU">
                <a:solidFill>
                  <a:schemeClr val="tx1"/>
                </a:solidFill>
                <a:latin typeface="Times New Roman"/>
                <a:ea typeface="Arial Narrow"/>
                <a:cs typeface="Times New Roman"/>
              </a:rPr>
              <a:t>. </a:t>
            </a:r>
            <a:r>
              <a:rPr lang="ru-RU">
                <a:solidFill>
                  <a:srgbClr val="C00000"/>
                </a:solidFill>
                <a:latin typeface="Times New Roman"/>
                <a:ea typeface="Arial Narrow"/>
                <a:cs typeface="Times New Roman"/>
              </a:rPr>
              <a:t>Гирандаи</a:t>
            </a:r>
            <a:r>
              <a:rPr lang="ru-RU">
                <a:solidFill>
                  <a:srgbClr val="C00000"/>
                </a:solidFill>
                <a:latin typeface="Times New Roman"/>
                <a:ea typeface="Arial Narrow"/>
                <a:cs typeface="Times New Roman"/>
              </a:rPr>
              <a:t> </a:t>
            </a:r>
            <a:r>
              <a:rPr lang="ru-RU">
                <a:solidFill>
                  <a:srgbClr val="C00000"/>
                </a:solidFill>
                <a:latin typeface="Times New Roman"/>
                <a:ea typeface="Arial Narrow"/>
                <a:cs typeface="Times New Roman"/>
              </a:rPr>
              <a:t>маблағ</a:t>
            </a:r>
            <a:r>
              <a:rPr lang="ru-RU">
                <a:solidFill>
                  <a:srgbClr val="C00000"/>
                </a:solidFill>
                <a:latin typeface="Times New Roman"/>
                <a:ea typeface="Arial Narrow"/>
                <a:cs typeface="Times New Roman"/>
              </a:rPr>
              <a:t>, </a:t>
            </a:r>
            <a:r>
              <a:rPr lang="ru-RU">
                <a:solidFill>
                  <a:schemeClr val="tx1"/>
                </a:solidFill>
                <a:latin typeface="Times New Roman"/>
                <a:ea typeface="Arial Narrow"/>
                <a:cs typeface="Times New Roman"/>
              </a:rPr>
              <a:t>бояд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фавран</a:t>
            </a:r>
            <a:r>
              <a:rPr lang="ru-RU">
                <a:solidFill>
                  <a:schemeClr val="tx1"/>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Нақшаи</a:t>
            </a:r>
            <a:r>
              <a:rPr lang="ru-RU" sz="2800" b="1" i="0" u="none" strike="noStrike" cap="none" spc="0">
                <a:ln>
                  <a:noFill/>
                </a:ln>
                <a:solidFill>
                  <a:srgbClr val="C00000"/>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уҳдадориҳои</a:t>
            </a:r>
            <a:r>
              <a:rPr lang="ru-RU" sz="2800" b="1" i="0" u="none" strike="noStrike" cap="none" spc="0">
                <a:ln>
                  <a:noFill/>
                </a:ln>
                <a:solidFill>
                  <a:srgbClr val="C00000"/>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иҷтимоӣ</a:t>
            </a:r>
            <a:r>
              <a:rPr lang="ru-RU" sz="2800" b="1" i="0" u="none" strike="noStrike" cap="none" spc="0">
                <a:ln>
                  <a:noFill/>
                </a:ln>
                <a:solidFill>
                  <a:srgbClr val="C00000"/>
                </a:solidFill>
                <a:latin typeface="Times New Roman"/>
                <a:ea typeface="Arial Narrow"/>
                <a:cs typeface="Times New Roman"/>
              </a:rPr>
              <a:t>-экологи</a:t>
            </a:r>
            <a:r>
              <a:rPr lang="ru-RU">
                <a:solidFill>
                  <a:srgbClr val="C00000"/>
                </a:solidFill>
                <a:latin typeface="Times New Roman"/>
                <a:ea typeface="Arial Narrow"/>
                <a:cs typeface="Times New Roman"/>
              </a:rPr>
              <a:t>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навсозишударо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нашр</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намояд</a:t>
            </a:r>
            <a:r>
              <a:rPr lang="ru-RU">
                <a:solidFill>
                  <a:schemeClr val="tx1"/>
                </a:solidFill>
                <a:latin typeface="Times New Roman"/>
                <a:ea typeface="Arial Narrow"/>
                <a:cs typeface="Times New Roman"/>
              </a:rPr>
              <a:t>.</a:t>
            </a:r>
            <a:endParaRPr>
              <a:latin typeface="Times New Roman"/>
              <a:cs typeface="Times New Roman"/>
            </a:endParaRPr>
          </a:p>
          <a:p>
            <a:pPr algn="just">
              <a:defRPr/>
            </a:pPr>
            <a:r>
              <a:rPr lang="ru-RU">
                <a:solidFill>
                  <a:schemeClr val="tx1"/>
                </a:solidFill>
                <a:latin typeface="Times New Roman"/>
                <a:ea typeface="Arial Narrow"/>
                <a:cs typeface="Times New Roman"/>
              </a:rPr>
              <a:t>Ҳамаи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амалҳо</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ва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тадбирҳои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пешбининамудаи</a:t>
            </a:r>
            <a:r>
              <a:rPr lang="ru-RU">
                <a:solidFill>
                  <a:schemeClr val="tx1"/>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Нақшаи</a:t>
            </a:r>
            <a:r>
              <a:rPr lang="ru-RU" sz="2800" b="1" i="0" u="none" strike="noStrike" cap="none" spc="0">
                <a:ln>
                  <a:noFill/>
                </a:ln>
                <a:solidFill>
                  <a:srgbClr val="C00000"/>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уҳдадориҳои</a:t>
            </a:r>
            <a:r>
              <a:rPr lang="ru-RU" sz="2800" b="1" i="0" u="none" strike="noStrike" cap="none" spc="0">
                <a:ln>
                  <a:noFill/>
                </a:ln>
                <a:solidFill>
                  <a:srgbClr val="C00000"/>
                </a:solidFill>
                <a:latin typeface="Times New Roman"/>
                <a:ea typeface="Arial Narrow"/>
                <a:cs typeface="Times New Roman"/>
              </a:rPr>
              <a:t> </a:t>
            </a:r>
            <a:r>
              <a:rPr lang="ru-RU" sz="2800" b="1" i="0" u="none" strike="noStrike" cap="none" spc="0">
                <a:ln>
                  <a:noFill/>
                </a:ln>
                <a:solidFill>
                  <a:srgbClr val="C00000"/>
                </a:solidFill>
                <a:latin typeface="Times New Roman"/>
                <a:ea typeface="Arial Narrow"/>
                <a:cs typeface="Times New Roman"/>
              </a:rPr>
              <a:t>иҷтимоӣ-экологӣ</a:t>
            </a:r>
            <a:r>
              <a:rPr lang="ru-RU" sz="2800" b="0" i="0" u="none" strike="noStrike" cap="none" spc="0">
                <a:ln>
                  <a:noFill/>
                </a:ln>
                <a:solidFill>
                  <a:prstClr val="black"/>
                </a:solidFill>
                <a:latin typeface="Times New Roman"/>
                <a:ea typeface="Arial Narrow"/>
                <a:cs typeface="Times New Roman"/>
              </a:rPr>
              <a:t> </a:t>
            </a:r>
            <a:r>
              <a:rPr lang="ru-RU">
                <a:solidFill>
                  <a:schemeClr val="tx1"/>
                </a:solidFill>
                <a:latin typeface="Times New Roman"/>
                <a:ea typeface="Arial Narrow"/>
                <a:cs typeface="Times New Roman"/>
              </a:rPr>
              <a:t>бояд</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мутобиқи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мӯҳлатҳои</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муайяншуда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анҷом</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дода</a:t>
            </a:r>
            <a:r>
              <a:rPr lang="ru-RU">
                <a:solidFill>
                  <a:schemeClr val="tx1"/>
                </a:solidFill>
                <a:latin typeface="Times New Roman"/>
                <a:ea typeface="Arial Narrow"/>
                <a:cs typeface="Times New Roman"/>
              </a:rPr>
              <a:t> </a:t>
            </a:r>
            <a:r>
              <a:rPr lang="ru-RU">
                <a:solidFill>
                  <a:schemeClr val="tx1"/>
                </a:solidFill>
                <a:latin typeface="Times New Roman"/>
                <a:ea typeface="Arial Narrow"/>
                <a:cs typeface="Times New Roman"/>
              </a:rPr>
              <a:t>шаванд</a:t>
            </a:r>
            <a:r>
              <a:rPr lang="ru-RU">
                <a:solidFill>
                  <a:schemeClr val="tx1"/>
                </a:solidFill>
                <a:latin typeface="Times New Roman"/>
                <a:ea typeface="Arial Narrow"/>
                <a:cs typeface="Times New Roman"/>
              </a:rPr>
              <a:t>.</a:t>
            </a:r>
            <a:endParaRPr>
              <a:latin typeface="Times New Roman"/>
              <a:cs typeface="Times New Roman"/>
            </a:endParaRPr>
          </a:p>
          <a:p>
            <a:pPr>
              <a:defRPr/>
            </a:pPr>
            <a:endParaRPr lang="ru-RU"/>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solidFill>
      </p:bgPr>
    </p:bg>
    <p:spTree>
      <p:nvGrpSpPr>
        <p:cNvPr id="1" name=""/>
        <p:cNvGrpSpPr/>
        <p:nvPr/>
      </p:nvGrpSpPr>
      <p:grpSpPr bwMode="auto">
        <a:xfrm>
          <a:off x="0" y="0"/>
          <a:ext cx="0" cy="0"/>
          <a:chOff x="0" y="0"/>
          <a:chExt cx="0" cy="0"/>
        </a:xfrm>
      </p:grpSpPr>
      <p:graphicFrame>
        <p:nvGraphicFramePr>
          <p:cNvPr id="335207994" name="Таблица 335207993"/>
          <p:cNvGraphicFramePr>
            <a:graphicFrameLocks xmlns:a="http://schemas.openxmlformats.org/drawingml/2006/main"/>
          </p:cNvGraphicFramePr>
          <p:nvPr/>
        </p:nvGraphicFramePr>
        <p:xfrm>
          <a:off x="128016" y="618388"/>
          <a:ext cx="11786616" cy="5955469"/>
        </p:xfrm>
        <a:graphic>
          <a:graphicData uri="http://schemas.openxmlformats.org/drawingml/2006/table">
            <a:tbl>
              <a:tblPr firstRow="1" firstCol="1" lastRow="0" lastCol="0" bandRow="1" bandCol="0"/>
              <a:tblGrid>
                <a:gridCol w="665692"/>
                <a:gridCol w="6676940"/>
                <a:gridCol w="3012872"/>
                <a:gridCol w="1431112"/>
              </a:tblGrid>
              <a:tr h="414313">
                <a:tc gridSpan="2">
                  <a:txBody>
                    <a:bodyPr/>
                    <a:p>
                      <a:pPr>
                        <a:defRPr/>
                      </a:pPr>
                      <a:r>
                        <a:rPr sz="1200" b="1" i="0" u="none">
                          <a:solidFill>
                            <a:srgbClr val="000000"/>
                          </a:solidFill>
                          <a:latin typeface="Times New Roman"/>
                          <a:ea typeface="Times New Roman"/>
                          <a:cs typeface="Times New Roman"/>
                        </a:rPr>
                        <a:t>ЧОРАҲО ВА АМАЛҲОИ ФАВРӢ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C5E0B3"/>
                    </a:solidFill>
                  </a:tcPr>
                </a:tc>
                <a:tc hMerge="1">
                  <a:txBody>
                    <a:bodyPr/>
                    <a:p>
                      <a:endParaRPr/>
                    </a:p>
                  </a:txBody>
                </a:tc>
                <a:tc>
                  <a:txBody>
                    <a:bodyPr/>
                    <a:p>
                      <a:pPr>
                        <a:defRPr/>
                      </a:pPr>
                      <a:r>
                        <a:rPr lang="ru-RU" sz="1200" b="1" i="0" u="none">
                          <a:solidFill>
                            <a:srgbClr val="000000"/>
                          </a:solidFill>
                          <a:latin typeface="Times New Roman"/>
                          <a:ea typeface="Times New Roman"/>
                          <a:cs typeface="Times New Roman"/>
                        </a:rPr>
                        <a:t>МУДДАТИ ВАҚТ</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C5E0B3"/>
                    </a:solidFill>
                  </a:tcPr>
                </a:tc>
                <a:tc>
                  <a:txBody>
                    <a:bodyPr/>
                    <a:p>
                      <a:pPr>
                        <a:defRPr/>
                      </a:pPr>
                      <a:r>
                        <a:rPr sz="1200" b="1" i="0" u="none">
                          <a:solidFill>
                            <a:srgbClr val="000000"/>
                          </a:solidFill>
                          <a:latin typeface="Times New Roman"/>
                          <a:ea typeface="Times New Roman"/>
                          <a:cs typeface="Times New Roman"/>
                        </a:rPr>
                        <a:t>СУБЪЕКТИ МАСЪУЛ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C5E0B3"/>
                    </a:solidFill>
                  </a:tcPr>
                </a:tc>
              </a:tr>
              <a:tr h="207156">
                <a:tc gridSpan="4">
                  <a:txBody>
                    <a:bodyPr/>
                    <a:p>
                      <a:pPr>
                        <a:defRPr/>
                      </a:pPr>
                      <a:r>
                        <a:rPr sz="1200" b="1" i="0" u="none">
                          <a:solidFill>
                            <a:srgbClr val="000000"/>
                          </a:solidFill>
                          <a:latin typeface="Times New Roman"/>
                          <a:ea typeface="Times New Roman"/>
                          <a:cs typeface="Times New Roman"/>
                        </a:rPr>
                        <a:t>ТАРТИБИ ТАТБИҚ ВА ДАСТГИРИИ ИҚТИДОРҲО</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657251">
                <a:tc>
                  <a:txBody>
                    <a:bodyPr/>
                    <a:p>
                      <a:pPr>
                        <a:defRPr/>
                      </a:pPr>
                      <a:r>
                        <a:rPr sz="1200" b="0" i="0" u="none">
                          <a:solidFill>
                            <a:srgbClr val="000000"/>
                          </a:solidFill>
                          <a:latin typeface="Times New Roman"/>
                          <a:ea typeface="Times New Roman"/>
                          <a:cs typeface="Times New Roman"/>
                        </a:rPr>
                        <a:t>A</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400" b="1" i="0" u="none">
                          <a:solidFill>
                            <a:srgbClr val="4472C4"/>
                          </a:solidFill>
                          <a:latin typeface="Times New Roman"/>
                          <a:ea typeface="Times New Roman"/>
                          <a:cs typeface="Times New Roman"/>
                        </a:rPr>
                        <a:t>СОХТОРИ   ТАШКИЛӢ</a:t>
                      </a:r>
                      <a:endParaRPr sz="2000"/>
                    </a:p>
                    <a:p>
                      <a:pPr>
                        <a:defRPr/>
                      </a:pPr>
                      <a:r>
                        <a:rPr sz="1400" b="0" i="0" u="none">
                          <a:solidFill>
                            <a:srgbClr val="000000"/>
                          </a:solidFill>
                          <a:latin typeface="Times New Roman"/>
                          <a:ea typeface="Times New Roman"/>
                          <a:cs typeface="Times New Roman"/>
                        </a:rPr>
                        <a:t>Таъсис</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нигоҳдории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воҳиди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гуруҳи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татбиқи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лоиҳа</a:t>
                      </a:r>
                      <a:r>
                        <a:rPr sz="1400" b="0" i="0" u="none">
                          <a:solidFill>
                            <a:srgbClr val="000000"/>
                          </a:solidFill>
                          <a:latin typeface="Times New Roman"/>
                          <a:ea typeface="Times New Roman"/>
                          <a:cs typeface="Times New Roman"/>
                        </a:rPr>
                        <a:t> (ВТЛ)   </a:t>
                      </a:r>
                      <a:r>
                        <a:rPr sz="1400" b="0" i="0" u="none">
                          <a:solidFill>
                            <a:srgbClr val="000000"/>
                          </a:solidFill>
                          <a:latin typeface="Times New Roman"/>
                          <a:ea typeface="Times New Roman"/>
                          <a:cs typeface="Times New Roman"/>
                        </a:rPr>
                        <a:t>бо</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кормандони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соҳибихтисос</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захираҳои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кофӣ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барои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дастгирии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идоракунии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хатарҳо</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таъсири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экологӣ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иҷтимоӣ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саломатӣ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бехатарӣ</a:t>
                      </a:r>
                      <a:r>
                        <a:rPr sz="1400" b="0" i="0" u="none">
                          <a:solidFill>
                            <a:srgbClr val="000000"/>
                          </a:solidFill>
                          <a:latin typeface="Times New Roman"/>
                          <a:ea typeface="Times New Roman"/>
                          <a:cs typeface="Times New Roman"/>
                        </a:rPr>
                        <a:t> (ЭИСБ)-и </a:t>
                      </a:r>
                      <a:r>
                        <a:rPr sz="1400" b="0" i="0" u="none">
                          <a:solidFill>
                            <a:srgbClr val="000000"/>
                          </a:solidFill>
                          <a:latin typeface="Times New Roman"/>
                          <a:ea typeface="Times New Roman"/>
                          <a:cs typeface="Times New Roman"/>
                        </a:rPr>
                        <a:t>лоиҳа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аз</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ҷумла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як</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мутахассиси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иҷтимоӣ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як</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мутахассиси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экологӣ</a:t>
                      </a:r>
                      <a:r>
                        <a:rPr sz="1400" b="0" i="0" u="none">
                          <a:solidFill>
                            <a:srgbClr val="000000"/>
                          </a:solidFill>
                          <a:latin typeface="Times New Roman"/>
                          <a:ea typeface="Times New Roman"/>
                          <a:cs typeface="Times New Roman"/>
                        </a:rPr>
                        <a:t>.</a:t>
                      </a:r>
                      <a:endParaRPr sz="2000"/>
                    </a:p>
                    <a:p>
                      <a:pPr>
                        <a:defRPr/>
                      </a:pPr>
                      <a:endParaRPr lang="ru-RU" sz="1400" b="0" i="0" u="none">
                        <a:solidFill>
                          <a:srgbClr val="000000"/>
                        </a:solidFill>
                        <a:latin typeface="Times New Roman"/>
                        <a:ea typeface="Times New Roman"/>
                        <a:cs typeface="Times New Roman"/>
                      </a:endParaRPr>
                    </a:p>
                    <a:p>
                      <a:pPr>
                        <a:defRPr/>
                      </a:pPr>
                      <a:endParaRPr lang="ru-RU" sz="1400" b="0" i="0" u="none">
                        <a:solidFill>
                          <a:srgbClr val="000000"/>
                        </a:solidFill>
                        <a:latin typeface="Times New Roman"/>
                        <a:ea typeface="Times New Roman"/>
                        <a:cs typeface="Times New Roman"/>
                      </a:endParaRPr>
                    </a:p>
                    <a:p>
                      <a:pPr>
                        <a:defRPr/>
                      </a:pPr>
                      <a:endParaRPr lang="ru-RU" sz="1400" b="0" i="0" u="none">
                        <a:solidFill>
                          <a:srgbClr val="000000"/>
                        </a:solidFill>
                        <a:latin typeface="Times New Roman"/>
                        <a:ea typeface="Times New Roman"/>
                        <a:cs typeface="Times New Roman"/>
                      </a:endParaRPr>
                    </a:p>
                    <a:p>
                      <a:pPr>
                        <a:defRPr/>
                      </a:pPr>
                      <a:r>
                        <a:rPr sz="1400" b="0" i="0" u="none">
                          <a:solidFill>
                            <a:srgbClr val="000000"/>
                          </a:solidFill>
                          <a:latin typeface="Times New Roman"/>
                          <a:ea typeface="Times New Roman"/>
                          <a:cs typeface="Times New Roman"/>
                        </a:rPr>
                        <a:t>Таъмин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намудани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эҳтиёҷоти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кормандон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ҳангоми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татбиқи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лоиҳа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ҷалб</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намудани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кормандн</a:t>
                      </a:r>
                      <a:r>
                        <a:rPr sz="1400" b="0" i="0" u="none">
                          <a:solidFill>
                            <a:srgbClr val="000000"/>
                          </a:solidFill>
                          <a:latin typeface="Times New Roman"/>
                          <a:ea typeface="Times New Roman"/>
                          <a:cs typeface="Times New Roman"/>
                        </a:rPr>
                        <a:t>/</a:t>
                      </a:r>
                      <a:r>
                        <a:rPr sz="1400" b="0" i="0" u="none">
                          <a:solidFill>
                            <a:srgbClr val="000000"/>
                          </a:solidFill>
                          <a:latin typeface="Times New Roman"/>
                          <a:ea typeface="Times New Roman"/>
                          <a:cs typeface="Times New Roman"/>
                        </a:rPr>
                        <a:t>мушовирони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кутоҳмудат</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дар</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ҳолати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зарурӣ</a:t>
                      </a:r>
                      <a:r>
                        <a:rPr sz="1400" b="0" i="0" u="none">
                          <a:solidFill>
                            <a:srgbClr val="000000"/>
                          </a:solidFill>
                          <a:latin typeface="Times New Roman"/>
                          <a:ea typeface="Times New Roman"/>
                          <a:cs typeface="Times New Roman"/>
                        </a:rPr>
                        <a:t>   </a:t>
                      </a:r>
                      <a:endParaRPr sz="2000"/>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lang="ru-RU" sz="1400" b="0" i="0" u="none">
                          <a:solidFill>
                            <a:srgbClr val="000000"/>
                          </a:solidFill>
                          <a:latin typeface="Times New Roman"/>
                          <a:ea typeface="Times New Roman"/>
                          <a:cs typeface="Times New Roman"/>
                        </a:rPr>
                        <a:t>Нигоҳ</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доштани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сохтори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ягонагии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татбиқи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лоиҳа</a:t>
                      </a:r>
                      <a:r>
                        <a:rPr lang="ru-RU" sz="1400" b="0" i="0" u="none">
                          <a:solidFill>
                            <a:srgbClr val="000000"/>
                          </a:solidFill>
                          <a:latin typeface="Times New Roman"/>
                          <a:ea typeface="Times New Roman"/>
                          <a:cs typeface="Times New Roman"/>
                        </a:rPr>
                        <a:t> (ГТЛ), </a:t>
                      </a:r>
                      <a:r>
                        <a:rPr lang="ru-RU" sz="1400" b="0" i="0" u="none">
                          <a:solidFill>
                            <a:srgbClr val="000000"/>
                          </a:solidFill>
                          <a:latin typeface="Times New Roman"/>
                          <a:ea typeface="Times New Roman"/>
                          <a:cs typeface="Times New Roman"/>
                        </a:rPr>
                        <a:t>чунон</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ки</a:t>
                      </a:r>
                      <a:r>
                        <a:rPr lang="ru-RU" sz="1400" b="0" i="0" u="none">
                          <a:solidFill>
                            <a:srgbClr val="000000"/>
                          </a:solidFill>
                          <a:latin typeface="Times New Roman"/>
                          <a:ea typeface="Times New Roman"/>
                          <a:cs typeface="Times New Roman"/>
                        </a:rPr>
                        <a:t> дар </a:t>
                      </a:r>
                      <a:r>
                        <a:rPr lang="ru-RU" sz="1400" b="0" i="0" u="none">
                          <a:solidFill>
                            <a:srgbClr val="000000"/>
                          </a:solidFill>
                          <a:latin typeface="Times New Roman"/>
                          <a:ea typeface="Times New Roman"/>
                          <a:cs typeface="Times New Roman"/>
                        </a:rPr>
                        <a:t>Созишномаи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грантӣ</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муқаррар</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шудааст</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Мутахассисони</a:t>
                      </a:r>
                      <a:r>
                        <a:rPr lang="ru-RU" sz="1400" b="0" i="0" u="none">
                          <a:solidFill>
                            <a:srgbClr val="000000"/>
                          </a:solidFill>
                          <a:latin typeface="Times New Roman"/>
                          <a:ea typeface="Times New Roman"/>
                          <a:cs typeface="Times New Roman"/>
                        </a:rPr>
                        <a:t> МТЛ, </a:t>
                      </a:r>
                      <a:r>
                        <a:rPr lang="ru-RU" sz="1400" b="0" i="0" u="none">
                          <a:solidFill>
                            <a:srgbClr val="000000"/>
                          </a:solidFill>
                          <a:latin typeface="Times New Roman"/>
                          <a:ea typeface="Times New Roman"/>
                          <a:cs typeface="Times New Roman"/>
                        </a:rPr>
                        <a:t>ки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масъули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назорати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экологӣ</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ва</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иҷтимоӣ</a:t>
                      </a:r>
                      <a:r>
                        <a:rPr lang="ru-RU" sz="1400" b="0" i="0" u="none">
                          <a:solidFill>
                            <a:srgbClr val="000000"/>
                          </a:solidFill>
                          <a:latin typeface="Times New Roman"/>
                          <a:ea typeface="Times New Roman"/>
                          <a:cs typeface="Times New Roman"/>
                        </a:rPr>
                        <a:t>   (ЭИ) </a:t>
                      </a:r>
                      <a:r>
                        <a:rPr lang="ru-RU" sz="1400" b="0" i="0" u="none">
                          <a:solidFill>
                            <a:srgbClr val="000000"/>
                          </a:solidFill>
                          <a:latin typeface="Times New Roman"/>
                          <a:ea typeface="Times New Roman"/>
                          <a:cs typeface="Times New Roman"/>
                        </a:rPr>
                        <a:t>мебошанд</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бояд</a:t>
                      </a:r>
                      <a:r>
                        <a:rPr lang="ru-RU" sz="1400" b="0" i="0" u="none">
                          <a:solidFill>
                            <a:srgbClr val="000000"/>
                          </a:solidFill>
                          <a:latin typeface="Times New Roman"/>
                          <a:ea typeface="Times New Roman"/>
                          <a:cs typeface="Times New Roman"/>
                        </a:rPr>
                        <a:t> пеш аз </a:t>
                      </a:r>
                      <a:r>
                        <a:rPr lang="ru-RU" sz="1400" b="0" i="0" u="none">
                          <a:solidFill>
                            <a:srgbClr val="000000"/>
                          </a:solidFill>
                          <a:latin typeface="Times New Roman"/>
                          <a:ea typeface="Times New Roman"/>
                          <a:cs typeface="Times New Roman"/>
                        </a:rPr>
                        <a:t>самаранок</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шудани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лоиҳа</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ҷалб</a:t>
                      </a:r>
                      <a:r>
                        <a:rPr lang="ru-RU" sz="1400" b="0" i="0" u="none">
                          <a:solidFill>
                            <a:srgbClr val="000000"/>
                          </a:solidFill>
                          <a:latin typeface="Times New Roman"/>
                          <a:ea typeface="Times New Roman"/>
                          <a:cs typeface="Times New Roman"/>
                        </a:rPr>
                        <a:t> карда </a:t>
                      </a:r>
                      <a:r>
                        <a:rPr lang="ru-RU" sz="1400" b="0" i="0" u="none">
                          <a:solidFill>
                            <a:srgbClr val="000000"/>
                          </a:solidFill>
                          <a:latin typeface="Times New Roman"/>
                          <a:ea typeface="Times New Roman"/>
                          <a:cs typeface="Times New Roman"/>
                        </a:rPr>
                        <a:t>шаванд</a:t>
                      </a:r>
                      <a:r>
                        <a:rPr lang="ru-RU" sz="1400" b="0" i="0" u="none">
                          <a:solidFill>
                            <a:srgbClr val="000000"/>
                          </a:solidFill>
                          <a:latin typeface="Times New Roman"/>
                          <a:ea typeface="Times New Roman"/>
                          <a:cs typeface="Times New Roman"/>
                        </a:rPr>
                        <a:t>.</a:t>
                      </a:r>
                      <a:endParaRPr lang="ru-RU" sz="2000"/>
                    </a:p>
                    <a:p>
                      <a:pPr>
                        <a:defRPr/>
                      </a:pPr>
                      <a:r>
                        <a:rPr lang="ru-RU" sz="1400" b="1" i="0" u="none">
                          <a:solidFill>
                            <a:srgbClr val="000000"/>
                          </a:solidFill>
                          <a:latin typeface="Times New Roman"/>
                          <a:ea typeface="Times New Roman"/>
                          <a:cs typeface="Times New Roman"/>
                        </a:rPr>
                        <a:t> </a:t>
                      </a:r>
                      <a:endParaRPr lang="ru-RU" sz="2000"/>
                    </a:p>
                    <a:p>
                      <a:pPr>
                        <a:defRPr/>
                      </a:pPr>
                      <a:r>
                        <a:rPr lang="ru-RU" sz="1400" b="1" i="0" u="none">
                          <a:solidFill>
                            <a:srgbClr val="000000"/>
                          </a:solidFill>
                          <a:latin typeface="Times New Roman"/>
                          <a:ea typeface="Times New Roman"/>
                          <a:cs typeface="Times New Roman"/>
                        </a:rPr>
                        <a:t>Дар </a:t>
                      </a:r>
                      <a:r>
                        <a:rPr lang="ru-RU" sz="1400" b="1" i="0" u="none">
                          <a:solidFill>
                            <a:srgbClr val="000000"/>
                          </a:solidFill>
                          <a:latin typeface="Times New Roman"/>
                          <a:ea typeface="Times New Roman"/>
                          <a:cs typeface="Times New Roman"/>
                        </a:rPr>
                        <a:t>тӯли</a:t>
                      </a:r>
                      <a:r>
                        <a:rPr lang="ru-RU" sz="1400" b="1" i="0" u="none">
                          <a:solidFill>
                            <a:srgbClr val="000000"/>
                          </a:solidFill>
                          <a:latin typeface="Times New Roman"/>
                          <a:ea typeface="Times New Roman"/>
                          <a:cs typeface="Times New Roman"/>
                        </a:rPr>
                        <a:t> </a:t>
                      </a:r>
                      <a:r>
                        <a:rPr lang="ru-RU" sz="1400" b="1" i="0" u="none">
                          <a:solidFill>
                            <a:srgbClr val="000000"/>
                          </a:solidFill>
                          <a:latin typeface="Times New Roman"/>
                          <a:ea typeface="Times New Roman"/>
                          <a:cs typeface="Times New Roman"/>
                        </a:rPr>
                        <a:t>татбиқи</a:t>
                      </a:r>
                      <a:r>
                        <a:rPr lang="ru-RU" sz="1400" b="1" i="0" u="none">
                          <a:solidFill>
                            <a:srgbClr val="000000"/>
                          </a:solidFill>
                          <a:latin typeface="Times New Roman"/>
                          <a:ea typeface="Times New Roman"/>
                          <a:cs typeface="Times New Roman"/>
                        </a:rPr>
                        <a:t> </a:t>
                      </a:r>
                      <a:r>
                        <a:rPr lang="ru-RU" sz="1400" b="1" i="0" u="none">
                          <a:solidFill>
                            <a:srgbClr val="000000"/>
                          </a:solidFill>
                          <a:latin typeface="Times New Roman"/>
                          <a:ea typeface="Times New Roman"/>
                          <a:cs typeface="Times New Roman"/>
                        </a:rPr>
                        <a:t>лоиҳа</a:t>
                      </a:r>
                      <a:r>
                        <a:rPr lang="ru-RU" sz="1400" b="1" i="0" u="none">
                          <a:solidFill>
                            <a:srgbClr val="000000"/>
                          </a:solidFill>
                          <a:latin typeface="Times New Roman"/>
                          <a:ea typeface="Times New Roman"/>
                          <a:cs typeface="Times New Roman"/>
                        </a:rPr>
                        <a:t>.</a:t>
                      </a:r>
                      <a:endParaRPr lang="ru-RU" sz="2000"/>
                    </a:p>
                  </a:txBody>
                  <a:tcPr marL="73024" marR="73024" marT="0" marB="0">
                    <a:lnL w="12699" algn="ctr">
                      <a:solidFill>
                        <a:srgbClr val="000000"/>
                      </a:solidFill>
                    </a:lnL>
                    <a:lnR w="12699" algn="ctr">
                      <a:solidFill>
                        <a:srgbClr val="000000"/>
                      </a:solidFill>
                    </a:lnR>
                    <a:lnB w="12699" algn="ctr">
                      <a:solidFill>
                        <a:srgbClr val="000000"/>
                      </a:solidFill>
                    </a:lnB>
                  </a:tcPr>
                </a:tc>
                <a:tc>
                  <a:txBody>
                    <a:bodyPr/>
                    <a:p>
                      <a:pPr>
                        <a:defRPr/>
                      </a:pPr>
                      <a:r>
                        <a:rPr sz="1400" b="0" i="0" u="none">
                          <a:solidFill>
                            <a:srgbClr val="000000"/>
                          </a:solidFill>
                          <a:latin typeface="Times New Roman"/>
                          <a:ea typeface="Times New Roman"/>
                          <a:cs typeface="Times New Roman"/>
                        </a:rPr>
                        <a:t>КДС/ВТЛ</a:t>
                      </a:r>
                      <a:endParaRPr sz="2000"/>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r h="2900189">
                <a:tc>
                  <a:txBody>
                    <a:bodyPr/>
                    <a:p>
                      <a:pPr>
                        <a:defRPr/>
                      </a:pPr>
                      <a:r>
                        <a:rPr sz="1200" b="0" i="0" u="none">
                          <a:solidFill>
                            <a:srgbClr val="000000"/>
                          </a:solidFill>
                          <a:latin typeface="Times New Roman"/>
                          <a:ea typeface="Times New Roman"/>
                          <a:cs typeface="Times New Roman"/>
                        </a:rPr>
                        <a:t>B</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400" b="1" i="0" u="none">
                          <a:solidFill>
                            <a:srgbClr val="4472C4"/>
                          </a:solidFill>
                          <a:latin typeface="Times New Roman"/>
                          <a:ea typeface="Times New Roman"/>
                          <a:cs typeface="Times New Roman"/>
                        </a:rPr>
                        <a:t>НАҚША/</a:t>
                      </a:r>
                      <a:r>
                        <a:rPr lang="tg-Cyrl-TJ" sz="1400" b="1" i="0" u="none">
                          <a:solidFill>
                            <a:srgbClr val="4472C4"/>
                          </a:solidFill>
                          <a:latin typeface="Times New Roman"/>
                          <a:ea typeface="Times New Roman"/>
                          <a:cs typeface="Times New Roman"/>
                        </a:rPr>
                        <a:t>ТАДБИРҲО БАРОИ </a:t>
                      </a:r>
                      <a:r>
                        <a:rPr sz="1400" b="1" i="0" u="none">
                          <a:solidFill>
                            <a:srgbClr val="4472C4"/>
                          </a:solidFill>
                          <a:latin typeface="Times New Roman"/>
                          <a:ea typeface="Times New Roman"/>
                          <a:cs typeface="Times New Roman"/>
                        </a:rPr>
                        <a:t>ТАҲКИМ ВА БОЗСОЗИИ   ИҚТИДОР</a:t>
                      </a:r>
                      <a:endParaRPr sz="2000"/>
                    </a:p>
                    <a:p>
                      <a:pPr>
                        <a:defRPr/>
                      </a:pPr>
                      <a:r>
                        <a:rPr sz="1400" b="0" i="0" u="none">
                          <a:solidFill>
                            <a:srgbClr val="000000"/>
                          </a:solidFill>
                          <a:latin typeface="Times New Roman"/>
                          <a:ea typeface="Times New Roman"/>
                          <a:cs typeface="Times New Roman"/>
                        </a:rPr>
                        <a:t>Омода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амалӣ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намудани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нақшаи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тақвияти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иқтидор</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иштирокчиёни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мақсаднок</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мавзӯъҳои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омӯзишӣ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ҷадвал</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усулҳои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интиқолро</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барои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гурӯҳҳои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мақсаднок</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омӯзиш</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ниёз</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доранд</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дар</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мавзӯъҳои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зерин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муайян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мекунад</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Арзёбии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экологӣ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иҷтимоӣ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таҳлил</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муайян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кардани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доираи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фаъолият</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Тандурустӣ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бехатарии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ҷомеа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ICWMP;</a:t>
                      </a:r>
                      <a:endParaRPr sz="2000"/>
                    </a:p>
                    <a:p>
                      <a:pPr marL="217793" indent="-217793">
                        <a:buFont typeface="Arial"/>
                        <a:buChar char="•"/>
                        <a:defRPr/>
                      </a:pPr>
                      <a:r>
                        <a:rPr sz="1400" b="0" i="0" u="none">
                          <a:solidFill>
                            <a:srgbClr val="000000"/>
                          </a:solidFill>
                          <a:latin typeface="Times New Roman"/>
                          <a:ea typeface="Times New Roman"/>
                          <a:cs typeface="Times New Roman"/>
                        </a:rPr>
                        <a:t>Омӯзиши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роҳнамоӣ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оид</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татбиқи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муқаррароти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гуногуни</a:t>
                      </a:r>
                      <a:r>
                        <a:rPr sz="1400" b="0" i="0" u="none">
                          <a:solidFill>
                            <a:srgbClr val="000000"/>
                          </a:solidFill>
                          <a:latin typeface="Times New Roman"/>
                          <a:ea typeface="Times New Roman"/>
                          <a:cs typeface="Times New Roman"/>
                        </a:rPr>
                        <a:t> ESF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ESMF;</a:t>
                      </a:r>
                      <a:endParaRPr sz="2000"/>
                    </a:p>
                    <a:p>
                      <a:pPr marL="217793" indent="-217793">
                        <a:buFont typeface="Arial"/>
                        <a:buChar char="•"/>
                        <a:defRPr/>
                      </a:pPr>
                      <a:r>
                        <a:rPr sz="1400" b="0" i="0" u="none">
                          <a:solidFill>
                            <a:srgbClr val="000000"/>
                          </a:solidFill>
                          <a:latin typeface="Times New Roman"/>
                          <a:ea typeface="Times New Roman"/>
                          <a:cs typeface="Times New Roman"/>
                        </a:rPr>
                        <a:t>Гузориши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пешрафти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татбиқ</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мониторинг</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оид</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риояи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татбиқи</a:t>
                      </a:r>
                      <a:r>
                        <a:rPr sz="1400" b="0" i="0" u="none">
                          <a:solidFill>
                            <a:srgbClr val="000000"/>
                          </a:solidFill>
                          <a:latin typeface="Times New Roman"/>
                          <a:ea typeface="Times New Roman"/>
                          <a:cs typeface="Times New Roman"/>
                        </a:rPr>
                        <a:t> </a:t>
                      </a:r>
                      <a:r>
                        <a:rPr lang="tg-Cyrl-TJ" sz="1400">
                          <a:solidFill>
                            <a:schemeClr val="tx1"/>
                          </a:solidFill>
                          <a:latin typeface="Times New Roman"/>
                          <a:ea typeface="Times New Roman"/>
                          <a:cs typeface="Times New Roman"/>
                        </a:rPr>
                        <a:t>ESCP</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Ҷанбаҳои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мушаххаси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хатарҳои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экологӣ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иҷтимоӣ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саломатӣ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бехатарии</a:t>
                      </a:r>
                      <a:r>
                        <a:rPr sz="1400" b="0" i="0" u="none">
                          <a:solidFill>
                            <a:srgbClr val="000000"/>
                          </a:solidFill>
                          <a:latin typeface="Times New Roman"/>
                          <a:ea typeface="Times New Roman"/>
                          <a:cs typeface="Times New Roman"/>
                        </a:rPr>
                        <a:t> </a:t>
                      </a:r>
                      <a:r>
                        <a:rPr lang="tg-Cyrl-TJ" sz="1400" b="0" i="0" u="none">
                          <a:solidFill>
                            <a:srgbClr val="000000"/>
                          </a:solidFill>
                          <a:latin typeface="Times New Roman"/>
                          <a:ea typeface="Times New Roman"/>
                          <a:cs typeface="Times New Roman"/>
                        </a:rPr>
                        <a:t>меҳнат</a:t>
                      </a:r>
                      <a:endParaRPr sz="2000"/>
                    </a:p>
                    <a:p>
                      <a:pPr marL="217793" indent="-217793">
                        <a:buFont typeface="Arial"/>
                        <a:buChar char="•"/>
                        <a:defRPr/>
                      </a:pPr>
                      <a:r>
                        <a:rPr sz="1400" b="0" i="0" u="none">
                          <a:solidFill>
                            <a:srgbClr val="000000"/>
                          </a:solidFill>
                          <a:latin typeface="Times New Roman"/>
                          <a:ea typeface="Times New Roman"/>
                          <a:cs typeface="Times New Roman"/>
                        </a:rPr>
                        <a:t>Татбиқи</a:t>
                      </a:r>
                      <a:r>
                        <a:rPr sz="1400" b="0" i="0" u="none">
                          <a:solidFill>
                            <a:srgbClr val="000000"/>
                          </a:solidFill>
                          <a:latin typeface="Times New Roman"/>
                          <a:ea typeface="Times New Roman"/>
                          <a:cs typeface="Times New Roman"/>
                        </a:rPr>
                        <a:t> LMP,   </a:t>
                      </a:r>
                      <a:r>
                        <a:rPr sz="1400" b="0" i="0" u="none">
                          <a:solidFill>
                            <a:srgbClr val="000000"/>
                          </a:solidFill>
                          <a:latin typeface="Times New Roman"/>
                          <a:ea typeface="Times New Roman"/>
                          <a:cs typeface="Times New Roman"/>
                        </a:rPr>
                        <a:t>муқаррароти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идоракунии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шикоятҳои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меҳнатӣ</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ESMF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SEP, </a:t>
                      </a:r>
                      <a:r>
                        <a:rPr sz="1400" b="0" i="0" u="none">
                          <a:solidFill>
                            <a:srgbClr val="000000"/>
                          </a:solidFill>
                          <a:latin typeface="Times New Roman"/>
                          <a:ea typeface="Times New Roman"/>
                          <a:cs typeface="Times New Roman"/>
                        </a:rPr>
                        <a:t>ки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барои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лоиҳа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омода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карда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шудаанд</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Муайян</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кардани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ҷонибҳои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манфиатдор</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ҷалб</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lang="tg-Cyrl-TJ" sz="1400" b="0" i="0" u="none">
                          <a:solidFill>
                            <a:srgbClr val="000000"/>
                          </a:solidFill>
                          <a:latin typeface="Times New Roman"/>
                          <a:ea typeface="Times New Roman"/>
                          <a:cs typeface="Times New Roman"/>
                        </a:rPr>
                        <a:t>идоракунии итилоот;</a:t>
                      </a:r>
                      <a:endParaRPr sz="2000"/>
                    </a:p>
                    <a:p>
                      <a:pPr marL="217793" indent="-217793">
                        <a:buFont typeface="Arial"/>
                        <a:buChar char="•"/>
                        <a:defRPr/>
                      </a:pPr>
                      <a:r>
                        <a:rPr sz="1400" b="0" i="0" u="none">
                          <a:solidFill>
                            <a:srgbClr val="000000"/>
                          </a:solidFill>
                          <a:latin typeface="Times New Roman"/>
                          <a:ea typeface="Times New Roman"/>
                          <a:cs typeface="Times New Roman"/>
                        </a:rPr>
                        <a:t>Ҷанбаҳои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мушаххаси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арзёбии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таъсири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экологӣ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иҷтимоӣ</a:t>
                      </a:r>
                      <a:r>
                        <a:rPr sz="1400" b="0" i="0" u="none">
                          <a:solidFill>
                            <a:srgbClr val="000000"/>
                          </a:solidFill>
                          <a:latin typeface="Times New Roman"/>
                          <a:ea typeface="Times New Roman"/>
                          <a:cs typeface="Times New Roman"/>
                        </a:rPr>
                        <a:t>;</a:t>
                      </a:r>
                      <a:endParaRPr sz="2000"/>
                    </a:p>
                    <a:p>
                      <a:pPr marL="217793" indent="-217793">
                        <a:buFont typeface="Arial"/>
                        <a:buChar char="•"/>
                        <a:defRPr/>
                      </a:pPr>
                      <a:r>
                        <a:rPr sz="1400" b="0" i="0" u="none">
                          <a:solidFill>
                            <a:srgbClr val="000000"/>
                          </a:solidFill>
                          <a:latin typeface="Times New Roman"/>
                          <a:ea typeface="Times New Roman"/>
                          <a:cs typeface="Times New Roman"/>
                        </a:rPr>
                        <a:t>Пешгирӣ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вокуниш</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a:t>
                      </a:r>
                      <a:r>
                        <a:rPr sz="1400" b="0" i="0" u="none">
                          <a:solidFill>
                            <a:srgbClr val="000000"/>
                          </a:solidFill>
                          <a:latin typeface="Times New Roman"/>
                          <a:ea typeface="Times New Roman"/>
                          <a:cs typeface="Times New Roman"/>
                        </a:rPr>
                        <a:t> SEA/SH;</a:t>
                      </a:r>
                      <a:endParaRPr sz="2000"/>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ru-RU" sz="1400" b="0" i="0" u="none">
                          <a:solidFill>
                            <a:srgbClr val="000000"/>
                          </a:solidFill>
                          <a:latin typeface="Times New Roman"/>
                          <a:ea typeface="Times New Roman"/>
                          <a:cs typeface="Times New Roman"/>
                        </a:rPr>
                        <a:t>Дар </a:t>
                      </a:r>
                      <a:r>
                        <a:rPr lang="ru-RU" sz="1400" b="0" i="0" u="none">
                          <a:solidFill>
                            <a:srgbClr val="000000"/>
                          </a:solidFill>
                          <a:latin typeface="Times New Roman"/>
                          <a:ea typeface="Times New Roman"/>
                          <a:cs typeface="Times New Roman"/>
                        </a:rPr>
                        <a:t>тӯли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татбиқи</a:t>
                      </a:r>
                      <a:r>
                        <a:rPr lang="ru-RU" sz="1400" b="0" i="0" u="none">
                          <a:solidFill>
                            <a:srgbClr val="000000"/>
                          </a:solidFill>
                          <a:latin typeface="Times New Roman"/>
                          <a:ea typeface="Times New Roman"/>
                          <a:cs typeface="Times New Roman"/>
                        </a:rPr>
                        <a:t> </a:t>
                      </a:r>
                      <a:r>
                        <a:rPr lang="ru-RU" sz="1400" b="0" i="0" u="none">
                          <a:solidFill>
                            <a:srgbClr val="000000"/>
                          </a:solidFill>
                          <a:latin typeface="Times New Roman"/>
                          <a:ea typeface="Times New Roman"/>
                          <a:cs typeface="Times New Roman"/>
                        </a:rPr>
                        <a:t>лоиҳа</a:t>
                      </a:r>
                      <a:r>
                        <a:rPr lang="ru-RU" sz="1400" b="0" i="0" u="none">
                          <a:solidFill>
                            <a:srgbClr val="000000"/>
                          </a:solidFill>
                          <a:latin typeface="Times New Roman"/>
                          <a:ea typeface="Times New Roman"/>
                          <a:cs typeface="Times New Roman"/>
                        </a:rPr>
                        <a:t>.</a:t>
                      </a:r>
                      <a:endParaRPr sz="2000"/>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400" b="0" i="0" u="none">
                          <a:solidFill>
                            <a:srgbClr val="000000"/>
                          </a:solidFill>
                          <a:latin typeface="Times New Roman"/>
                          <a:ea typeface="Times New Roman"/>
                          <a:cs typeface="Times New Roman"/>
                        </a:rPr>
                        <a:t>КДС/ВТЛ</a:t>
                      </a:r>
                      <a:endParaRPr sz="2000"/>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
        <p:nvSpPr>
          <p:cNvPr id="26413763" name="Блок-схема: процесс 26413762"/>
          <p:cNvSpPr/>
          <p:nvPr/>
        </p:nvSpPr>
        <p:spPr bwMode="auto">
          <a:xfrm>
            <a:off x="253055" y="0"/>
            <a:ext cx="11435442" cy="536358"/>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b="1">
                <a:latin typeface="Times New Roman"/>
                <a:ea typeface="Times New Roman"/>
                <a:cs typeface="Times New Roman"/>
              </a:rPr>
              <a:t>НА</a:t>
            </a:r>
            <a:r>
              <a:rPr lang="tg-Cyrl-TJ" b="1">
                <a:latin typeface="Times New Roman"/>
                <a:ea typeface="Times New Roman"/>
                <a:cs typeface="Times New Roman"/>
              </a:rPr>
              <a:t>ҚШАИ УҲДАДОРИҲОИ ЭКОЛОГИЮ ИҶТИМОӢ</a:t>
            </a:r>
            <a:endParaRPr b="1">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638080104" name="Таблица 638080103"/>
          <p:cNvGraphicFramePr>
            <a:graphicFrameLocks xmlns:a="http://schemas.openxmlformats.org/drawingml/2006/main"/>
          </p:cNvGraphicFramePr>
          <p:nvPr/>
        </p:nvGraphicFramePr>
        <p:xfrm>
          <a:off x="194198" y="369902"/>
          <a:ext cx="11640187" cy="5935980"/>
        </p:xfrm>
        <a:graphic>
          <a:graphicData uri="http://schemas.openxmlformats.org/drawingml/2006/table">
            <a:tbl>
              <a:tblPr firstRow="1" firstCol="1" lastRow="0" lastCol="0" bandRow="1" bandCol="0"/>
              <a:tblGrid>
                <a:gridCol w="639376"/>
                <a:gridCol w="5828738"/>
                <a:gridCol w="3265085"/>
                <a:gridCol w="1906988"/>
              </a:tblGrid>
              <a:tr h="190500">
                <a:tc gridSpan="4">
                  <a:txBody>
                    <a:bodyPr/>
                    <a:p>
                      <a:pPr>
                        <a:defRPr/>
                      </a:pPr>
                      <a:r>
                        <a:rPr sz="1200" b="1" i="0" u="none">
                          <a:solidFill>
                            <a:srgbClr val="000000"/>
                          </a:solidFill>
                          <a:latin typeface="Times New Roman"/>
                          <a:ea typeface="Times New Roman"/>
                          <a:cs typeface="Times New Roman"/>
                        </a:rPr>
                        <a:t>МОНИТОРИНГ   ВА ГУЗОРИШДИҲӢ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0">
                <a:tc>
                  <a:txBody>
                    <a:bodyPr/>
                    <a:p>
                      <a:pPr>
                        <a:defRPr/>
                      </a:pPr>
                      <a:r>
                        <a:rPr sz="1200" b="0" i="0" u="none">
                          <a:solidFill>
                            <a:srgbClr val="000000"/>
                          </a:solidFill>
                          <a:latin typeface="Times New Roman"/>
                          <a:ea typeface="Times New Roman"/>
                          <a:cs typeface="Times New Roman"/>
                        </a:rPr>
                        <a:t>C</a:t>
                      </a:r>
                      <a:endParaRPr>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ҲИСОБОТИ   МУҚАРРАРӢ</a:t>
                      </a:r>
                      <a:endParaRPr/>
                    </a:p>
                    <a:p>
                      <a:pPr algn="just">
                        <a:defRPr/>
                      </a:pPr>
                      <a:r>
                        <a:rPr sz="1200" b="0" i="0" u="none">
                          <a:solidFill>
                            <a:srgbClr val="000000"/>
                          </a:solidFill>
                          <a:latin typeface="Times New Roman"/>
                          <a:ea typeface="Times New Roman"/>
                          <a:cs typeface="Times New Roman"/>
                        </a:rPr>
                        <a:t>Ҳисоботҳои   мунтазами мониторингро </a:t>
                      </a:r>
                      <a:r>
                        <a:rPr lang="tg-Cyrl-TJ" sz="1200" b="0" i="0" u="none">
                          <a:solidFill>
                            <a:srgbClr val="000000"/>
                          </a:solidFill>
                          <a:latin typeface="Times New Roman"/>
                          <a:ea typeface="Times New Roman"/>
                          <a:cs typeface="Times New Roman"/>
                        </a:rPr>
                        <a:t>оид ба иҷрои </a:t>
                      </a:r>
                      <a:r>
                        <a:rPr sz="1200" b="0" i="0" u="none">
                          <a:solidFill>
                            <a:srgbClr val="000000"/>
                          </a:solidFill>
                          <a:latin typeface="Times New Roman"/>
                          <a:ea typeface="Times New Roman"/>
                          <a:cs typeface="Times New Roman"/>
                        </a:rPr>
                        <a:t> самтҳои экологӣ, иҷтимоӣ, саломатӣ ва бехатарӣ (Э&amp;С)-и   Лоиҳа, аз ҷумла, на маҳдуд ба татбиқи ESCP</a:t>
                      </a:r>
                      <a:r>
                        <a:rPr lang="tg-Cyrl-TJ" sz="1200" b="0" i="0" u="none">
                          <a:solidFill>
                            <a:srgbClr val="000000"/>
                          </a:solidFill>
                          <a:latin typeface="Times New Roman"/>
                          <a:ea typeface="Times New Roman"/>
                          <a:cs typeface="Times New Roman"/>
                        </a:rPr>
                        <a:t> ба Ассосиасия пешниҳод мегардад. Нақшаи </a:t>
                      </a:r>
                      <a:r>
                        <a:rPr lang="ru-RU" sz="1200" b="0" i="0" u="none" strike="noStrike" cap="none" spc="0">
                          <a:solidFill>
                            <a:srgbClr val="000000"/>
                          </a:solidFill>
                          <a:latin typeface="Times New Roman"/>
                          <a:ea typeface="Times New Roman"/>
                          <a:cs typeface="Times New Roman"/>
                        </a:rPr>
                        <a:t>ESCP</a:t>
                      </a:r>
                      <a:r>
                        <a:rPr lang="tg-Cyrl-TJ" sz="1200" b="0" i="0" u="none">
                          <a:solidFill>
                            <a:srgbClr val="000000"/>
                          </a:solidFill>
                          <a:latin typeface="Times New Roman"/>
                          <a:ea typeface="Times New Roman"/>
                          <a:cs typeface="Times New Roman"/>
                        </a:rPr>
                        <a:t>, вазъи таҳияв ва </a:t>
                      </a:r>
                      <a:r>
                        <a:rPr sz="1200" b="0" i="0" u="none">
                          <a:solidFill>
                            <a:srgbClr val="000000"/>
                          </a:solidFill>
                          <a:latin typeface="Times New Roman"/>
                          <a:ea typeface="Times New Roman"/>
                          <a:cs typeface="Times New Roman"/>
                        </a:rPr>
                        <a:t> татбиқи ҳуҷҷатҳои   Э&amp;С, ки тибқи ESCP талаб карда мешаванд</a:t>
                      </a:r>
                      <a:r>
                        <a:rPr lang="tg-Cyrl-TJ" sz="1200" b="0" i="0" u="none">
                          <a:solidFill>
                            <a:srgbClr val="000000"/>
                          </a:solidFill>
                          <a:latin typeface="Times New Roman"/>
                          <a:ea typeface="Times New Roman"/>
                          <a:cs typeface="Times New Roman"/>
                        </a:rPr>
                        <a:t>.  Х</a:t>
                      </a:r>
                      <a:r>
                        <a:rPr sz="1200" b="0" i="0" u="none">
                          <a:solidFill>
                            <a:srgbClr val="000000"/>
                          </a:solidFill>
                          <a:latin typeface="Times New Roman"/>
                          <a:ea typeface="Times New Roman"/>
                          <a:cs typeface="Times New Roman"/>
                        </a:rPr>
                        <a:t>улосаи   фаъолиятҳои ҷалби ҷонибҳои манфиатдор, ки тибқи Нақшаи ҷалби ҷонибҳои   манфиатдор анҷом дода мешаванд</a:t>
                      </a:r>
                      <a:r>
                        <a:rPr lang="tg-Cyrl-TJ"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 фаъолияти механизм(ҳо)-и шикоятҳо ва татбиқи чораҳои идоракунии хатарҳои   экологӣ ва иҷтимоӣ ва тартиботи идоракунии меҳнат омода шуда ба Ассотсиатсия пешниҳод </a:t>
                      </a:r>
                      <a:r>
                        <a:rPr lang="tg-Cyrl-TJ" sz="1200" b="0" i="0" u="none">
                          <a:solidFill>
                            <a:srgbClr val="000000"/>
                          </a:solidFill>
                          <a:latin typeface="Times New Roman"/>
                          <a:ea typeface="Times New Roman"/>
                          <a:cs typeface="Times New Roman"/>
                        </a:rPr>
                        <a:t>мегарданд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Пешниҳоди ҳисоботҳои семоҳаро ба АБР дар давоми татбиқи лоиҳа, аз санаи   эътибор пайдо кардан. Ҳар як гузоришро ба Ассотсиатсия на дертар аз 15 рӯз   пас аз анҷоми ҳар як давраи ҳисоботӣ пешниҳод намудан.</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r h="0">
                <a:tc>
                  <a:txBody>
                    <a:bodyPr/>
                    <a:p>
                      <a:pPr>
                        <a:defRPr/>
                      </a:pPr>
                      <a:r>
                        <a:rPr sz="1200" b="0" i="0" u="none">
                          <a:solidFill>
                            <a:srgbClr val="000000"/>
                          </a:solidFill>
                          <a:latin typeface="Times New Roman"/>
                          <a:ea typeface="Times New Roman"/>
                          <a:cs typeface="Times New Roman"/>
                        </a:rPr>
                        <a:t>D</a:t>
                      </a:r>
                      <a:endParaRPr>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ҲИСОБОТҲОИ МОҲОНАИ ПУДРАТЧИЁН</a:t>
                      </a:r>
                      <a:endParaRPr/>
                    </a:p>
                    <a:p>
                      <a:pPr>
                        <a:defRPr/>
                      </a:pPr>
                      <a:r>
                        <a:rPr sz="1200" b="0" i="0" u="none">
                          <a:solidFill>
                            <a:srgbClr val="000000"/>
                          </a:solidFill>
                          <a:latin typeface="Times New Roman"/>
                          <a:ea typeface="Times New Roman"/>
                          <a:cs typeface="Times New Roman"/>
                        </a:rPr>
                        <a:t>Аз пудратчиён ва ширкатҳои   назораткунанда талаб карда шавад, ки ҳисоботҳои моҳонаи мониторингро дар   бораи иҷрои корҳои экологӣ ва иҷтимоӣ мувофиқи нишондиҳандаҳои дар ҳуҷҷатҳои   тендерӣ ва шартномаҳои дахлдор муайяншуда пешниҳод кунанд ва чунин ҳисоботҳоро   ба Ассотсиатсия пешниҳод намоянд.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Ҳисоботҳоро ба Ассотсиатсия ҳамчун замимаҳо ба гузоришҳое, ки тибқи пункти C дар боло пешниҳод карда мешаванд,   пешниҳод кунед.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0">
                <a:tc>
                  <a:txBody>
                    <a:bodyPr/>
                    <a:p>
                      <a:pPr>
                        <a:defRPr/>
                      </a:pPr>
                      <a:r>
                        <a:rPr sz="1200" b="0" i="0" u="none">
                          <a:solidFill>
                            <a:srgbClr val="000000"/>
                          </a:solidFill>
                          <a:latin typeface="Times New Roman"/>
                          <a:ea typeface="Times New Roman"/>
                          <a:cs typeface="Times New Roman"/>
                        </a:rPr>
                        <a:t>E</a:t>
                      </a:r>
                      <a:endParaRPr>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ҲОДИСАҲО ВА САДАМАҲО</a:t>
                      </a:r>
                      <a:endParaRPr/>
                    </a:p>
                    <a:p>
                      <a:pPr>
                        <a:defRPr/>
                      </a:pPr>
                      <a:r>
                        <a:rPr sz="1200" b="0" i="0" u="none">
                          <a:solidFill>
                            <a:srgbClr val="000000"/>
                          </a:solidFill>
                          <a:latin typeface="Times New Roman"/>
                          <a:ea typeface="Times New Roman"/>
                          <a:cs typeface="Times New Roman"/>
                        </a:rPr>
                        <a:t>Фавран Ассотсиатсияро дар бораи ҳама гуна ҳодиса ё   садамае, ки ба лоиҳа алоқаманд аст ва ба муҳити зист, ҷамоатҳои зарардида,   аҳолӣ ё коргарон таъсири манфии назаррас мерасонад ё эҳтимол дорад, аз ҷумла, ҳолатҳои истисмор ва </a:t>
                      </a:r>
                      <a:r>
                        <a:rPr lang="tg-Cyrl-TJ" sz="1200" b="0" i="0" u="none">
                          <a:solidFill>
                            <a:srgbClr val="000000"/>
                          </a:solidFill>
                          <a:latin typeface="Times New Roman"/>
                          <a:ea typeface="Times New Roman"/>
                          <a:cs typeface="Times New Roman"/>
                        </a:rPr>
                        <a:t>зӯровариии</a:t>
                      </a:r>
                      <a:r>
                        <a:rPr sz="1200" b="0" i="0" u="none">
                          <a:solidFill>
                            <a:srgbClr val="000000"/>
                          </a:solidFill>
                          <a:latin typeface="Times New Roman"/>
                          <a:ea typeface="Times New Roman"/>
                          <a:cs typeface="Times New Roman"/>
                        </a:rPr>
                        <a:t> ҷинсӣ (SEA), таъқиби ҷинсӣ   (SH), фавт, ҷароҳатҳои вазнин, ифлосшавии муҳити зист ё ҳодисаҳои амниятӣ,  огоҳ созед.</a:t>
                      </a:r>
                      <a:endParaRPr/>
                    </a:p>
                    <a:p>
                      <a:pPr>
                        <a:defRPr/>
                      </a:pPr>
                      <a:r>
                        <a:rPr sz="1200" b="0" i="0" u="none">
                          <a:solidFill>
                            <a:srgbClr val="000000"/>
                          </a:solidFill>
                          <a:latin typeface="Times New Roman"/>
                          <a:ea typeface="Times New Roman"/>
                          <a:cs typeface="Times New Roman"/>
                        </a:rPr>
                        <a:t>Огоҳиномаи аввалия бояд фавран ва на дертар аз 48   соат пас аз огоҳ шудан аз ин ҳодиса </a:t>
                      </a:r>
                      <a:r>
                        <a:rPr lang="tg-Cyrl-TJ" sz="1200" b="0" i="0" u="none">
                          <a:solidFill>
                            <a:srgbClr val="000000"/>
                          </a:solidFill>
                          <a:latin typeface="Times New Roman"/>
                          <a:ea typeface="Times New Roman"/>
                          <a:cs typeface="Times New Roman"/>
                        </a:rPr>
                        <a:t>пешниҳод карда</a:t>
                      </a:r>
                      <a:r>
                        <a:rPr sz="1200" b="0" i="0" u="none">
                          <a:solidFill>
                            <a:srgbClr val="000000"/>
                          </a:solidFill>
                          <a:latin typeface="Times New Roman"/>
                          <a:ea typeface="Times New Roman"/>
                          <a:cs typeface="Times New Roman"/>
                        </a:rPr>
                        <a:t> шавад.</a:t>
                      </a:r>
                      <a:r>
                        <a:rPr sz="1000" b="0" i="0" u="none">
                          <a:solidFill>
                            <a:srgbClr val="000000"/>
                          </a:solidFill>
                          <a:latin typeface="Calibri"/>
                          <a:ea typeface="Calibri"/>
                          <a:cs typeface="Calibri"/>
                        </a:rPr>
                        <a:t> </a:t>
                      </a:r>
                      <a:endParaRPr/>
                    </a:p>
                    <a:p>
                      <a:pPr>
                        <a:defRPr/>
                      </a:pPr>
                      <a:r>
                        <a:rPr sz="1000" b="0" i="0" u="none">
                          <a:solidFill>
                            <a:srgbClr val="000000"/>
                          </a:solidFill>
                          <a:latin typeface="Calibri"/>
                          <a:ea typeface="Calibri"/>
                          <a:cs typeface="Calibri"/>
                        </a:rPr>
                        <a:t> </a:t>
                      </a:r>
                      <a:r>
                        <a:rPr sz="1100" b="0" i="0" u="none">
                          <a:solidFill>
                            <a:srgbClr val="000000"/>
                          </a:solidFill>
                          <a:latin typeface="Times New Roman"/>
                          <a:ea typeface="Times New Roman"/>
                          <a:cs typeface="Times New Roman"/>
                        </a:rPr>
                        <a:t>Огоҳӣ бояд таҳлили ҳодиса ё садамаро аз ҷиҳати хусусият, миқёс, вазнинӣ   ва сабабҳои эҳтимолии он дар бар гирад, то сабабҳои фаврӣ, решагӣ ва аслии   онро муайян кунад. Нақшаи амалҳои ислоҳиро таҳия</a:t>
                      </a:r>
                      <a:r>
                        <a:rPr lang="tg-Cyrl-TJ" sz="1100" b="0" i="0" u="none">
                          <a:solidFill>
                            <a:srgbClr val="000000"/>
                          </a:solidFill>
                          <a:latin typeface="Times New Roman"/>
                          <a:ea typeface="Times New Roman"/>
                          <a:cs typeface="Times New Roman"/>
                        </a:rPr>
                        <a:t> карда</a:t>
                      </a:r>
                      <a:r>
                        <a:rPr sz="1100" b="0" i="0" u="none">
                          <a:solidFill>
                            <a:srgbClr val="000000"/>
                          </a:solidFill>
                          <a:latin typeface="Times New Roman"/>
                          <a:ea typeface="Times New Roman"/>
                          <a:cs typeface="Times New Roman"/>
                        </a:rPr>
                        <a:t>, бо Ассотсиатсия мувофиқа   кунед ва амалӣ намоед, ки дар он чораҳо ва амалҳои андешидашаванда барои   ҳалли ҳодиса ё садама ва пешгирии такрори он муайян карда шаванд. Дар ҳамаи   маконҳои лоиҳа феҳристи ҳодисаҳоро нигоҳ доред ва боварӣ ҳосил кунед, ки   пудратчиён фавран дар бораи ҳодисаҳо ба Воҳиди идоракунии лоиҳа хабар </a:t>
                      </a:r>
                      <a:r>
                        <a:rPr lang="tg-Cyrl-TJ" sz="1100" b="0" i="0" u="none">
                          <a:solidFill>
                            <a:srgbClr val="000000"/>
                          </a:solidFill>
                          <a:latin typeface="Times New Roman"/>
                          <a:ea typeface="Times New Roman"/>
                          <a:cs typeface="Times New Roman"/>
                        </a:rPr>
                        <a:t>диҳанд</a:t>
                      </a:r>
                      <a:r>
                        <a:rPr sz="1100" b="0" i="0" u="none">
                          <a:solidFill>
                            <a:srgbClr val="000000"/>
                          </a:solidFill>
                          <a:latin typeface="Times New Roman"/>
                          <a:ea typeface="Times New Roman"/>
                          <a:cs typeface="Times New Roman"/>
                        </a:rPr>
                        <a:t>..</a:t>
                      </a:r>
                      <a:endParaRPr/>
                    </a:p>
                    <a:p>
                      <a:pPr>
                        <a:defRPr/>
                      </a:pPr>
                      <a:r>
                        <a:rPr sz="1200" b="0" i="0" u="none">
                          <a:solidFill>
                            <a:srgbClr val="000000"/>
                          </a:solidFill>
                          <a:latin typeface="Times New Roman"/>
                          <a:ea typeface="Times New Roman"/>
                          <a:cs typeface="Times New Roman"/>
                        </a:rPr>
                        <a:t>Боварӣ ҳосил   кунед, ки талаботи гузоришдиҳии ҳодисаҳо дар ҳамаи ESMP-ҳои пудратчиён ва   шартномаҳо, ки бо Маҷмӯаи Вокуниш ба Ҳодисаҳои Экологӣ ва Иҷтимоии Бонки   Ҷаҳонӣ (ESIRT) мувофиқанд, дохил карда шудаанд.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На дертар аз 48 соат пас аз гирифтани маълумот дар   бораи ҳодиса ё садама ба Ассотсиатсия хабар диҳед.</a:t>
                      </a:r>
                      <a:endParaRPr/>
                    </a:p>
                    <a:p>
                      <a:pPr>
                        <a:defRPr/>
                      </a:pPr>
                      <a:r>
                        <a:rPr sz="1200" b="0" i="0" u="none">
                          <a:solidFill>
                            <a:srgbClr val="000000"/>
                          </a:solidFill>
                          <a:latin typeface="Times New Roman"/>
                          <a:ea typeface="Times New Roman"/>
                          <a:cs typeface="Times New Roman"/>
                        </a:rPr>
                        <a:t> </a:t>
                      </a:r>
                      <a:endParaRPr/>
                    </a:p>
                    <a:p>
                      <a:pPr>
                        <a:defRPr/>
                      </a:pPr>
                      <a:r>
                        <a:rPr sz="1200" b="0" i="0" u="none">
                          <a:solidFill>
                            <a:srgbClr val="000000"/>
                          </a:solidFill>
                          <a:latin typeface="Times New Roman"/>
                          <a:ea typeface="Times New Roman"/>
                          <a:cs typeface="Times New Roman"/>
                        </a:rPr>
                        <a:t>Бо дархост маълумоти дастрасро пешниҳод кунед. </a:t>
                      </a:r>
                      <a:endParaRPr/>
                    </a:p>
                    <a:p>
                      <a:pPr>
                        <a:defRPr/>
                      </a:pPr>
                      <a:r>
                        <a:rPr sz="1200" b="0" i="0" u="none">
                          <a:solidFill>
                            <a:srgbClr val="000000"/>
                          </a:solidFill>
                          <a:latin typeface="Times New Roman"/>
                          <a:ea typeface="Times New Roman"/>
                          <a:cs typeface="Times New Roman"/>
                        </a:rPr>
                        <a:t>Ба Ассотсиатсия гузориши санҷиш ва нақшаи чораҳои   ислоҳиро на дертар аз 10 рӯз пас аз огоҳиномаи аввалия пешниҳод кунед, агар   мӯҳлатҳои дигар аз ҷониби Ассотсиатсия хаттӣ мувофиқа нашуда бошанд.</a:t>
                      </a:r>
                      <a:endParaRPr/>
                    </a:p>
                    <a:p>
                      <a:pPr>
                        <a:defRPr/>
                      </a:pPr>
                      <a:r>
                        <a:rPr sz="1000" b="0" i="0" u="none">
                          <a:solidFill>
                            <a:srgbClr val="000000"/>
                          </a:solidFill>
                          <a:latin typeface="Calibri"/>
                          <a:ea typeface="Calibri"/>
                          <a:cs typeface="Calibri"/>
                        </a:rPr>
                        <a:t> </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140326720" name="Таблица 140326719"/>
          <p:cNvGraphicFramePr>
            <a:graphicFrameLocks xmlns:a="http://schemas.openxmlformats.org/drawingml/2006/main"/>
          </p:cNvGraphicFramePr>
          <p:nvPr/>
        </p:nvGraphicFramePr>
        <p:xfrm>
          <a:off x="168305" y="175703"/>
          <a:ext cx="11842686" cy="5852160"/>
        </p:xfrm>
        <a:graphic>
          <a:graphicData uri="http://schemas.openxmlformats.org/drawingml/2006/table">
            <a:tbl>
              <a:tblPr firstRow="1" firstCol="1" lastRow="0" lastCol="0" bandRow="1" bandCol="0"/>
              <a:tblGrid>
                <a:gridCol w="656363"/>
                <a:gridCol w="5904731"/>
                <a:gridCol w="4058904"/>
                <a:gridCol w="1222688"/>
              </a:tblGrid>
              <a:tr h="0">
                <a:tc gridSpan="4">
                  <a:txBody>
                    <a:bodyPr/>
                    <a:p>
                      <a:pPr>
                        <a:defRPr/>
                      </a:pPr>
                      <a:r>
                        <a:rPr sz="1200" b="1" i="0" u="none">
                          <a:solidFill>
                            <a:srgbClr val="000000"/>
                          </a:solidFill>
                          <a:latin typeface="Times New Roman"/>
                          <a:ea typeface="Times New Roman"/>
                          <a:cs typeface="Times New Roman"/>
                        </a:rPr>
                        <a:t>ESS 1:  АРЗЁБӢ ВА ИДОРАКУНИИ ХАВФҲО ВА ТАЪСИРОТИ   ЭКОЛОГӢ ВА ИҶТИМОӢ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0">
                <a:tc>
                  <a:txBody>
                    <a:bodyPr/>
                    <a:p>
                      <a:pPr>
                        <a:defRPr/>
                      </a:pPr>
                      <a:r>
                        <a:rPr sz="1000" b="0" i="0" u="none">
                          <a:solidFill>
                            <a:srgbClr val="000000"/>
                          </a:solidFill>
                          <a:latin typeface="Calibri"/>
                          <a:ea typeface="Calibri"/>
                          <a:cs typeface="Calibri"/>
                        </a:rPr>
                        <a:t>1.1</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АРЗЁБИҲОИ   ЭКОЛОГӢ ВА ИҶТИМОӢ ВА/Ё НАҚШАҲО</a:t>
                      </a:r>
                      <a:endParaRPr/>
                    </a:p>
                    <a:p>
                      <a:pPr>
                        <a:defRPr/>
                      </a:pPr>
                      <a:r>
                        <a:rPr sz="1200" b="0" i="0" u="none">
                          <a:solidFill>
                            <a:srgbClr val="000000"/>
                          </a:solidFill>
                          <a:latin typeface="Times New Roman"/>
                          <a:ea typeface="Times New Roman"/>
                          <a:cs typeface="Times New Roman"/>
                        </a:rPr>
                        <a:t>1.   Барои Лоиҳа Чаҳорчӯбаи Идоракунии Муҳити зист ва Иҷтимоӣ (ESMF) ва Системаи   Идоракунии Муҳити зист ва Иҷтимоӣ (ESMS)-ро мувофиқи Стандартҳои дахлдори   Экологӣ ва Иҷтимоӣ (ESS) таҳия ва амалӣ намоед. Тибқи EMSF, ҳамаи   зерлоиҳаҳоро тафтиш кунед ва дар ҳолати зарурӣ, Нақшаҳои Идоракунии Муҳити   зист ва Иҷтимоии мушаххаси макон (ESMP)-ро омода кунед.</a:t>
                      </a:r>
                      <a:endParaRPr/>
                    </a:p>
                    <a:p>
                      <a:pPr>
                        <a:defRPr/>
                      </a:pPr>
                      <a:r>
                        <a:rPr sz="1200" b="0" i="0" u="none">
                          <a:solidFill>
                            <a:srgbClr val="000000"/>
                          </a:solidFill>
                          <a:latin typeface="Times New Roman"/>
                          <a:ea typeface="Times New Roman"/>
                          <a:cs typeface="Times New Roman"/>
                        </a:rPr>
                        <a:t> </a:t>
                      </a:r>
                      <a:endParaRPr/>
                    </a:p>
                    <a:p>
                      <a:pPr>
                        <a:defRPr/>
                      </a:pPr>
                      <a:r>
                        <a:rPr sz="1200" b="0" i="0" u="none">
                          <a:solidFill>
                            <a:srgbClr val="000000"/>
                          </a:solidFill>
                          <a:latin typeface="Times New Roman"/>
                          <a:ea typeface="Times New Roman"/>
                          <a:cs typeface="Times New Roman"/>
                        </a:rPr>
                        <a:t>2.   Барои Лоиҳа мувофиқи EMSF, Нақшаи Идоракунии Муҳити зист ва Иҷтимоӣ (ESMP)-ро   таҳия, нашр, тасдиқ ва амалӣ намоед.</a:t>
                      </a:r>
                      <a:endParaRPr/>
                    </a:p>
                    <a:p>
                      <a:pPr>
                        <a:defRPr/>
                      </a:pPr>
                      <a:r>
                        <a:rPr sz="1200" b="0" i="0" u="none">
                          <a:solidFill>
                            <a:srgbClr val="000000"/>
                          </a:solidFill>
                          <a:latin typeface="Times New Roman"/>
                          <a:ea typeface="Times New Roman"/>
                          <a:cs typeface="Times New Roman"/>
                        </a:rPr>
                        <a:t> </a:t>
                      </a:r>
                      <a:endParaRPr/>
                    </a:p>
                    <a:p>
                      <a:pPr>
                        <a:defRPr/>
                      </a:pPr>
                      <a:r>
                        <a:rPr sz="1000" b="1" i="0" u="none">
                          <a:solidFill>
                            <a:srgbClr val="4472C4"/>
                          </a:solidFill>
                          <a:latin typeface="Calibri"/>
                          <a:ea typeface="Calibri"/>
                          <a:cs typeface="Calibri"/>
                        </a:rPr>
                        <a:t> </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Calibri"/>
                          <a:ea typeface="Calibri"/>
                          <a:cs typeface="Calibri"/>
                        </a:rPr>
                        <a:t>1</a:t>
                      </a:r>
                      <a:r>
                        <a:rPr sz="1200" b="0" i="0" u="none">
                          <a:solidFill>
                            <a:srgbClr val="000000"/>
                          </a:solidFill>
                          <a:latin typeface="Times New Roman"/>
                          <a:ea typeface="Times New Roman"/>
                          <a:cs typeface="Times New Roman"/>
                        </a:rPr>
                        <a:t>. Дар давоми 60 рӯз аз санаи эътибор пайдо кардан ва пеш аз оғози ҳама   гуна раванди харид, Нақшаи идоракунии хавфҳои экологӣ, иҷтимоӣ ва идоракунӣ   (ESMF ва ESMS)-ро таҳия, муҳокима ва нашр кунед. Пас аз он, EMSF ва ESMS-ро дар тамоми раванди амалисозии лоиҳа амалӣ кунед.</a:t>
                      </a:r>
                      <a:endParaRPr/>
                    </a:p>
                    <a:p>
                      <a:pPr>
                        <a:defRPr/>
                      </a:pPr>
                      <a:r>
                        <a:rPr sz="1200" b="0" i="0" u="none">
                          <a:solidFill>
                            <a:srgbClr val="000000"/>
                          </a:solidFill>
                          <a:latin typeface="Times New Roman"/>
                          <a:ea typeface="Times New Roman"/>
                          <a:cs typeface="Times New Roman"/>
                        </a:rPr>
                        <a:t>2. Пеш аз оғози   раванди тендер барои ҳама гуна кор ва пеш аз оғози ҳама гуна корҳои таъмир   дар маконҳои дахлдор, Нақшаҳои идоракунии хавфҳои экологӣ, иҷтимоӣ ва   идоракунӣ (ESMP)-и мушаххаси макон (ESMP)-ро таҳия, муҳокима, нашр ва гирифтани тасдиқи Ассотсиатсия.</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r h="0">
                <a:tc>
                  <a:txBody>
                    <a:bodyPr/>
                    <a:p>
                      <a:pPr>
                        <a:defRPr/>
                      </a:pPr>
                      <a:r>
                        <a:rPr sz="1000" b="0" i="0" u="none">
                          <a:solidFill>
                            <a:srgbClr val="000000"/>
                          </a:solidFill>
                          <a:latin typeface="Calibri"/>
                          <a:ea typeface="Calibri"/>
                          <a:cs typeface="Calibri"/>
                        </a:rPr>
                        <a:t>1.2</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4472C4"/>
                          </a:solidFill>
                          <a:latin typeface="Times New Roman"/>
                          <a:ea typeface="Times New Roman"/>
                          <a:cs typeface="Times New Roman"/>
                        </a:rPr>
                        <a:t>ИДОРАКУНИИ ПУДРАТЧИЁН</a:t>
                      </a:r>
                      <a:endParaRPr sz="1200">
                        <a:latin typeface="Times New Roman"/>
                        <a:cs typeface="Times New Roman"/>
                      </a:endParaRPr>
                    </a:p>
                    <a:p>
                      <a:pPr>
                        <a:defRPr/>
                      </a:pPr>
                      <a:r>
                        <a:rPr lang="ru-RU" sz="1200" b="0" i="0" u="none" strike="noStrike" cap="none" spc="0">
                          <a:solidFill>
                            <a:schemeClr val="tx1"/>
                          </a:solidFill>
                          <a:latin typeface="Times New Roman"/>
                          <a:ea typeface="Times New Roman"/>
                          <a:cs typeface="Times New Roman"/>
                        </a:rPr>
                        <a:t>Ҷанбаҳои дахлдори Нақшаи Таъминоти Экологӣ ва Иҷтимоӣ (ESCP), аз ҷумла, вале на маҳдуд ба ҳуҷҷатҳои дахлдори бехатарии меҳнатӣ, тартиботи идоракунии кор, кодексҳои рафтор ва мушаххасоти бехатарии меҳнатӣ, ба ҳуҷҷатҳои харид ва шартномаҳо бо пудратчиён ва ширкатҳои назоратӣ дохил карда шаванд.</a:t>
                      </a:r>
                      <a:endParaRPr sz="1200" b="0" i="0" u="none" strike="noStrike" cap="none" spc="0">
                        <a:solidFill>
                          <a:schemeClr val="tx1"/>
                        </a:solidFill>
                        <a:latin typeface="Times New Roman"/>
                        <a:cs typeface="Times New Roman"/>
                      </a:endParaRPr>
                    </a:p>
                    <a:p>
                      <a:pPr>
                        <a:defRPr/>
                      </a:pPr>
                      <a:r>
                        <a:rPr lang="ru-RU" sz="1200" b="0" i="0" u="none" strike="noStrike" cap="none" spc="0">
                          <a:solidFill>
                            <a:schemeClr val="tx1"/>
                          </a:solidFill>
                          <a:latin typeface="Times New Roman"/>
                          <a:ea typeface="Times New Roman"/>
                          <a:cs typeface="Times New Roman"/>
                        </a:rPr>
                        <a:t>Баъд аз ин, таъмин намоед, ки пудратчиён ва ширкатҳои назоратӣ талаботи ESCP-ро риоя кунанд ва аз зерпудратчиёни худ талаб кунанд, ки мушаххасоти бехатарии меҳнатиро дар шартномаҳои мувофиқи худ риоя кунанд. </a:t>
                      </a:r>
                      <a:r>
                        <a:rPr lang="tg-Cyrl-TJ" sz="1200" b="0" i="0" u="none" strike="noStrike" cap="none" spc="0">
                          <a:solidFill>
                            <a:schemeClr val="tx1"/>
                          </a:solidFill>
                          <a:latin typeface="Times New Roman"/>
                          <a:ea typeface="Times New Roman"/>
                          <a:cs typeface="Times New Roman"/>
                        </a:rPr>
                        <a:t> Нусхаҳои шартномаҳои дахлдорро бо пудратчиён, зерпудратчиён ба </a:t>
                      </a:r>
                      <a:r>
                        <a:rPr lang="ru-RU" sz="1200" b="0" i="0" u="none" strike="noStrike" cap="none" spc="0">
                          <a:solidFill>
                            <a:schemeClr val="tx1"/>
                          </a:solidFill>
                          <a:latin typeface="Times New Roman"/>
                          <a:ea typeface="Times New Roman"/>
                          <a:cs typeface="Times New Roman"/>
                        </a:rPr>
                        <a:t>Ассотсиатсия</a:t>
                      </a:r>
                      <a:r>
                        <a:rPr lang="tg-Cyrl-TJ"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пешниҳод </a:t>
                      </a:r>
                      <a:r>
                        <a:rPr lang="tg-Cyrl-TJ" sz="1200" b="0" i="0" u="none" strike="noStrike" cap="none" spc="0">
                          <a:solidFill>
                            <a:schemeClr val="tx1"/>
                          </a:solidFill>
                          <a:latin typeface="Times New Roman"/>
                          <a:ea typeface="Times New Roman"/>
                          <a:cs typeface="Times New Roman"/>
                        </a:rPr>
                        <a:t>намоед</a:t>
                      </a:r>
                      <a:r>
                        <a:rPr lang="ru-RU" sz="1200" b="0" i="0" u="none" strike="noStrike" cap="none" spc="0">
                          <a:solidFill>
                            <a:schemeClr val="tx1"/>
                          </a:solidFill>
                          <a:latin typeface="Times New Roman"/>
                          <a:ea typeface="Times New Roman"/>
                          <a:cs typeface="Times New Roman"/>
                        </a:rPr>
                        <a:t>.</a:t>
                      </a:r>
                      <a:endParaRPr sz="1200" b="0" i="0" u="none" strike="noStrike" cap="none" spc="0">
                        <a:solidFill>
                          <a:schemeClr val="tx1"/>
                        </a:solidFill>
                        <a:latin typeface="Times New Roman"/>
                        <a:cs typeface="Times New Roman"/>
                      </a:endParaRPr>
                    </a:p>
                    <a:p>
                      <a:pPr>
                        <a:defRPr/>
                      </a:pPr>
                      <a:r>
                        <a:rPr lang="ru-RU" sz="1200" b="0" i="0" u="none" strike="noStrike" cap="none" spc="0">
                          <a:solidFill>
                            <a:schemeClr val="tx1"/>
                          </a:solidFill>
                          <a:latin typeface="Times New Roman"/>
                          <a:ea typeface="Times New Roman"/>
                          <a:cs typeface="Times New Roman"/>
                        </a:rPr>
                        <a:t>Боварӣ ҳосил кунед, ки истеҳсолкунанда Нақшаҳои Таъминоти Экологӣ ва Иҷтимоии Пудратчиёнро (C-ESMPs) мувофиқи нақшаҳои таъмини экологӣ ва иҷтимоии таҳияшуда, ки барои иншооти хусусӣ таҳия шудаанд, риоя, қабул ва амалӣ мекунад.</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tg-Cyrl-TJ" sz="1200" b="0" i="0" u="none" strike="noStrike" cap="none" spc="0">
                          <a:solidFill>
                            <a:schemeClr val="tx1"/>
                          </a:solidFill>
                          <a:latin typeface="Times New Roman"/>
                          <a:ea typeface="Times New Roman"/>
                          <a:cs typeface="Times New Roman"/>
                        </a:rPr>
                        <a:t>Пеш аз ҷалби кормандони Лоиҳа ва баъдан дар давоми татбиқи Лоиҳа ҳуҷҷатҳои харид ва шартномаҳои дахлдорро </a:t>
                      </a:r>
                      <a:r>
                        <a:rPr lang="ru-RU" sz="1200" b="0" i="0" u="none" strike="noStrike" cap="none" spc="0">
                          <a:solidFill>
                            <a:schemeClr val="tx1"/>
                          </a:solidFill>
                          <a:latin typeface="Times New Roman"/>
                          <a:ea typeface="Times New Roman"/>
                          <a:cs typeface="Times New Roman"/>
                        </a:rPr>
                        <a:t>назорат</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кунед</a:t>
                      </a:r>
                      <a:r>
                        <a:rPr lang="ru-RU" sz="1200" b="0" i="0" u="none" strike="noStrike" cap="none" spc="0">
                          <a:solidFill>
                            <a:schemeClr val="tx1"/>
                          </a:solidFill>
                          <a:latin typeface="Times New Roman"/>
                          <a:ea typeface="Times New Roman"/>
                          <a:cs typeface="Times New Roman"/>
                        </a:rPr>
                        <a:t>.</a:t>
                      </a:r>
                      <a:endParaRPr sz="1200" b="0" i="0" u="none" strike="noStrike" cap="none" spc="0">
                        <a:solidFill>
                          <a:schemeClr val="tx1"/>
                        </a:solidFill>
                        <a:latin typeface="Times New Roman"/>
                        <a:cs typeface="Times New Roman"/>
                      </a:endParaRPr>
                    </a:p>
                    <a:p>
                      <a:pPr>
                        <a:defRPr/>
                      </a:pPr>
                      <a:r>
                        <a:rPr lang="ru-RU" sz="1200" b="0" i="0" u="none" strike="noStrike" cap="none" spc="0">
                          <a:solidFill>
                            <a:schemeClr val="tx1"/>
                          </a:solidFill>
                          <a:latin typeface="Times New Roman"/>
                          <a:ea typeface="Times New Roman"/>
                          <a:cs typeface="Times New Roman"/>
                        </a:rPr>
                        <a:t>Пудратчиёнро</a:t>
                      </a:r>
                      <a:r>
                        <a:rPr lang="ru-RU" sz="1200" b="0" i="0" u="none" strike="noStrike" cap="none" spc="0">
                          <a:solidFill>
                            <a:schemeClr val="tx1"/>
                          </a:solidFill>
                          <a:latin typeface="Times New Roman"/>
                          <a:ea typeface="Times New Roman"/>
                          <a:cs typeface="Times New Roman"/>
                        </a:rPr>
                        <a:t> дар </a:t>
                      </a:r>
                      <a:r>
                        <a:rPr lang="ru-RU" sz="1200" b="0" i="0" u="none" strike="noStrike" cap="none" spc="0">
                          <a:solidFill>
                            <a:schemeClr val="tx1"/>
                          </a:solidFill>
                          <a:latin typeface="Times New Roman"/>
                          <a:ea typeface="Times New Roman"/>
                          <a:cs typeface="Times New Roman"/>
                        </a:rPr>
                        <a:t>тамоми</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раванди</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татбиқи</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лоиҳа</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назорат</a:t>
                      </a:r>
                      <a:r>
                        <a:rPr lang="ru-RU" sz="1200" b="0" i="0" u="none" strike="noStrike" cap="none" spc="0">
                          <a:solidFill>
                            <a:schemeClr val="tx1"/>
                          </a:solidFill>
                          <a:latin typeface="Times New Roman"/>
                          <a:ea typeface="Times New Roman"/>
                          <a:cs typeface="Times New Roman"/>
                        </a:rPr>
                        <a:t> </a:t>
                      </a:r>
                      <a:r>
                        <a:rPr lang="ru-RU" sz="1200" b="0" i="0" u="none" strike="noStrike" cap="none" spc="0">
                          <a:solidFill>
                            <a:schemeClr val="tx1"/>
                          </a:solidFill>
                          <a:latin typeface="Times New Roman"/>
                          <a:ea typeface="Times New Roman"/>
                          <a:cs typeface="Times New Roman"/>
                        </a:rPr>
                        <a:t>кунед</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0">
                <a:tc>
                  <a:txBody>
                    <a:bodyPr/>
                    <a:p>
                      <a:pPr>
                        <a:defRPr/>
                      </a:pPr>
                      <a:r>
                        <a:rPr sz="1000" b="0" i="0" u="none">
                          <a:solidFill>
                            <a:srgbClr val="000000"/>
                          </a:solidFill>
                          <a:latin typeface="Calibri"/>
                          <a:ea typeface="Calibri"/>
                          <a:cs typeface="Calibri"/>
                        </a:rPr>
                        <a:t>1.3</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КӮМАКИ ТЕХНИКӢ</a:t>
                      </a:r>
                      <a:endParaRPr sz="1200">
                        <a:latin typeface="Times New Roman"/>
                        <a:cs typeface="Times New Roman"/>
                      </a:endParaRPr>
                    </a:p>
                    <a:p>
                      <a:pPr>
                        <a:defRPr/>
                      </a:pPr>
                      <a:r>
                        <a:rPr sz="1200" b="0" i="0" u="none">
                          <a:solidFill>
                            <a:srgbClr val="000000"/>
                          </a:solidFill>
                          <a:latin typeface="Times New Roman"/>
                          <a:ea typeface="Times New Roman"/>
                          <a:cs typeface="Times New Roman"/>
                        </a:rPr>
                        <a:t>Боварӣ   ҳосил кунед, ки машваратҳо, та</a:t>
                      </a:r>
                      <a:r>
                        <a:rPr lang="tg-Cyrl-TJ" sz="1200" b="0" i="0" u="none">
                          <a:solidFill>
                            <a:srgbClr val="000000"/>
                          </a:solidFill>
                          <a:latin typeface="Times New Roman"/>
                          <a:ea typeface="Times New Roman"/>
                          <a:cs typeface="Times New Roman"/>
                        </a:rPr>
                        <a:t>д</a:t>
                      </a:r>
                      <a:r>
                        <a:rPr sz="1200" b="0" i="0" u="none">
                          <a:solidFill>
                            <a:srgbClr val="000000"/>
                          </a:solidFill>
                          <a:latin typeface="Times New Roman"/>
                          <a:ea typeface="Times New Roman"/>
                          <a:cs typeface="Times New Roman"/>
                        </a:rPr>
                        <a:t>қиқот (аз ҷумла та</a:t>
                      </a:r>
                      <a:r>
                        <a:rPr lang="tg-Cyrl-TJ" sz="1200" b="0" i="0" u="none">
                          <a:solidFill>
                            <a:srgbClr val="000000"/>
                          </a:solidFill>
                          <a:latin typeface="Times New Roman"/>
                          <a:ea typeface="Times New Roman"/>
                          <a:cs typeface="Times New Roman"/>
                        </a:rPr>
                        <a:t>д</a:t>
                      </a:r>
                      <a:r>
                        <a:rPr sz="1200" b="0" i="0" u="none">
                          <a:solidFill>
                            <a:srgbClr val="000000"/>
                          </a:solidFill>
                          <a:latin typeface="Times New Roman"/>
                          <a:ea typeface="Times New Roman"/>
                          <a:cs typeface="Times New Roman"/>
                        </a:rPr>
                        <a:t>қиқоти имконпазирӣ, агар   лозим бошад), тақвияти иқтидор, омӯзиш ва ҳама гуна фаъолиятҳои дигари кӯмаки   техникӣ дар доираи Лоиҳа мувофиқи шартҳои ваколати қобили қабул барои   Ассотсиатсия ва мутобиқи ESS (Ҳадафҳои ягонаи стратегӣ) гузаронида мешаванд.   Баъдан, натиҷаҳои чунин фаъолиятҳоро мувофиқи шартҳои ваколат омода ва ниҳоӣ   кунед. Боварӣ ҳосил кунед, ки натиҷаҳои кӯмаки техникӣ бо ESS мувофиқанд.</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tg-Cyrl-TJ" sz="1200" b="0" i="0" u="none">
                          <a:solidFill>
                            <a:srgbClr val="000000"/>
                          </a:solidFill>
                          <a:latin typeface="Times New Roman"/>
                          <a:ea typeface="Times New Roman"/>
                          <a:cs typeface="Times New Roman"/>
                        </a:rPr>
                        <a:t>Дар тӯли татбиқи Лоиҳа </a:t>
                      </a:r>
                      <a:endParaRPr sz="1200">
                        <a:latin typeface="Times New Roman"/>
                        <a:cs typeface="Times New Roman"/>
                      </a:endParaRPr>
                    </a:p>
                    <a:p>
                      <a:pPr>
                        <a:defRPr/>
                      </a:pPr>
                      <a:r>
                        <a:rPr sz="1200" b="0" i="0" u="none">
                          <a:solidFill>
                            <a:srgbClr val="000000"/>
                          </a:solidFill>
                          <a:latin typeface="Times New Roman"/>
                          <a:ea typeface="Times New Roman"/>
                          <a:cs typeface="Times New Roman"/>
                        </a:rPr>
                        <a:t> </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bg>
      <p:bgPr shadeToTitle="0">
        <a:solidFill>
          <a:schemeClr val="bg1">
            <a:alpha val="43999"/>
          </a:schemeClr>
        </a:solidFill>
      </p:bgPr>
    </p:bg>
    <p:spTree>
      <p:nvGrpSpPr>
        <p:cNvPr id="1" name=""/>
        <p:cNvGrpSpPr/>
        <p:nvPr/>
      </p:nvGrpSpPr>
      <p:grpSpPr bwMode="auto">
        <a:xfrm>
          <a:off x="0" y="0"/>
          <a:ext cx="0" cy="0"/>
          <a:chOff x="0" y="0"/>
          <a:chExt cx="0" cy="0"/>
        </a:xfrm>
      </p:grpSpPr>
      <p:graphicFrame>
        <p:nvGraphicFramePr>
          <p:cNvPr id="757073799" name="Таблица 757073798"/>
          <p:cNvGraphicFramePr>
            <a:graphicFrameLocks xmlns:a="http://schemas.openxmlformats.org/drawingml/2006/main"/>
          </p:cNvGraphicFramePr>
          <p:nvPr/>
        </p:nvGraphicFramePr>
        <p:xfrm>
          <a:off x="333858" y="163003"/>
          <a:ext cx="11368277" cy="5982035"/>
        </p:xfrm>
        <a:graphic>
          <a:graphicData uri="http://schemas.openxmlformats.org/drawingml/2006/table">
            <a:tbl>
              <a:tblPr firstRow="1" firstCol="1" lastRow="0" lastCol="0" bandRow="1" bandCol="0"/>
              <a:tblGrid>
                <a:gridCol w="6069555"/>
                <a:gridCol w="3318382"/>
                <a:gridCol w="1772060"/>
                <a:gridCol w="208280"/>
              </a:tblGrid>
              <a:tr h="204574">
                <a:tc gridSpan="3">
                  <a:txBody>
                    <a:bodyPr/>
                    <a:p>
                      <a:pPr>
                        <a:defRPr/>
                      </a:pPr>
                      <a:r>
                        <a:rPr sz="1200" b="1" i="0" u="none">
                          <a:solidFill>
                            <a:srgbClr val="000000"/>
                          </a:solidFill>
                          <a:latin typeface="Times New Roman"/>
                          <a:ea typeface="Times New Roman"/>
                          <a:cs typeface="Times New Roman"/>
                        </a:rPr>
                        <a:t>ESS 2:  МЕҲНАТ ВА ШАРОИТИ КОР</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a:txBody>
                    <a:bodyPr/>
                    <a:p>
                      <a:pPr>
                        <a:defRPr/>
                      </a:pPr>
                      <a:endParaRPr/>
                    </a:p>
                  </a:txBody>
                  <a:tcPr>
                    <a:lnL w="12699" algn="ctr">
                      <a:solidFill>
                        <a:srgbClr val="000000"/>
                      </a:solidFill>
                    </a:lnL>
                  </a:tcPr>
                </a:tc>
              </a:tr>
              <a:tr h="1428126">
                <a:tc>
                  <a:txBody>
                    <a:bodyPr/>
                    <a:p>
                      <a:pPr>
                        <a:defRPr/>
                      </a:pPr>
                      <a:r>
                        <a:rPr sz="1200" b="1" i="0" u="none">
                          <a:solidFill>
                            <a:srgbClr val="000000"/>
                          </a:solidFill>
                          <a:latin typeface="Times New Roman"/>
                          <a:ea typeface="Times New Roman"/>
                          <a:cs typeface="Times New Roman"/>
                        </a:rPr>
                        <a:t>ТАРТИБИ   ИДОРАКУНИИ МЕҲНАТ</a:t>
                      </a:r>
                      <a:endParaRPr/>
                    </a:p>
                    <a:p>
                      <a:pPr>
                        <a:defRPr/>
                      </a:pPr>
                      <a:r>
                        <a:rPr lang="tg-Cyrl-TJ" sz="1200" b="0" i="0" u="none">
                          <a:solidFill>
                            <a:srgbClr val="000000"/>
                          </a:solidFill>
                          <a:latin typeface="Times New Roman"/>
                          <a:ea typeface="Times New Roman"/>
                          <a:cs typeface="Times New Roman"/>
                        </a:rPr>
                        <a:t>Омода</a:t>
                      </a:r>
                      <a:r>
                        <a:rPr sz="1200" b="0" i="0" u="none">
                          <a:solidFill>
                            <a:srgbClr val="000000"/>
                          </a:solidFill>
                          <a:latin typeface="Times New Roman"/>
                          <a:ea typeface="Times New Roman"/>
                          <a:cs typeface="Times New Roman"/>
                        </a:rPr>
                        <a:t>, қабул ва амалӣ намудани Тартиби Идоракунии   Меҳнат (</a:t>
                      </a:r>
                      <a:r>
                        <a:rPr lang="en-US" sz="1200" b="0" i="0" u="none">
                          <a:solidFill>
                            <a:srgbClr val="000000"/>
                          </a:solidFill>
                          <a:latin typeface="Times New Roman"/>
                          <a:ea typeface="Times New Roman"/>
                          <a:cs typeface="Times New Roman"/>
                        </a:rPr>
                        <a:t>LMP</a:t>
                      </a:r>
                      <a:r>
                        <a:rPr sz="1200" b="0" i="0" u="none">
                          <a:solidFill>
                            <a:srgbClr val="000000"/>
                          </a:solidFill>
                          <a:latin typeface="Times New Roman"/>
                          <a:ea typeface="Times New Roman"/>
                          <a:cs typeface="Times New Roman"/>
                        </a:rPr>
                        <a:t>)-ҳое, ки ба тамоми Лоиҳа татбиқ мешаванд, аз ҷумла, вале на   маҳдуд ба муқаррарот дар бораи шароити корӣ, бехатарии меҳнатӣ ва саломатӣ,   кодекси рафтор, механизми шикоятҳои коргарон ва талаботи татбиқшаванда барои   пудратчиён, зерпудратчиён ва ширкатҳои назоратӣ (аз ҷумла қонунҳои дахлдори   миллӣ ва дигар талаботи ESS2, ба монанди қабули кодекси рафтор, пешгирии ҳама   гуна шаклҳои меҳнати</a:t>
                      </a:r>
                      <a:r>
                        <a:rPr lang="tg-Cyrl-TJ" sz="1200" b="0" i="0" u="none">
                          <a:solidFill>
                            <a:srgbClr val="000000"/>
                          </a:solidFill>
                          <a:latin typeface="Times New Roman"/>
                          <a:ea typeface="Times New Roman"/>
                          <a:cs typeface="Times New Roman"/>
                        </a:rPr>
                        <a:t>ӣ</a:t>
                      </a:r>
                      <a:r>
                        <a:rPr sz="1200" b="0" i="0" u="none">
                          <a:solidFill>
                            <a:srgbClr val="000000"/>
                          </a:solidFill>
                          <a:latin typeface="Times New Roman"/>
                          <a:ea typeface="Times New Roman"/>
                          <a:cs typeface="Times New Roman"/>
                        </a:rPr>
                        <a:t> маҷбурӣ ва меҳнати кӯдакон).</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Ҳамчун як қисми омодасозии ҳуҷҷатҳои   харид ва шартномаҳои дахлдор. Пудратчиёнро назорат кунед ва LMP-ро дар тӯли   татбиқи лоиҳа амалӣ намоед.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gridSpan="2">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hMerge="1">
                  <a:txBody>
                    <a:bodyPr/>
                    <a:p>
                      <a:endParaRPr/>
                    </a:p>
                  </a:txBody>
                </a:tc>
              </a:tr>
              <a:tr h="1080000">
                <a:tc>
                  <a:txBody>
                    <a:bodyPr/>
                    <a:p>
                      <a:pPr>
                        <a:defRPr/>
                      </a:pPr>
                      <a:r>
                        <a:rPr sz="1200" b="1" i="0" u="none">
                          <a:solidFill>
                            <a:srgbClr val="000000"/>
                          </a:solidFill>
                          <a:latin typeface="Times New Roman"/>
                          <a:ea typeface="Times New Roman"/>
                          <a:cs typeface="Times New Roman"/>
                        </a:rPr>
                        <a:t>НАҚШАИ ИДОРАКУНИИ ТЕХНИКАИ БЕХАТАРӢ МЕҲНАТ ВА ҲИФЗИ САЛОМАТӢ</a:t>
                      </a:r>
                      <a:endParaRPr/>
                    </a:p>
                    <a:p>
                      <a:pPr>
                        <a:defRPr/>
                      </a:pPr>
                      <a:r>
                        <a:rPr lang="tg-Cyrl-TJ" sz="1200">
                          <a:latin typeface="Times New Roman"/>
                          <a:ea typeface="Times New Roman"/>
                          <a:cs typeface="Times New Roman"/>
                        </a:rPr>
                        <a:t>Татбиқи ч</a:t>
                      </a:r>
                      <a:r>
                        <a:rPr sz="1200" b="0" i="0" u="none">
                          <a:solidFill>
                            <a:srgbClr val="000000"/>
                          </a:solidFill>
                          <a:latin typeface="Times New Roman"/>
                          <a:ea typeface="Times New Roman"/>
                          <a:cs typeface="Times New Roman"/>
                        </a:rPr>
                        <a:t>ораҳои </a:t>
                      </a:r>
                      <a:r>
                        <a:rPr lang="tg-Cyrl-TJ" sz="1200" b="0" i="0" u="none">
                          <a:solidFill>
                            <a:srgbClr val="000000"/>
                          </a:solidFill>
                          <a:latin typeface="Times New Roman"/>
                          <a:ea typeface="Times New Roman"/>
                          <a:cs typeface="Times New Roman"/>
                        </a:rPr>
                        <a:t>ҳифзи</a:t>
                      </a:r>
                      <a:r>
                        <a:rPr sz="1200" b="0" i="0" u="none">
                          <a:solidFill>
                            <a:srgbClr val="000000"/>
                          </a:solidFill>
                          <a:latin typeface="Times New Roman"/>
                          <a:ea typeface="Times New Roman"/>
                          <a:cs typeface="Times New Roman"/>
                        </a:rPr>
                        <a:t> меҳнат</a:t>
                      </a:r>
                      <a:r>
                        <a:rPr lang="tg-Cyrl-TJ" sz="1200" b="0" i="0" u="none">
                          <a:solidFill>
                            <a:srgbClr val="000000"/>
                          </a:solidFill>
                          <a:latin typeface="Times New Roman"/>
                          <a:ea typeface="Times New Roman"/>
                          <a:cs typeface="Times New Roman"/>
                        </a:rPr>
                        <a:t>, саломатӣ ва бехатарӣ (ОНС)</a:t>
                      </a:r>
                      <a:r>
                        <a:rPr sz="1200" b="0" i="0" u="none">
                          <a:solidFill>
                            <a:srgbClr val="000000"/>
                          </a:solidFill>
                          <a:latin typeface="Times New Roman"/>
                          <a:ea typeface="Times New Roman"/>
                          <a:cs typeface="Times New Roman"/>
                        </a:rPr>
                        <a:t>   мувофиқи қонунгузории миллии амалкунанда, ESS2 ва дастурҳое, ки дар   нақшаҳои </a:t>
                      </a:r>
                      <a:r>
                        <a:rPr lang="en-US" sz="1200" b="0" i="0" u="none">
                          <a:solidFill>
                            <a:srgbClr val="000000"/>
                          </a:solidFill>
                          <a:latin typeface="Times New Roman"/>
                          <a:ea typeface="Times New Roman"/>
                          <a:cs typeface="Times New Roman"/>
                        </a:rPr>
                        <a:t>ESMP   </a:t>
                      </a:r>
                      <a:r>
                        <a:rPr lang="tg-Cyrl-TJ" sz="1200" b="0" i="0" u="none">
                          <a:solidFill>
                            <a:srgbClr val="000000"/>
                          </a:solidFill>
                          <a:latin typeface="Times New Roman"/>
                          <a:ea typeface="Times New Roman"/>
                          <a:cs typeface="Times New Roman"/>
                        </a:rPr>
                        <a:t>ва </a:t>
                      </a:r>
                      <a:r>
                        <a:rPr lang="en-US" sz="1200" b="0" i="0" u="none">
                          <a:solidFill>
                            <a:srgbClr val="000000"/>
                          </a:solidFill>
                          <a:latin typeface="Times New Roman"/>
                          <a:ea typeface="Times New Roman"/>
                          <a:cs typeface="Times New Roman"/>
                        </a:rPr>
                        <a:t>LMP </a:t>
                      </a:r>
                      <a:r>
                        <a:rPr sz="1200" b="0" i="0" u="none">
                          <a:solidFill>
                            <a:srgbClr val="000000"/>
                          </a:solidFill>
                          <a:latin typeface="Times New Roman"/>
                          <a:ea typeface="Times New Roman"/>
                          <a:cs typeface="Times New Roman"/>
                        </a:rPr>
                        <a:t> муайян шудаанд, амалӣ намоед.</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tg-Cyrl-TJ" sz="1200">
                          <a:latin typeface="Times New Roman"/>
                          <a:ea typeface="Times New Roman"/>
                          <a:cs typeface="Times New Roman"/>
                        </a:rPr>
                        <a:t>Татбиқи ОНС дар давоми иҷроиши Лоиҳа.</a:t>
                      </a:r>
                      <a:endParaRPr/>
                    </a:p>
                    <a:p>
                      <a:pPr>
                        <a:defRPr/>
                      </a:pPr>
                      <a:r>
                        <a:rPr lang="tg-Cyrl-TJ" sz="1200">
                          <a:latin typeface="Times New Roman"/>
                          <a:ea typeface="Times New Roman"/>
                          <a:cs typeface="Times New Roman"/>
                        </a:rPr>
                        <a:t>Омодаги ва чораҳои вокуниш ба ҳолатҳои фавқулодаро ҳамчун як қисми идоракунии ОНС дохил кунед.  </a:t>
                      </a:r>
                      <a:endParaRPr sz="1200">
                        <a:latin typeface="Times New Roman"/>
                        <a:cs typeface="Times New Roman"/>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gridSpan="2">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r>
              <a:tr h="744236">
                <a:tc>
                  <a:txBody>
                    <a:bodyPr/>
                    <a:p>
                      <a:pPr>
                        <a:defRPr/>
                      </a:pPr>
                      <a:r>
                        <a:rPr sz="1200" b="1" i="0" u="none">
                          <a:solidFill>
                            <a:srgbClr val="000000"/>
                          </a:solidFill>
                          <a:latin typeface="Times New Roman"/>
                          <a:ea typeface="Times New Roman"/>
                          <a:cs typeface="Times New Roman"/>
                        </a:rPr>
                        <a:t>МЕХАНИЗМИ ШИКОЯТ БАРОИ КОРМАНДОНИ ЛОИҲА</a:t>
                      </a:r>
                      <a:endParaRPr/>
                    </a:p>
                    <a:p>
                      <a:pPr>
                        <a:defRPr/>
                      </a:pPr>
                      <a:r>
                        <a:rPr sz="1200" b="0" i="0" u="none">
                          <a:solidFill>
                            <a:srgbClr val="000000"/>
                          </a:solidFill>
                          <a:latin typeface="Times New Roman"/>
                          <a:ea typeface="Times New Roman"/>
                          <a:cs typeface="Times New Roman"/>
                        </a:rPr>
                        <a:t>Барои кормандони лоиҳа   механизми шикоятро</a:t>
                      </a:r>
                      <a:r>
                        <a:rPr lang="tg-Cyrl-TJ" sz="1200" b="0" i="0" u="none">
                          <a:solidFill>
                            <a:srgbClr val="000000"/>
                          </a:solidFill>
                          <a:latin typeface="Times New Roman"/>
                          <a:ea typeface="Times New Roman"/>
                          <a:cs typeface="Times New Roman"/>
                        </a:rPr>
                        <a:t>, чуноне, ки дар </a:t>
                      </a:r>
                      <a:r>
                        <a:rPr sz="1200" b="0" i="0" u="none">
                          <a:solidFill>
                            <a:srgbClr val="000000"/>
                          </a:solidFill>
                          <a:latin typeface="Times New Roman"/>
                          <a:ea typeface="Times New Roman"/>
                          <a:cs typeface="Times New Roman"/>
                        </a:rPr>
                        <a:t> </a:t>
                      </a:r>
                      <a:r>
                        <a:rPr lang="en-US" sz="1200" b="0" i="0" u="none">
                          <a:solidFill>
                            <a:srgbClr val="000000"/>
                          </a:solidFill>
                          <a:latin typeface="Times New Roman"/>
                          <a:ea typeface="Times New Roman"/>
                          <a:cs typeface="Times New Roman"/>
                        </a:rPr>
                        <a:t>LMP </a:t>
                      </a:r>
                      <a:r>
                        <a:rPr sz="1200" b="0" i="0" u="none">
                          <a:solidFill>
                            <a:srgbClr val="000000"/>
                          </a:solidFill>
                          <a:latin typeface="Times New Roman"/>
                          <a:ea typeface="Times New Roman"/>
                          <a:cs typeface="Times New Roman"/>
                        </a:rPr>
                        <a:t>та</a:t>
                      </a:r>
                      <a:r>
                        <a:rPr lang="tg-Cyrl-TJ" sz="1200" b="0" i="0" u="none">
                          <a:solidFill>
                            <a:srgbClr val="000000"/>
                          </a:solidFill>
                          <a:latin typeface="Times New Roman"/>
                          <a:ea typeface="Times New Roman"/>
                          <a:cs typeface="Times New Roman"/>
                        </a:rPr>
                        <a:t>всиф шудааст ва ба </a:t>
                      </a:r>
                      <a:r>
                        <a:rPr sz="1200" b="0" i="0" u="none">
                          <a:solidFill>
                            <a:srgbClr val="000000"/>
                          </a:solidFill>
                          <a:latin typeface="Times New Roman"/>
                          <a:ea typeface="Times New Roman"/>
                          <a:cs typeface="Times New Roman"/>
                        </a:rPr>
                        <a:t> ESS2.</a:t>
                      </a:r>
                      <a:r>
                        <a:rPr lang="tg-Cyrl-TJ" sz="1200" b="0" i="0" u="none">
                          <a:solidFill>
                            <a:srgbClr val="000000"/>
                          </a:solidFill>
                          <a:latin typeface="Times New Roman"/>
                          <a:ea typeface="Times New Roman"/>
                          <a:cs typeface="Times New Roman"/>
                        </a:rPr>
                        <a:t>мувофиқ ҳаст амалӣ намоед. </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Пеш аз ҷалби кормандони   лоиҳа механизми шикоятҳоро таъсис диҳед ва баъдан онро дар тӯли татбиқи лоиҳа   нигоҳдорӣ ва истифода баред.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gridSpan="2">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r>
              <a:tr h="186319">
                <a:tc gridSpan="3">
                  <a:txBody>
                    <a:bodyPr/>
                    <a:p>
                      <a:pPr>
                        <a:defRPr/>
                      </a:pPr>
                      <a:r>
                        <a:rPr sz="1200" b="1" i="0" u="none">
                          <a:solidFill>
                            <a:srgbClr val="000000"/>
                          </a:solidFill>
                          <a:latin typeface="Times New Roman"/>
                          <a:ea typeface="Times New Roman"/>
                          <a:cs typeface="Times New Roman"/>
                        </a:rPr>
                        <a:t>ESS 3</a:t>
                      </a:r>
                      <a:r>
                        <a:rPr sz="1200" b="0" i="0" u="none">
                          <a:solidFill>
                            <a:srgbClr val="000000"/>
                          </a:solidFill>
                          <a:latin typeface="Times New Roman"/>
                          <a:ea typeface="Times New Roman"/>
                          <a:cs typeface="Times New Roman"/>
                        </a:rPr>
                        <a:t> </a:t>
                      </a:r>
                      <a:r>
                        <a:rPr sz="1000" b="1" i="0" u="none">
                          <a:solidFill>
                            <a:srgbClr val="000000"/>
                          </a:solidFill>
                          <a:latin typeface="Calibri"/>
                          <a:ea typeface="Calibri"/>
                          <a:cs typeface="Calibri"/>
                        </a:rPr>
                        <a:t>  </a:t>
                      </a:r>
                      <a:r>
                        <a:rPr sz="1200" b="1" i="0" u="none">
                          <a:solidFill>
                            <a:srgbClr val="000000"/>
                          </a:solidFill>
                          <a:latin typeface="Times New Roman"/>
                          <a:ea typeface="Times New Roman"/>
                          <a:cs typeface="Times New Roman"/>
                        </a:rPr>
                        <a:t>ИСТИФОДАИ   САМАРАНОКИ ЗАХИРАҲО ВА ПЕШГИРИИ ИФЛОСШАВӢ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a:txBody>
                    <a:bodyPr/>
                    <a:p>
                      <a:pPr>
                        <a:defRPr/>
                      </a:pPr>
                      <a:endParaRPr/>
                    </a:p>
                  </a:txBody>
                  <a:tcPr>
                    <a:lnL w="12699" algn="ctr">
                      <a:solidFill>
                        <a:srgbClr val="000000"/>
                      </a:solidFill>
                    </a:lnL>
                  </a:tcPr>
                </a:tc>
              </a:tr>
              <a:tr h="1283898">
                <a:tc>
                  <a:txBody>
                    <a:bodyPr/>
                    <a:p>
                      <a:pPr>
                        <a:defRPr/>
                      </a:pPr>
                      <a:r>
                        <a:rPr sz="1200" b="1" i="0" u="none">
                          <a:solidFill>
                            <a:srgbClr val="000000"/>
                          </a:solidFill>
                          <a:latin typeface="Times New Roman"/>
                          <a:ea typeface="Times New Roman"/>
                          <a:cs typeface="Times New Roman"/>
                        </a:rPr>
                        <a:t>НАҚШАИ   ИДОРАКУНИИ ПАРТОВҲО</a:t>
                      </a:r>
                      <a:endParaRPr/>
                    </a:p>
                    <a:p>
                      <a:pPr>
                        <a:defRPr/>
                      </a:pPr>
                      <a:r>
                        <a:rPr sz="1200" b="0" i="0" u="none">
                          <a:solidFill>
                            <a:srgbClr val="000000"/>
                          </a:solidFill>
                          <a:latin typeface="Times New Roman"/>
                          <a:ea typeface="Times New Roman"/>
                          <a:cs typeface="Times New Roman"/>
                        </a:rPr>
                        <a:t>Нақшаи идоракунии партовҳои назорати сироят   (ICWMP)-ро ҳамчун як қисми ESMP, ки барои Лоиҳа омода шудааст, барои   идоракунии партовҳои хатарнок ва ғайрихатарнок, аз ҷумла партовҳои электронӣ,  тартиби нигоҳдорӣ, интиқол, коркард ва нобудсозии партовҳои хатарнок   ва ғайрихатарнок мувофиқи ESS 3 таҳия ва амалӣ намоед.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Қабули ICWMP ва татбиқи он дар тӯли давраи амалисозии лоиҳа.</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gridSpan="2">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hMerge="1">
                  <a:txBody>
                    <a:bodyPr/>
                    <a:p>
                      <a:endParaRPr/>
                    </a:p>
                  </a:txBody>
                </a:tc>
              </a:tr>
              <a:tr h="714255">
                <a:tc>
                  <a:txBody>
                    <a:bodyPr/>
                    <a:p>
                      <a:pPr>
                        <a:defRPr/>
                      </a:pPr>
                      <a:r>
                        <a:rPr sz="1000" b="1" i="0" u="none">
                          <a:solidFill>
                            <a:srgbClr val="000000"/>
                          </a:solidFill>
                          <a:latin typeface="Times New Roman"/>
                          <a:ea typeface="Times New Roman"/>
                          <a:cs typeface="Times New Roman"/>
                        </a:rPr>
                        <a:t>ИСТИФОДАИ САМАРАНОКИ ЗАХИРАҲО ВА ПЕШГИРИИ ИФЛОСШАВӢ</a:t>
                      </a:r>
                      <a:r>
                        <a:rPr sz="800" b="0" i="0" u="none">
                          <a:solidFill>
                            <a:srgbClr val="000000"/>
                          </a:solidFill>
                          <a:latin typeface="Calibri"/>
                          <a:ea typeface="Calibri"/>
                          <a:cs typeface="Calibri"/>
                        </a:rPr>
                        <a:t> </a:t>
                      </a:r>
                      <a:endParaRPr/>
                    </a:p>
                    <a:p>
                      <a:pPr>
                        <a:defRPr/>
                      </a:pPr>
                      <a:r>
                        <a:rPr sz="1200" b="0" i="0" u="none">
                          <a:solidFill>
                            <a:srgbClr val="000000"/>
                          </a:solidFill>
                          <a:latin typeface="Times New Roman"/>
                          <a:ea typeface="Times New Roman"/>
                          <a:cs typeface="Times New Roman"/>
                        </a:rPr>
                        <a:t>Дар ESMP   чораҳои самаранокии захираҳо ва пешгирӣ ва идоракунии ифлосшавӣ, ки тибқи   амали 1.1 дар боло омода карда мешаванд, дохил карда шаванд.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Дар раванди   тарҳрезӣ ва баъдан дар тамоми марҳилаи амалисозии лоиҳа, онро амалӣ кунед.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gridSpan="2">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93893923" name="TextBox 11"/>
          <p:cNvSpPr txBox="1"/>
          <p:nvPr/>
        </p:nvSpPr>
        <p:spPr bwMode="auto">
          <a:xfrm>
            <a:off x="1054278" y="1221087"/>
            <a:ext cx="9882896" cy="4870821"/>
          </a:xfrm>
          <a:prstGeom prst="rect">
            <a:avLst/>
          </a:prstGeom>
          <a:noFill/>
        </p:spPr>
        <p:txBody>
          <a:bodyPr wrap="square">
            <a:spAutoFit/>
          </a:bodyPr>
          <a:lstStyle/>
          <a:p>
            <a:pPr algn="ctr">
              <a:defRPr/>
            </a:pPr>
            <a:r>
              <a:rPr lang="tg-Cyrl-TJ" sz="2800" b="1">
                <a:latin typeface="Times New Roman"/>
                <a:ea typeface="Times New Roman"/>
                <a:cs typeface="Times New Roman"/>
              </a:rPr>
              <a:t>РӮЗНОМА  </a:t>
            </a:r>
            <a:endParaRPr sz="2800" b="1">
              <a:latin typeface="Times New Roman"/>
              <a:cs typeface="Times New Roman"/>
            </a:endParaRPr>
          </a:p>
          <a:p>
            <a:pPr>
              <a:defRPr/>
            </a:pPr>
            <a:r>
              <a:rPr lang="en-US" sz="2800">
                <a:latin typeface="Times New Roman"/>
                <a:ea typeface="Times New Roman"/>
                <a:cs typeface="Times New Roman"/>
              </a:rPr>
              <a:t>                    </a:t>
            </a:r>
            <a:endParaRPr sz="2800">
              <a:latin typeface="Times New Roman"/>
              <a:cs typeface="Times New Roman"/>
            </a:endParaRPr>
          </a:p>
          <a:p>
            <a:pPr marL="457200" indent="-457200">
              <a:lnSpc>
                <a:spcPct val="200000"/>
              </a:lnSpc>
              <a:buFont typeface="Arial"/>
              <a:buChar char="•"/>
              <a:defRPr/>
            </a:pPr>
            <a:r>
              <a:rPr lang="tg-Cyrl-TJ" sz="2800">
                <a:latin typeface="Times New Roman"/>
                <a:ea typeface="Times New Roman"/>
                <a:cs typeface="Times New Roman"/>
              </a:rPr>
              <a:t>Маълумоти мухтассар дар бораи Лои</a:t>
            </a:r>
            <a:r>
              <a:rPr lang="ru-RU" sz="2800">
                <a:latin typeface="Times New Roman"/>
                <a:ea typeface="Times New Roman"/>
                <a:cs typeface="Times New Roman"/>
              </a:rPr>
              <a:t>ҳа</a:t>
            </a:r>
            <a:endParaRPr lang="tg-Cyrl-TJ" sz="2800">
              <a:latin typeface="Times New Roman"/>
              <a:ea typeface="Times New Roman"/>
              <a:cs typeface="Times New Roman"/>
            </a:endParaRPr>
          </a:p>
          <a:p>
            <a:pPr marL="457200" indent="-457200">
              <a:lnSpc>
                <a:spcPct val="200000"/>
              </a:lnSpc>
              <a:buFont typeface="Arial"/>
              <a:buChar char="•"/>
              <a:defRPr/>
            </a:pPr>
            <a:r>
              <a:rPr lang="tg-Cyrl-TJ" sz="2800">
                <a:latin typeface="Times New Roman"/>
                <a:ea typeface="Times New Roman"/>
                <a:cs typeface="Times New Roman"/>
              </a:rPr>
              <a:t>Нақшаи ӯҳдадориҳои экологӣ ва иҷтимоӣ (ESCP) </a:t>
            </a:r>
            <a:endParaRPr>
              <a:latin typeface="Times New Roman"/>
              <a:cs typeface="Times New Roman"/>
            </a:endParaRPr>
          </a:p>
          <a:p>
            <a:pPr marL="457200" indent="-457200">
              <a:lnSpc>
                <a:spcPct val="200000"/>
              </a:lnSpc>
              <a:buFont typeface="Arial"/>
              <a:buChar char="•"/>
              <a:defRPr/>
            </a:pPr>
            <a:r>
              <a:rPr lang="tg-Cyrl-TJ" sz="2800">
                <a:latin typeface="Times New Roman"/>
                <a:ea typeface="Times New Roman"/>
                <a:cs typeface="Times New Roman"/>
              </a:rPr>
              <a:t>Нақшаи ҷалби ҷонибҳои манфиатдор (SEP) </a:t>
            </a:r>
            <a:endParaRPr/>
          </a:p>
          <a:p>
            <a:pPr marL="457200" indent="-457200">
              <a:lnSpc>
                <a:spcPct val="200000"/>
              </a:lnSpc>
              <a:buFont typeface="Arial"/>
              <a:buChar char="•"/>
              <a:defRPr/>
            </a:pPr>
            <a:r>
              <a:rPr lang="tg-Cyrl-TJ" sz="2800">
                <a:latin typeface="Times New Roman"/>
                <a:ea typeface="Times New Roman"/>
                <a:cs typeface="Times New Roman"/>
              </a:rPr>
              <a:t>Саволу ҷавоб ва муҳокимарониҳо </a:t>
            </a:r>
            <a:endParaRPr/>
          </a:p>
          <a:p>
            <a:pPr>
              <a:lnSpc>
                <a:spcPct val="200000"/>
              </a:lnSpc>
              <a:defRPr/>
            </a:pPr>
            <a:endParaRPr>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1217503209" name="Таблица 1217503208"/>
          <p:cNvGraphicFramePr>
            <a:graphicFrameLocks xmlns:a="http://schemas.openxmlformats.org/drawingml/2006/main"/>
          </p:cNvGraphicFramePr>
          <p:nvPr/>
        </p:nvGraphicFramePr>
        <p:xfrm>
          <a:off x="434635" y="249684"/>
          <a:ext cx="11390500" cy="6094144"/>
        </p:xfrm>
        <a:graphic>
          <a:graphicData uri="http://schemas.openxmlformats.org/drawingml/2006/table">
            <a:tbl>
              <a:tblPr firstRow="1" firstCol="1" lastRow="0" lastCol="0" bandRow="1" bandCol="0"/>
              <a:tblGrid>
                <a:gridCol w="650229"/>
                <a:gridCol w="5675573"/>
                <a:gridCol w="3182481"/>
                <a:gridCol w="1882217"/>
              </a:tblGrid>
              <a:tr h="197495">
                <a:tc gridSpan="4">
                  <a:txBody>
                    <a:bodyPr/>
                    <a:p>
                      <a:pPr>
                        <a:defRPr/>
                      </a:pPr>
                      <a:r>
                        <a:rPr sz="1200" b="1" i="0" u="none">
                          <a:solidFill>
                            <a:srgbClr val="000000"/>
                          </a:solidFill>
                          <a:latin typeface="Times New Roman"/>
                          <a:ea typeface="Times New Roman"/>
                          <a:cs typeface="Times New Roman"/>
                        </a:rPr>
                        <a:t>ESS 4:  САЛОМАТӢ ВА АМНИЯТИ АҲОЛӢ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305523">
                <a:tc>
                  <a:txBody>
                    <a:bodyPr/>
                    <a:p>
                      <a:pPr>
                        <a:defRPr/>
                      </a:pPr>
                      <a:r>
                        <a:rPr sz="1200" b="0" i="0" u="none">
                          <a:solidFill>
                            <a:srgbClr val="000000"/>
                          </a:solidFill>
                          <a:latin typeface="Times New Roman"/>
                          <a:ea typeface="Times New Roman"/>
                          <a:cs typeface="Times New Roman"/>
                        </a:rPr>
                        <a:t>4.1</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000000"/>
                          </a:solidFill>
                          <a:latin typeface="Times New Roman"/>
                          <a:ea typeface="Times New Roman"/>
                          <a:cs typeface="Times New Roman"/>
                        </a:rPr>
                        <a:t>САЛОМАТӢ ВА   БЕХАТАРИИ ҶОМЕА</a:t>
                      </a:r>
                      <a:endParaRPr/>
                    </a:p>
                    <a:p>
                      <a:pPr>
                        <a:defRPr/>
                      </a:pPr>
                      <a:r>
                        <a:rPr sz="1200" b="0" i="0" u="none">
                          <a:solidFill>
                            <a:srgbClr val="000000"/>
                          </a:solidFill>
                          <a:latin typeface="Times New Roman"/>
                          <a:ea typeface="Times New Roman"/>
                          <a:cs typeface="Times New Roman"/>
                        </a:rPr>
                        <a:t>Ха</a:t>
                      </a:r>
                      <a:r>
                        <a:rPr lang="tg-Cyrl-TJ" sz="1200" b="0" i="0" u="none">
                          <a:solidFill>
                            <a:srgbClr val="000000"/>
                          </a:solidFill>
                          <a:latin typeface="Times New Roman"/>
                          <a:ea typeface="Times New Roman"/>
                          <a:cs typeface="Times New Roman"/>
                        </a:rPr>
                        <a:t>тар</a:t>
                      </a:r>
                      <a:r>
                        <a:rPr sz="1200" b="0" i="0" u="none">
                          <a:solidFill>
                            <a:srgbClr val="000000"/>
                          </a:solidFill>
                          <a:latin typeface="Times New Roman"/>
                          <a:ea typeface="Times New Roman"/>
                          <a:cs typeface="Times New Roman"/>
                        </a:rPr>
                        <a:t>ҳо ва таъсир</a:t>
                      </a:r>
                      <a:r>
                        <a:rPr lang="tg-Cyrl-TJ" sz="1200" b="0" i="0" u="none">
                          <a:solidFill>
                            <a:srgbClr val="000000"/>
                          </a:solidFill>
                          <a:latin typeface="Times New Roman"/>
                          <a:ea typeface="Times New Roman"/>
                          <a:cs typeface="Times New Roman"/>
                        </a:rPr>
                        <a:t>от</a:t>
                      </a:r>
                      <a:r>
                        <a:rPr sz="1200" b="0" i="0" u="none">
                          <a:solidFill>
                            <a:srgbClr val="000000"/>
                          </a:solidFill>
                          <a:latin typeface="Times New Roman"/>
                          <a:ea typeface="Times New Roman"/>
                          <a:cs typeface="Times New Roman"/>
                        </a:rPr>
                        <a:t>и мушаххасеро, ки аз фаъолиятҳои   лоиҳа бармеоянд, ба ҷомеа арзёбӣ ва идора кунед</a:t>
                      </a:r>
                      <a:r>
                        <a:rPr lang="tg-Cyrl-TJ" sz="1200" b="0" i="0" u="none">
                          <a:solidFill>
                            <a:srgbClr val="000000"/>
                          </a:solidFill>
                          <a:latin typeface="Times New Roman"/>
                          <a:ea typeface="Times New Roman"/>
                          <a:cs typeface="Times New Roman"/>
                        </a:rPr>
                        <a:t>. Ч</a:t>
                      </a:r>
                      <a:r>
                        <a:rPr sz="1200" b="0" i="0" u="none">
                          <a:solidFill>
                            <a:srgbClr val="000000"/>
                          </a:solidFill>
                          <a:latin typeface="Times New Roman"/>
                          <a:ea typeface="Times New Roman"/>
                          <a:cs typeface="Times New Roman"/>
                        </a:rPr>
                        <a:t>ораҳои коҳишдиҳандаро  </a:t>
                      </a:r>
                      <a:r>
                        <a:rPr lang="tg-Cyrl-TJ" sz="1200" b="0" i="0" u="none">
                          <a:solidFill>
                            <a:srgbClr val="000000"/>
                          </a:solidFill>
                          <a:latin typeface="Times New Roman"/>
                          <a:ea typeface="Times New Roman"/>
                          <a:cs typeface="Times New Roman"/>
                        </a:rPr>
                        <a:t> оид ба коҳиш додани </a:t>
                      </a:r>
                      <a:r>
                        <a:rPr sz="1200" b="0" i="0" u="none">
                          <a:solidFill>
                            <a:srgbClr val="000000"/>
                          </a:solidFill>
                          <a:latin typeface="Times New Roman"/>
                          <a:ea typeface="Times New Roman"/>
                          <a:cs typeface="Times New Roman"/>
                        </a:rPr>
                        <a:t>хатарҳои SEA/SH, вокуниш ба ҳолатҳои фавқулодда ва таъсири ҷомеа   ба хатари лоиҳа дар ESMP-ҳо, мувофиқи ESMF таҳия </a:t>
                      </a:r>
                      <a:r>
                        <a:rPr lang="tg-Cyrl-TJ" sz="1200" b="0" i="0" u="none">
                          <a:solidFill>
                            <a:srgbClr val="000000"/>
                          </a:solidFill>
                          <a:latin typeface="Times New Roman"/>
                          <a:ea typeface="Times New Roman"/>
                          <a:cs typeface="Times New Roman"/>
                        </a:rPr>
                        <a:t>намоед.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Дар тӯли давраи амалисозии лоиҳа,   татбиқи Нақшаҳои амалиётии экологӣ ва ҳаракати нақлиёт ва муқаррароти   дахлдори он.</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 </a:t>
                      </a:r>
                      <a:endParaRPr/>
                    </a:p>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r h="197495">
                <a:tc gridSpan="4">
                  <a:txBody>
                    <a:bodyPr/>
                    <a:p>
                      <a:pPr>
                        <a:defRPr/>
                      </a:pPr>
                      <a:r>
                        <a:rPr sz="1200" b="1" i="0" u="none">
                          <a:solidFill>
                            <a:srgbClr val="000000"/>
                          </a:solidFill>
                          <a:latin typeface="Times New Roman"/>
                          <a:ea typeface="Times New Roman"/>
                          <a:cs typeface="Times New Roman"/>
                        </a:rPr>
                        <a:t>ESS 5:  ГИРИФТАНИ   ЗАМИН,   МАҲДУД КАРДАНИ ИСТИФОДАИ ЗАМИН ВА КӮЧОНИДАНИ МАҶБУРӢ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202625">
                <a:tc gridSpan="4">
                  <a:txBody>
                    <a:bodyPr/>
                    <a:p>
                      <a:pPr>
                        <a:defRPr/>
                      </a:pPr>
                      <a:r>
                        <a:rPr sz="1200" b="0" i="0" u="none">
                          <a:solidFill>
                            <a:srgbClr val="000000"/>
                          </a:solidFill>
                          <a:latin typeface="Times New Roman"/>
                          <a:ea typeface="Times New Roman"/>
                          <a:cs typeface="Times New Roman"/>
                        </a:rPr>
                        <a:t>ESS5 дахл надорад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c hMerge="1">
                  <a:txBody>
                    <a:bodyPr/>
                    <a:p>
                      <a:endParaRPr/>
                    </a:p>
                  </a:txBody>
                </a:tc>
                <a:tc hMerge="1">
                  <a:txBody>
                    <a:bodyPr/>
                    <a:p>
                      <a:endParaRPr/>
                    </a:p>
                  </a:txBody>
                </a:tc>
              </a:tr>
              <a:tr h="197495">
                <a:tc gridSpan="4">
                  <a:txBody>
                    <a:bodyPr/>
                    <a:p>
                      <a:pPr>
                        <a:defRPr/>
                      </a:pPr>
                      <a:r>
                        <a:rPr sz="1200" b="1" i="0" u="none">
                          <a:solidFill>
                            <a:srgbClr val="000000"/>
                          </a:solidFill>
                          <a:latin typeface="Times New Roman"/>
                          <a:ea typeface="Times New Roman"/>
                          <a:cs typeface="Times New Roman"/>
                        </a:rPr>
                        <a:t>ESS 6:  ҲИФЗИ ГУНОГУНИИ БИОЛОГӢ ВА ИДОРАКУНИИ УСТУВОРИ ЗАХИРАҲОИ ТАБИИИ ЗИНДА</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97495">
                <a:tc gridSpan="4">
                  <a:txBody>
                    <a:bodyPr/>
                    <a:p>
                      <a:pPr>
                        <a:defRPr/>
                      </a:pPr>
                      <a:r>
                        <a:rPr sz="1200" b="0" i="0" u="none">
                          <a:solidFill>
                            <a:srgbClr val="000000"/>
                          </a:solidFill>
                          <a:latin typeface="Times New Roman"/>
                          <a:ea typeface="Times New Roman"/>
                          <a:cs typeface="Times New Roman"/>
                        </a:rPr>
                        <a:t>ESS6 дахл надорад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c hMerge="1">
                  <a:txBody>
                    <a:bodyPr/>
                    <a:p>
                      <a:endParaRPr/>
                    </a:p>
                  </a:txBody>
                </a:tc>
                <a:tc hMerge="1">
                  <a:txBody>
                    <a:bodyPr/>
                    <a:p>
                      <a:endParaRPr/>
                    </a:p>
                  </a:txBody>
                </a:tc>
              </a:tr>
              <a:tr h="382167">
                <a:tc gridSpan="4">
                  <a:txBody>
                    <a:bodyPr/>
                    <a:p>
                      <a:pPr>
                        <a:defRPr/>
                      </a:pPr>
                      <a:r>
                        <a:rPr sz="1200" b="1" i="0" u="none">
                          <a:solidFill>
                            <a:srgbClr val="000000"/>
                          </a:solidFill>
                          <a:latin typeface="Times New Roman"/>
                          <a:ea typeface="Times New Roman"/>
                          <a:cs typeface="Times New Roman"/>
                        </a:rPr>
                        <a:t>ESS 7: МАРДУМИ   БУМӢ/ҶОМЕАҲОИ МАҲАЛЛИИ АНЪАНАВИИ АЗ ҶИҲАТИ ТАЪРИХӢ КАМТАЪМИНШУДАИ АФРИҚОӢ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97495">
                <a:tc gridSpan="4">
                  <a:txBody>
                    <a:bodyPr/>
                    <a:p>
                      <a:pPr>
                        <a:defRPr/>
                      </a:pPr>
                      <a:r>
                        <a:rPr sz="1200" b="0" i="0" u="none">
                          <a:solidFill>
                            <a:srgbClr val="000000"/>
                          </a:solidFill>
                          <a:latin typeface="Times New Roman"/>
                          <a:ea typeface="Times New Roman"/>
                          <a:cs typeface="Times New Roman"/>
                        </a:rPr>
                        <a:t>ESS7 дахл надорад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c hMerge="1">
                  <a:txBody>
                    <a:bodyPr/>
                    <a:p>
                      <a:endParaRPr/>
                    </a:p>
                  </a:txBody>
                </a:tc>
                <a:tc hMerge="1">
                  <a:txBody>
                    <a:bodyPr/>
                    <a:p>
                      <a:endParaRPr/>
                    </a:p>
                  </a:txBody>
                </a:tc>
              </a:tr>
              <a:tr h="197495">
                <a:tc gridSpan="4">
                  <a:txBody>
                    <a:bodyPr/>
                    <a:p>
                      <a:pPr>
                        <a:defRPr/>
                      </a:pPr>
                      <a:r>
                        <a:rPr sz="1200" b="1" i="0" u="none">
                          <a:solidFill>
                            <a:srgbClr val="000000"/>
                          </a:solidFill>
                          <a:latin typeface="Times New Roman"/>
                          <a:ea typeface="Times New Roman"/>
                          <a:cs typeface="Times New Roman"/>
                        </a:rPr>
                        <a:t>ESS 8: МЕРОСИ ФАРҲАНГӢ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97495">
                <a:tc gridSpan="4">
                  <a:txBody>
                    <a:bodyPr/>
                    <a:p>
                      <a:pPr>
                        <a:defRPr/>
                      </a:pPr>
                      <a:r>
                        <a:rPr sz="1200" b="0" i="0" u="none">
                          <a:solidFill>
                            <a:srgbClr val="000000"/>
                          </a:solidFill>
                          <a:latin typeface="Times New Roman"/>
                          <a:ea typeface="Times New Roman"/>
                          <a:cs typeface="Times New Roman"/>
                        </a:rPr>
                        <a:t>ESS8 дахл надорад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hMerge="1">
                  <a:txBody>
                    <a:bodyPr/>
                    <a:p>
                      <a:endParaRPr/>
                    </a:p>
                  </a:txBody>
                </a:tc>
                <a:tc hMerge="1">
                  <a:txBody>
                    <a:bodyPr/>
                    <a:p>
                      <a:endParaRPr/>
                    </a:p>
                  </a:txBody>
                </a:tc>
                <a:tc hMerge="1">
                  <a:txBody>
                    <a:bodyPr/>
                    <a:p>
                      <a:endParaRPr/>
                    </a:p>
                  </a:txBody>
                </a:tc>
              </a:tr>
              <a:tr h="197495">
                <a:tc gridSpan="4">
                  <a:txBody>
                    <a:bodyPr/>
                    <a:p>
                      <a:pPr>
                        <a:defRPr/>
                      </a:pPr>
                      <a:r>
                        <a:rPr sz="1200" b="1" i="0" u="none">
                          <a:solidFill>
                            <a:srgbClr val="000000"/>
                          </a:solidFill>
                          <a:latin typeface="Times New Roman"/>
                          <a:ea typeface="Times New Roman"/>
                          <a:cs typeface="Times New Roman"/>
                        </a:rPr>
                        <a:t>ESS 9</a:t>
                      </a:r>
                      <a:r>
                        <a:rPr sz="1000" b="1" i="0" u="none">
                          <a:solidFill>
                            <a:srgbClr val="000000"/>
                          </a:solidFill>
                          <a:latin typeface="Calibri"/>
                          <a:ea typeface="Calibri"/>
                          <a:cs typeface="Calibri"/>
                        </a:rPr>
                        <a:t>: </a:t>
                      </a:r>
                      <a:r>
                        <a:rPr sz="1200" b="1" i="0" u="none">
                          <a:solidFill>
                            <a:srgbClr val="000000"/>
                          </a:solidFill>
                          <a:latin typeface="Times New Roman"/>
                          <a:ea typeface="Times New Roman"/>
                          <a:cs typeface="Times New Roman"/>
                        </a:rPr>
                        <a:t>МИЁНАРАВҲОИ МОЛИЯВӢ</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936180">
                <a:tc>
                  <a:txBody>
                    <a:bodyPr/>
                    <a:p>
                      <a:pPr>
                        <a:defRPr/>
                      </a:pPr>
                      <a:r>
                        <a:rPr sz="1200" b="0" i="0" u="none">
                          <a:solidFill>
                            <a:srgbClr val="000000"/>
                          </a:solidFill>
                          <a:latin typeface="Times New Roman"/>
                          <a:ea typeface="Times New Roman"/>
                          <a:cs typeface="Times New Roman"/>
                        </a:rPr>
                        <a:t>9.1</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4472C4"/>
                          </a:solidFill>
                          <a:latin typeface="Times New Roman"/>
                          <a:ea typeface="Times New Roman"/>
                          <a:cs typeface="Times New Roman"/>
                        </a:rPr>
                        <a:t>СИСТЕМАИ ИДОРАКУНИИ ЭКОЛОГӢ ВА ИҶТИМОӢ (СИЭМ)</a:t>
                      </a:r>
                      <a:endParaRPr/>
                    </a:p>
                    <a:p>
                      <a:pPr>
                        <a:defRPr/>
                      </a:pPr>
                      <a:r>
                        <a:rPr sz="1200" b="0" i="0" u="none">
                          <a:solidFill>
                            <a:srgbClr val="000000"/>
                          </a:solidFill>
                          <a:latin typeface="Times New Roman"/>
                          <a:ea typeface="Times New Roman"/>
                          <a:cs typeface="Times New Roman"/>
                        </a:rPr>
                        <a:t>Системаи идоракунии экологӣ ва иҷтимоиро (СИЭМ) мутобиқи ESS9, аз ҷумла тартиботи скрининг, таснифи хатарҳо, мониторинг ва   гузоришдиҳӣ таъсис, қабул ва амалӣ намоед.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Қабули СИЭМ ва   баъдан, онро дар тӯли давраи амалисозии лоиҳа амалӣ кунед.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000" b="0" i="0" u="none">
                          <a:solidFill>
                            <a:srgbClr val="000000"/>
                          </a:solidFill>
                          <a:latin typeface="Calibri"/>
                          <a:ea typeface="Calibri"/>
                          <a:cs typeface="Calibri"/>
                        </a:rPr>
                        <a:t> </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r h="197495">
                <a:tc gridSpan="4">
                  <a:txBody>
                    <a:bodyPr/>
                    <a:p>
                      <a:pPr>
                        <a:defRPr/>
                      </a:pPr>
                      <a:r>
                        <a:rPr sz="1200" b="1" i="0" u="none">
                          <a:solidFill>
                            <a:srgbClr val="000000"/>
                          </a:solidFill>
                          <a:latin typeface="Times New Roman"/>
                          <a:ea typeface="Times New Roman"/>
                          <a:cs typeface="Times New Roman"/>
                        </a:rPr>
                        <a:t>ESS 10: ҲАМКОРӢ   БО ҶОНИБҲОИ МАНФИАТДОР ВА ИФШОИ ИТТИЛООТ</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4B083"/>
                    </a:solidFill>
                  </a:tcPr>
                </a:tc>
                <a:tc hMerge="1">
                  <a:txBody>
                    <a:bodyPr/>
                    <a:p>
                      <a:endParaRPr/>
                    </a:p>
                  </a:txBody>
                </a:tc>
                <a:tc hMerge="1">
                  <a:txBody>
                    <a:bodyPr/>
                    <a:p>
                      <a:endParaRPr/>
                    </a:p>
                  </a:txBody>
                </a:tc>
                <a:tc hMerge="1">
                  <a:txBody>
                    <a:bodyPr/>
                    <a:p>
                      <a:endParaRPr/>
                    </a:p>
                  </a:txBody>
                </a:tc>
              </a:tr>
              <a:tr h="1490194">
                <a:tc>
                  <a:txBody>
                    <a:bodyPr/>
                    <a:p>
                      <a:pPr>
                        <a:defRPr/>
                      </a:pPr>
                      <a:r>
                        <a:rPr sz="1200" b="0" i="0" u="none">
                          <a:solidFill>
                            <a:srgbClr val="000000"/>
                          </a:solidFill>
                          <a:latin typeface="Times New Roman"/>
                          <a:ea typeface="Times New Roman"/>
                          <a:cs typeface="Times New Roman"/>
                        </a:rPr>
                        <a:t>10.1</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4472C4"/>
                          </a:solidFill>
                          <a:latin typeface="Times New Roman"/>
                          <a:ea typeface="Times New Roman"/>
                          <a:cs typeface="Times New Roman"/>
                        </a:rPr>
                        <a:t>НАҚШАИ ҶАЛБИ ҶОНИБҲОИ МАНФИАТДОР</a:t>
                      </a:r>
                      <a:endParaRPr/>
                    </a:p>
                    <a:p>
                      <a:pPr>
                        <a:defRPr/>
                      </a:pPr>
                      <a:r>
                        <a:rPr sz="1200" b="0" i="0" u="none">
                          <a:solidFill>
                            <a:srgbClr val="000000"/>
                          </a:solidFill>
                          <a:latin typeface="Times New Roman"/>
                          <a:ea typeface="Times New Roman"/>
                          <a:cs typeface="Times New Roman"/>
                        </a:rPr>
                        <a:t>Навсозӣ ва татбиқи Нақшаи   ҷалби ҷонибҳои манфиатдор (ESP) барои лоиҳа, ки бо ESS10 мувофиқ аст, бояд   чораҳоеро дар бар гирад, ки аз ҷумла, ба ҷонибҳои манфиатдор маълумоти   саривақтӣ, мувофиқ, фаҳмо ва дастрасро пешниҳод кунанд ва бо онҳо бо тарзи   мувофиқи фарҳангӣ машварат кунанд, ки аз манипуляция, дахолат, маҷбуркунӣ,   табъиз ва тарсондан озод бошад.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Пеш аз арзёбӣ,   SEP-ро омода, ифшо, машварат, қабул ва амалӣ кунед ва онро дар тӯли татбиқи   лоиҳа нигоҳ доред.</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КДС/ВТЛ</a:t>
                      </a:r>
                      <a:endParaRPr/>
                    </a:p>
                  </a:txBody>
                  <a:tcPr marL="73024" marR="73024" marT="0" marB="0">
                    <a:lnL w="12699" algn="ctr">
                      <a:solidFill>
                        <a:srgbClr val="000000"/>
                      </a:solidFill>
                    </a:lnL>
                    <a:lnR w="12699" algn="ctr">
                      <a:solidFill>
                        <a:srgbClr val="000000"/>
                      </a:solidFill>
                    </a:lnR>
                    <a:lnT w="12700" algn="ctr">
                      <a:noFill/>
                    </a:lnT>
                    <a:lnB w="12699" algn="ctr">
                      <a:solidFill>
                        <a:srgbClr val="000000"/>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1763308435" name="Таблица 1763308434"/>
          <p:cNvGraphicFramePr>
            <a:graphicFrameLocks xmlns:a="http://schemas.openxmlformats.org/drawingml/2006/main"/>
          </p:cNvGraphicFramePr>
          <p:nvPr/>
        </p:nvGraphicFramePr>
        <p:xfrm>
          <a:off x="565048" y="397645"/>
          <a:ext cx="11204604" cy="5896863"/>
        </p:xfrm>
        <a:graphic>
          <a:graphicData uri="http://schemas.openxmlformats.org/drawingml/2006/table">
            <a:tbl>
              <a:tblPr firstRow="1" firstCol="1" lastRow="0" lastCol="0" bandRow="1" bandCol="0"/>
              <a:tblGrid>
                <a:gridCol w="677045"/>
                <a:gridCol w="5914083"/>
                <a:gridCol w="3323308"/>
                <a:gridCol w="1290168"/>
              </a:tblGrid>
              <a:tr h="2162675">
                <a:tc>
                  <a:txBody>
                    <a:bodyPr/>
                    <a:p>
                      <a:pPr>
                        <a:defRPr/>
                      </a:pPr>
                      <a:r>
                        <a:rPr sz="1200" b="0" i="0" u="none">
                          <a:solidFill>
                            <a:srgbClr val="000000"/>
                          </a:solidFill>
                          <a:latin typeface="Times New Roman"/>
                          <a:ea typeface="Times New Roman"/>
                          <a:cs typeface="Times New Roman"/>
                        </a:rPr>
                        <a:t>10.2</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1" i="0" u="none">
                          <a:solidFill>
                            <a:srgbClr val="4472C4"/>
                          </a:solidFill>
                          <a:latin typeface="Times New Roman"/>
                          <a:ea typeface="Times New Roman"/>
                          <a:cs typeface="Times New Roman"/>
                        </a:rPr>
                        <a:t>МЕХАНИЗМИ  ШИКОЯТҲО   ДАР ЛОИҲА</a:t>
                      </a:r>
                      <a:endParaRPr/>
                    </a:p>
                    <a:p>
                      <a:pPr>
                        <a:defRPr/>
                      </a:pP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қабул</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осон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ҳалли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нигарониҳо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шикоятҳо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робита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фавран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самаранок</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роҳи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шаффофе</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ҷиҳати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фарҳангӣ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мувофиқ</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аст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ҳамаи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ҷонибҳои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зарардидаи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аст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бепул</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бидуни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ҷазо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ҷумла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нигарониҳо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шикоятҳое</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беном</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пешниҳод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шудаанд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тартиби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мувофиқи</a:t>
                      </a:r>
                      <a:r>
                        <a:rPr sz="1200" b="0" i="0" u="none">
                          <a:solidFill>
                            <a:srgbClr val="000000"/>
                          </a:solidFill>
                          <a:latin typeface="Times New Roman"/>
                          <a:ea typeface="Times New Roman"/>
                          <a:cs typeface="Times New Roman"/>
                        </a:rPr>
                        <a:t>   ESS10, </a:t>
                      </a:r>
                      <a:r>
                        <a:rPr sz="1200" b="0" i="0" u="none">
                          <a:solidFill>
                            <a:srgbClr val="000000"/>
                          </a:solidFill>
                          <a:latin typeface="Times New Roman"/>
                          <a:ea typeface="Times New Roman"/>
                          <a:cs typeface="Times New Roman"/>
                        </a:rPr>
                        <a:t>механизми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шикоятҳоро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таъсис</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таблиғ</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нигоҳдорӣ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идора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кунед</a:t>
                      </a:r>
                      <a:r>
                        <a:rPr sz="1200" b="0" i="0" u="none">
                          <a:solidFill>
                            <a:srgbClr val="000000"/>
                          </a:solidFill>
                          <a:latin typeface="Times New Roman"/>
                          <a:ea typeface="Times New Roman"/>
                          <a:cs typeface="Times New Roman"/>
                        </a:rPr>
                        <a:t>.</a:t>
                      </a:r>
                      <a:endParaRPr/>
                    </a:p>
                    <a:p>
                      <a:pPr>
                        <a:defRPr/>
                      </a:pPr>
                      <a:r>
                        <a:rPr sz="1200" b="0" i="0" u="none">
                          <a:solidFill>
                            <a:srgbClr val="000000"/>
                          </a:solidFill>
                          <a:latin typeface="Times New Roman"/>
                          <a:ea typeface="Times New Roman"/>
                          <a:cs typeface="Times New Roman"/>
                        </a:rPr>
                        <a:t> </a:t>
                      </a:r>
                      <a:endParaRPr/>
                    </a:p>
                    <a:p>
                      <a:pPr>
                        <a:defRPr/>
                      </a:pPr>
                      <a:r>
                        <a:rPr sz="1200" b="0" i="0" u="none">
                          <a:solidFill>
                            <a:srgbClr val="000000"/>
                          </a:solidFill>
                          <a:latin typeface="Times New Roman"/>
                          <a:ea typeface="Times New Roman"/>
                          <a:cs typeface="Times New Roman"/>
                        </a:rPr>
                        <a:t>Механизми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шикоят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бояд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қабул</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сабт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осон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ҳалли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шикоятҳои</a:t>
                      </a:r>
                      <a:r>
                        <a:rPr sz="1200" b="0" i="0" u="none">
                          <a:solidFill>
                            <a:srgbClr val="000000"/>
                          </a:solidFill>
                          <a:latin typeface="Times New Roman"/>
                          <a:ea typeface="Times New Roman"/>
                          <a:cs typeface="Times New Roman"/>
                        </a:rPr>
                        <a:t> SEA/SH,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ҷумла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тавассути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муроҷиати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ҷабрдидагон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провайдерҳои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дахлдори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хидматрасонии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зӯроварии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ҷинсӣ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роҳи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бехатар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махфӣ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ҷабрдидагон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нигаронидашуда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муҷаҳҳаз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бошад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200" b="0" i="0" u="none">
                          <a:solidFill>
                            <a:srgbClr val="000000"/>
                          </a:solidFill>
                          <a:latin typeface="Times New Roman"/>
                          <a:ea typeface="Times New Roman"/>
                          <a:cs typeface="Times New Roman"/>
                        </a:rPr>
                        <a:t>Механизми   баррасии шикоятҳоро тавассути Арзёбии лоиҳа таъсис диҳед ва баъдан онро дар   тӯли татбиқи лоиҳа нигоҳ доред ва истифода баред. Рӯзномаи шикоятҳоро нигоҳ   доред ва ҳалли саривақтии шикоятҳоро мувофиқи стандартҳои муайяншудаи   хизматрасонӣ таъмин намоед.</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sz="1000" b="0" i="0" u="none">
                          <a:solidFill>
                            <a:srgbClr val="000000"/>
                          </a:solidFill>
                          <a:latin typeface="Calibri"/>
                          <a:ea typeface="Calibri"/>
                          <a:cs typeface="Calibri"/>
                        </a:rPr>
                        <a:t> </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514988">
                <a:tc gridSpan="4">
                  <a:txBody>
                    <a:bodyPr/>
                    <a:p>
                      <a:pPr>
                        <a:defRPr/>
                      </a:pPr>
                      <a:r>
                        <a:rPr sz="1200" b="1" i="0" u="none">
                          <a:solidFill>
                            <a:srgbClr val="000000"/>
                          </a:solidFill>
                          <a:latin typeface="Times New Roman"/>
                          <a:ea typeface="Times New Roman"/>
                          <a:cs typeface="Times New Roman"/>
                        </a:rPr>
                        <a:t>НИШОНДИҲАНДАҲОИ ОМОДАГӢ БАРОИ АМАЛКУНОНӢ </a:t>
                      </a:r>
                      <a:endParaRPr/>
                    </a:p>
                    <a:p>
                      <a:pPr>
                        <a:defRPr/>
                      </a:pP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зербахш</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амалҳои</a:t>
                      </a:r>
                      <a:r>
                        <a:rPr sz="1200" b="0" i="0" u="none">
                          <a:solidFill>
                            <a:srgbClr val="000000"/>
                          </a:solidFill>
                          <a:latin typeface="Times New Roman"/>
                          <a:ea typeface="Times New Roman"/>
                          <a:cs typeface="Times New Roman"/>
                        </a:rPr>
                        <a:t> ESCP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сутуни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аввали</a:t>
                      </a:r>
                      <a:r>
                        <a:rPr sz="1200" b="0" i="0" u="none">
                          <a:solidFill>
                            <a:srgbClr val="000000"/>
                          </a:solidFill>
                          <a:latin typeface="Times New Roman"/>
                          <a:ea typeface="Times New Roman"/>
                          <a:cs typeface="Times New Roman"/>
                        </a:rPr>
                        <a:t> ESCP)   </a:t>
                      </a:r>
                      <a:r>
                        <a:rPr sz="1200" b="0" i="0" u="none">
                          <a:solidFill>
                            <a:srgbClr val="000000"/>
                          </a:solidFill>
                          <a:latin typeface="Times New Roman"/>
                          <a:ea typeface="Times New Roman"/>
                          <a:cs typeface="Times New Roman"/>
                        </a:rPr>
                        <a:t>номбар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шудаанд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назорати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омодагии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муҳим</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дониста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шудаанд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метавонанд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амалҳоеро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гиранд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алоқаманданд</a:t>
                      </a:r>
                      <a:r>
                        <a:rPr sz="1200" b="0" i="0" u="none">
                          <a:solidFill>
                            <a:srgbClr val="000000"/>
                          </a:solidFill>
                          <a:latin typeface="Times New Roman"/>
                          <a:ea typeface="Times New Roman"/>
                          <a:cs typeface="Times New Roman"/>
                        </a:rPr>
                        <a:t>:</a:t>
                      </a:r>
                      <a:endParaRPr/>
                    </a:p>
                    <a:p>
                      <a:pPr marL="216000" indent="-228600">
                        <a:lnSpc>
                          <a:spcPct val="150000"/>
                        </a:lnSpc>
                        <a:buFont typeface="+mj-lt"/>
                        <a:buAutoNum type="arabicPeriod"/>
                        <a:defRPr/>
                      </a:pPr>
                      <a:r>
                        <a:rPr lang="ru-RU" sz="1200" b="0" i="0" u="none">
                          <a:solidFill>
                            <a:srgbClr val="000000"/>
                          </a:solidFill>
                          <a:latin typeface="Times New Roman"/>
                          <a:ea typeface="Times New Roman"/>
                          <a:cs typeface="Times New Roman"/>
                        </a:rPr>
                        <a:t>Т</a:t>
                      </a:r>
                      <a:r>
                        <a:rPr sz="1200" b="0" i="0" u="none">
                          <a:solidFill>
                            <a:srgbClr val="000000"/>
                          </a:solidFill>
                          <a:latin typeface="Times New Roman"/>
                          <a:ea typeface="Times New Roman"/>
                          <a:cs typeface="Times New Roman"/>
                        </a:rPr>
                        <a:t>аъсиси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воҳидҳои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идоракунии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хатарҳои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субъектҳои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татбиқкунандаи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a:t>
                      </a:r>
                      <a:endParaRPr lang="ru-RU" sz="1800" b="0" i="0" u="none">
                        <a:solidFill>
                          <a:schemeClr val="tx1"/>
                        </a:solidFill>
                        <a:latin typeface="+mn-lt"/>
                        <a:ea typeface="+mn-ea"/>
                        <a:cs typeface="+mn-cs"/>
                      </a:endParaRPr>
                    </a:p>
                    <a:p>
                      <a:pPr marL="216000" indent="-228600">
                        <a:lnSpc>
                          <a:spcPct val="150000"/>
                        </a:lnSpc>
                        <a:buFont typeface="+mj-lt"/>
                        <a:buAutoNum type="arabicPeriod"/>
                        <a:defRPr/>
                      </a:pPr>
                      <a:r>
                        <a:rPr sz="1200" b="0" i="0" u="none">
                          <a:solidFill>
                            <a:srgbClr val="000000"/>
                          </a:solidFill>
                          <a:latin typeface="Times New Roman"/>
                          <a:ea typeface="Times New Roman"/>
                          <a:cs typeface="Times New Roman"/>
                        </a:rPr>
                        <a:t>ҷалб</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омӯзиши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кормандони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субъектҳои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татбиқкунандаи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endParaRPr lang="ru-RU" sz="1800" b="0" i="0" u="none">
                        <a:solidFill>
                          <a:schemeClr val="tx1"/>
                        </a:solidFill>
                        <a:latin typeface="+mn-lt"/>
                        <a:ea typeface="+mn-ea"/>
                        <a:cs typeface="+mn-cs"/>
                      </a:endParaRPr>
                    </a:p>
                    <a:p>
                      <a:pPr marL="216000" indent="-228600">
                        <a:lnSpc>
                          <a:spcPct val="150000"/>
                        </a:lnSpc>
                        <a:buFont typeface="+mj-lt"/>
                        <a:buAutoNum type="arabicPeriod"/>
                        <a:defRPr/>
                      </a:pPr>
                      <a:r>
                        <a:rPr sz="1200" b="0" i="0" u="none">
                          <a:solidFill>
                            <a:srgbClr val="000000"/>
                          </a:solidFill>
                          <a:latin typeface="Times New Roman"/>
                          <a:ea typeface="Times New Roman"/>
                          <a:cs typeface="Times New Roman"/>
                        </a:rPr>
                        <a:t>ёддоштҳои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тафоҳум</a:t>
                      </a:r>
                      <a:r>
                        <a:rPr sz="1200" b="0" i="0" u="none">
                          <a:solidFill>
                            <a:srgbClr val="000000"/>
                          </a:solidFill>
                          <a:latin typeface="Times New Roman"/>
                          <a:ea typeface="Times New Roman"/>
                          <a:cs typeface="Times New Roman"/>
                        </a:rPr>
                        <a:t> ё </a:t>
                      </a:r>
                      <a:r>
                        <a:rPr sz="1200" b="0" i="0" u="none">
                          <a:solidFill>
                            <a:srgbClr val="000000"/>
                          </a:solidFill>
                          <a:latin typeface="Times New Roman"/>
                          <a:ea typeface="Times New Roman"/>
                          <a:cs typeface="Times New Roman"/>
                        </a:rPr>
                        <a:t>дигар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созишномаҳо</a:t>
                      </a:r>
                      <a:r>
                        <a:rPr sz="1200" b="0" i="0" u="none">
                          <a:solidFill>
                            <a:srgbClr val="000000"/>
                          </a:solidFill>
                          <a:latin typeface="Times New Roman"/>
                          <a:ea typeface="Times New Roman"/>
                          <a:cs typeface="Times New Roman"/>
                        </a:rPr>
                        <a:t>/</a:t>
                      </a:r>
                      <a:r>
                        <a:rPr sz="1200" b="0" i="0" u="none">
                          <a:solidFill>
                            <a:srgbClr val="000000"/>
                          </a:solidFill>
                          <a:latin typeface="Times New Roman"/>
                          <a:ea typeface="Times New Roman"/>
                          <a:cs typeface="Times New Roman"/>
                        </a:rPr>
                        <a:t>созишномаҳои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хаттӣ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байни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субъектҳои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татбиқкунандаи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дигар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мақомотҳои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манфиатдор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таъмини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ҳамоҳангсозии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муносиби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идоракунии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хатарҳои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a:t>
                      </a:r>
                      <a:r>
                        <a:rPr lang="ru-RU" sz="1200" b="0" i="0" u="none">
                          <a:solidFill>
                            <a:srgbClr val="000000"/>
                          </a:solidFill>
                          <a:latin typeface="Times New Roman"/>
                          <a:ea typeface="Times New Roman"/>
                          <a:cs typeface="Times New Roman"/>
                        </a:rPr>
                        <a:t> </a:t>
                      </a:r>
                      <a:endParaRPr/>
                    </a:p>
                    <a:p>
                      <a:pPr marL="216000" indent="-228600">
                        <a:lnSpc>
                          <a:spcPct val="150000"/>
                        </a:lnSpc>
                        <a:buFont typeface="+mj-lt"/>
                        <a:buAutoNum type="arabicPeriod"/>
                        <a:defRPr/>
                      </a:pPr>
                      <a:r>
                        <a:rPr lang="ru-RU" sz="1200" b="0" i="0" u="none">
                          <a:solidFill>
                            <a:srgbClr val="000000"/>
                          </a:solidFill>
                          <a:latin typeface="Times New Roman"/>
                          <a:ea typeface="Times New Roman"/>
                          <a:cs typeface="Times New Roman"/>
                        </a:rPr>
                        <a:t>Са</a:t>
                      </a:r>
                      <a:r>
                        <a:rPr sz="1200" b="0" i="0" u="none">
                          <a:solidFill>
                            <a:srgbClr val="000000"/>
                          </a:solidFill>
                          <a:latin typeface="Times New Roman"/>
                          <a:ea typeface="Times New Roman"/>
                          <a:cs typeface="Times New Roman"/>
                        </a:rPr>
                        <a:t>маранокии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шароити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 ё </a:t>
                      </a:r>
                      <a:r>
                        <a:rPr sz="1200" b="0" i="0" u="none">
                          <a:solidFill>
                            <a:srgbClr val="000000"/>
                          </a:solidFill>
                          <a:latin typeface="Times New Roman"/>
                          <a:ea typeface="Times New Roman"/>
                          <a:cs typeface="Times New Roman"/>
                        </a:rPr>
                        <a:t>шартҳои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пардохт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агар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зарур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ҳисобида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шаванд</a:t>
                      </a:r>
                      <a:r>
                        <a:rPr sz="1200" b="0" i="0" u="none">
                          <a:solidFill>
                            <a:srgbClr val="000000"/>
                          </a:solidFill>
                          <a:latin typeface="Times New Roman"/>
                          <a:ea typeface="Times New Roman"/>
                          <a:cs typeface="Times New Roman"/>
                        </a:rPr>
                        <a:t>; </a:t>
                      </a:r>
                      <a:endParaRPr lang="ru-RU" sz="1200" b="0" i="0" u="none">
                        <a:solidFill>
                          <a:srgbClr val="000000"/>
                        </a:solidFill>
                        <a:latin typeface="Times New Roman"/>
                        <a:ea typeface="Times New Roman"/>
                        <a:cs typeface="Times New Roman"/>
                      </a:endParaRPr>
                    </a:p>
                    <a:p>
                      <a:pPr marL="216000" indent="-228600">
                        <a:lnSpc>
                          <a:spcPct val="150000"/>
                        </a:lnSpc>
                        <a:buFont typeface="+mj-lt"/>
                        <a:buAutoNum type="arabicPeriod"/>
                        <a:defRPr/>
                      </a:pPr>
                      <a:r>
                        <a:rPr lang="ru-RU" sz="1200" b="0" i="0" u="none">
                          <a:solidFill>
                            <a:srgbClr val="000000"/>
                          </a:solidFill>
                          <a:latin typeface="Times New Roman"/>
                          <a:ea typeface="Times New Roman"/>
                          <a:cs typeface="Times New Roman"/>
                        </a:rPr>
                        <a:t>А</a:t>
                      </a:r>
                      <a:r>
                        <a:rPr sz="1200" b="0" i="0" u="none">
                          <a:solidFill>
                            <a:srgbClr val="000000"/>
                          </a:solidFill>
                          <a:latin typeface="Times New Roman"/>
                          <a:ea typeface="Times New Roman"/>
                          <a:cs typeface="Times New Roman"/>
                        </a:rPr>
                        <a:t>рзёбиҳои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нақшаҳое</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ҷониби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Қарзгиранда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аввали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татбиқ</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омода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мешаванд</a:t>
                      </a:r>
                      <a:r>
                        <a:rPr sz="1200" b="0" i="0" u="none">
                          <a:solidFill>
                            <a:srgbClr val="000000"/>
                          </a:solidFill>
                          <a:latin typeface="Times New Roman"/>
                          <a:ea typeface="Times New Roman"/>
                          <a:cs typeface="Times New Roman"/>
                        </a:rPr>
                        <a:t>;</a:t>
                      </a:r>
                      <a:endParaRPr/>
                    </a:p>
                    <a:p>
                      <a:pPr>
                        <a:defRPr/>
                      </a:pPr>
                      <a:r>
                        <a:rPr sz="1200" b="0" i="0" u="none">
                          <a:solidFill>
                            <a:srgbClr val="000000"/>
                          </a:solidFill>
                          <a:latin typeface="Times New Roman"/>
                          <a:ea typeface="Times New Roman"/>
                          <a:cs typeface="Times New Roman"/>
                        </a:rPr>
                        <a:t>дигар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талаботи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мушаххаси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омодагии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иҷтимоӣ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татбиқ</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алоқаманданд</a:t>
                      </a:r>
                      <a:r>
                        <a:rPr sz="1200" b="0" i="0" u="none">
                          <a:solidFill>
                            <a:srgbClr val="000000"/>
                          </a:solidFill>
                          <a:latin typeface="Times New Roman"/>
                          <a:ea typeface="Times New Roman"/>
                          <a:cs typeface="Times New Roman"/>
                        </a:rPr>
                        <a:t>.</a:t>
                      </a:r>
                      <a:endParaRPr/>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F2CC"/>
                    </a:solidFill>
                  </a:tcPr>
                </a:tc>
                <a:tc hMerge="1">
                  <a:txBody>
                    <a:bodyPr/>
                    <a:p>
                      <a:endParaRPr/>
                    </a:p>
                  </a:txBody>
                </a:tc>
                <a:tc hMerge="1">
                  <a:txBody>
                    <a:bodyPr/>
                    <a:p>
                      <a:endParaRPr/>
                    </a:p>
                  </a:txBody>
                </a:tc>
                <a:tc hMerge="1">
                  <a:txBody>
                    <a:bodyPr/>
                    <a:p>
                      <a:endParaRPr/>
                    </a:p>
                  </a:txBody>
                </a:tc>
              </a:tr>
              <a:tr h="1160764">
                <a:tc gridSpan="4">
                  <a:txBody>
                    <a:bodyPr/>
                    <a:p>
                      <a:pPr>
                        <a:defRPr/>
                      </a:pPr>
                      <a:endParaRPr lang="ru-RU" sz="1200" b="1" i="0" u="none">
                        <a:solidFill>
                          <a:srgbClr val="000000"/>
                        </a:solidFill>
                        <a:latin typeface="Times New Roman"/>
                        <a:ea typeface="Times New Roman"/>
                        <a:cs typeface="Times New Roman"/>
                      </a:endParaRPr>
                    </a:p>
                    <a:p>
                      <a:pPr>
                        <a:defRPr/>
                      </a:pPr>
                      <a:r>
                        <a:rPr sz="1200" b="1" i="0" u="none">
                          <a:solidFill>
                            <a:srgbClr val="000000"/>
                          </a:solidFill>
                          <a:latin typeface="Times New Roman"/>
                          <a:ea typeface="Times New Roman"/>
                          <a:cs typeface="Times New Roman"/>
                        </a:rPr>
                        <a:t>АМАЛҲОИ ЗЕРИН НИШОНДИҲАНДАҲОИ ОМОДАГИИ ТАТБИҚ МЕБОШАНД:</a:t>
                      </a:r>
                      <a:endParaRPr/>
                    </a:p>
                    <a:p>
                      <a:pPr marL="171450" indent="-171450">
                        <a:buFont typeface="Arial"/>
                        <a:buChar char="•"/>
                        <a:defRPr/>
                      </a:pPr>
                      <a:r>
                        <a:rPr sz="1400" b="0" i="0" u="none">
                          <a:solidFill>
                            <a:srgbClr val="000000"/>
                          </a:solidFill>
                          <a:latin typeface="Times New Roman"/>
                          <a:ea typeface="Times New Roman"/>
                          <a:cs typeface="Times New Roman"/>
                        </a:rPr>
                        <a:t>Сохтори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ташкилӣ</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Амали</a:t>
                      </a:r>
                      <a:r>
                        <a:rPr sz="1400" b="0" i="0" u="none">
                          <a:solidFill>
                            <a:srgbClr val="000000"/>
                          </a:solidFill>
                          <a:latin typeface="Times New Roman"/>
                          <a:ea typeface="Times New Roman"/>
                          <a:cs typeface="Times New Roman"/>
                        </a:rPr>
                        <a:t> А)</a:t>
                      </a:r>
                      <a:endParaRPr sz="2000"/>
                    </a:p>
                    <a:p>
                      <a:pPr marL="171450" indent="-171450">
                        <a:buFont typeface="Arial"/>
                        <a:buChar char="•"/>
                        <a:defRPr/>
                      </a:pPr>
                      <a:r>
                        <a:rPr sz="1400" b="0" i="0" u="none">
                          <a:solidFill>
                            <a:srgbClr val="000000"/>
                          </a:solidFill>
                          <a:latin typeface="Times New Roman"/>
                          <a:ea typeface="Times New Roman"/>
                          <a:cs typeface="Times New Roman"/>
                        </a:rPr>
                        <a:t>Дастгирии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иқтидор</a:t>
                      </a:r>
                      <a:r>
                        <a:rPr sz="1400" b="0" i="0" u="none">
                          <a:solidFill>
                            <a:srgbClr val="000000"/>
                          </a:solidFill>
                          <a:latin typeface="Times New Roman"/>
                          <a:ea typeface="Times New Roman"/>
                          <a:cs typeface="Times New Roman"/>
                        </a:rPr>
                        <a:t> (B)</a:t>
                      </a:r>
                      <a:endParaRPr sz="2000"/>
                    </a:p>
                    <a:p>
                      <a:pPr marL="171450" indent="-171450">
                        <a:buFont typeface="Arial"/>
                        <a:buChar char="•"/>
                        <a:defRPr/>
                      </a:pPr>
                      <a:r>
                        <a:rPr sz="1400" b="0" i="0" u="none">
                          <a:solidFill>
                            <a:srgbClr val="000000"/>
                          </a:solidFill>
                          <a:latin typeface="Times New Roman"/>
                          <a:ea typeface="Times New Roman"/>
                          <a:cs typeface="Times New Roman"/>
                        </a:rPr>
                        <a:t>Ҳисоботи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мунтазам</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Амали</a:t>
                      </a:r>
                      <a:r>
                        <a:rPr sz="1400" b="0" i="0" u="none">
                          <a:solidFill>
                            <a:srgbClr val="000000"/>
                          </a:solidFill>
                          <a:latin typeface="Times New Roman"/>
                          <a:ea typeface="Times New Roman"/>
                          <a:cs typeface="Times New Roman"/>
                        </a:rPr>
                        <a:t> C)</a:t>
                      </a:r>
                      <a:endParaRPr sz="2000"/>
                    </a:p>
                    <a:p>
                      <a:pPr marL="171450" indent="-171450">
                        <a:buFont typeface="Arial"/>
                        <a:buChar char="•"/>
                        <a:defRPr/>
                      </a:pPr>
                      <a:r>
                        <a:rPr sz="1400" b="0" i="0" u="none">
                          <a:solidFill>
                            <a:srgbClr val="000000"/>
                          </a:solidFill>
                          <a:latin typeface="Times New Roman"/>
                          <a:ea typeface="Times New Roman"/>
                          <a:cs typeface="Times New Roman"/>
                        </a:rPr>
                        <a:t>Механизми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баррасии</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шикоятҳо</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дар</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лоиҳа</a:t>
                      </a:r>
                      <a:r>
                        <a:rPr sz="1400" b="0" i="0" u="none">
                          <a:solidFill>
                            <a:srgbClr val="000000"/>
                          </a:solidFill>
                          <a:latin typeface="Times New Roman"/>
                          <a:ea typeface="Times New Roman"/>
                          <a:cs typeface="Times New Roman"/>
                        </a:rPr>
                        <a:t> (</a:t>
                      </a:r>
                      <a:r>
                        <a:rPr sz="1400" b="0" i="0" u="none">
                          <a:solidFill>
                            <a:srgbClr val="000000"/>
                          </a:solidFill>
                          <a:latin typeface="Times New Roman"/>
                          <a:ea typeface="Times New Roman"/>
                          <a:cs typeface="Times New Roman"/>
                        </a:rPr>
                        <a:t>Амали</a:t>
                      </a:r>
                      <a:r>
                        <a:rPr sz="1400" b="0" i="0" u="none">
                          <a:solidFill>
                            <a:srgbClr val="000000"/>
                          </a:solidFill>
                          <a:latin typeface="Times New Roman"/>
                          <a:ea typeface="Times New Roman"/>
                          <a:cs typeface="Times New Roman"/>
                        </a:rPr>
                        <a:t> 10.2</a:t>
                      </a:r>
                      <a:endParaRPr sz="2000"/>
                    </a:p>
                  </a:txBody>
                  <a:tcPr marL="73024" marR="73024" marT="0" marB="0">
                    <a:lnL w="12699" algn="ctr">
                      <a:solidFill>
                        <a:srgbClr val="000000"/>
                      </a:solidFill>
                    </a:lnL>
                    <a:lnR w="12699" algn="ctr">
                      <a:solidFill>
                        <a:srgbClr val="000000"/>
                      </a:solidFill>
                    </a:lnR>
                    <a:lnT w="12699" algn="ctr">
                      <a:solidFill>
                        <a:srgbClr val="000000"/>
                      </a:solidFill>
                    </a:lnT>
                    <a:lnB w="12699" algn="ctr">
                      <a:solidFill>
                        <a:srgbClr val="000000"/>
                      </a:solidFill>
                    </a:lnB>
                    <a:solidFill>
                      <a:srgbClr val="FFE599"/>
                    </a:solidFill>
                  </a:tcPr>
                </a:tc>
                <a:tc hMerge="1">
                  <a:txBody>
                    <a:bodyPr/>
                    <a:p>
                      <a:endParaRPr/>
                    </a:p>
                  </a:txBody>
                </a:tc>
                <a:tc hMerge="1">
                  <a:txBody>
                    <a:bodyPr/>
                    <a:p>
                      <a:endParaRPr/>
                    </a:p>
                  </a:txBody>
                </a:tc>
                <a:tc hMerge="1">
                  <a:txBody>
                    <a:bodyPr/>
                    <a:p>
                      <a:endParaRPr/>
                    </a:p>
                  </a:txBody>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03071756" name="Прямоугольник 3"/>
          <p:cNvSpPr/>
          <p:nvPr/>
        </p:nvSpPr>
        <p:spPr bwMode="auto">
          <a:xfrm>
            <a:off x="167401" y="79983"/>
            <a:ext cx="11883100" cy="534135"/>
          </a:xfrm>
          <a:prstGeom prst="rect">
            <a:avLst/>
          </a:prstGeom>
          <a:solidFill>
            <a:srgbClr val="002060"/>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ru-RU" sz="2800" b="1" i="0" u="none" strike="noStrike" cap="none" spc="0">
                <a:ln>
                  <a:noFill/>
                </a:ln>
                <a:solidFill>
                  <a:prstClr val="white"/>
                </a:solidFill>
                <a:latin typeface="Arial Narrow"/>
                <a:cs typeface="Arial"/>
              </a:rPr>
              <a:t>НАҚШАИ ҲАМКОРИИ ҶОНИБҲОИ МАНФИАТДОР (</a:t>
            </a:r>
            <a:r>
              <a:rPr lang="ru-RU" sz="2800" b="1" i="0" u="none" strike="noStrike" cap="none" spc="0">
                <a:ln>
                  <a:noFill/>
                </a:ln>
                <a:solidFill>
                  <a:prstClr val="white"/>
                </a:solidFill>
                <a:latin typeface="Calibri"/>
                <a:cs typeface="Arial"/>
              </a:rPr>
              <a:t>НҲҶМ</a:t>
            </a:r>
            <a:r>
              <a:rPr lang="ru-RU" sz="2800" b="1" i="0" u="none" strike="noStrike" cap="none" spc="0">
                <a:ln>
                  <a:noFill/>
                </a:ln>
                <a:solidFill>
                  <a:prstClr val="white"/>
                </a:solidFill>
                <a:latin typeface="Arial Narrow"/>
                <a:cs typeface="Arial"/>
              </a:rPr>
              <a:t>/</a:t>
            </a:r>
            <a:r>
              <a:rPr lang="en-US" sz="2800" b="1" i="0" u="none" strike="noStrike" cap="none" spc="0">
                <a:ln>
                  <a:noFill/>
                </a:ln>
                <a:solidFill>
                  <a:prstClr val="white"/>
                </a:solidFill>
                <a:latin typeface="Arial Narrow"/>
                <a:cs typeface="Arial"/>
              </a:rPr>
              <a:t>SEP</a:t>
            </a:r>
            <a:r>
              <a:rPr lang="en-US" sz="2800" b="1" i="0" u="none" strike="noStrike" cap="none" spc="0">
                <a:ln>
                  <a:noFill/>
                </a:ln>
                <a:solidFill>
                  <a:prstClr val="white"/>
                </a:solidFill>
                <a:latin typeface="Calibri"/>
                <a:cs typeface="Arial"/>
              </a:rPr>
              <a:t>)</a:t>
            </a:r>
            <a:endParaRPr sz="2800"/>
          </a:p>
        </p:txBody>
      </p:sp>
      <p:sp>
        <p:nvSpPr>
          <p:cNvPr id="1297208039" name="Прямоугольник 4"/>
          <p:cNvSpPr/>
          <p:nvPr/>
        </p:nvSpPr>
        <p:spPr bwMode="auto">
          <a:xfrm>
            <a:off x="499618" y="644221"/>
            <a:ext cx="10935811" cy="5852519"/>
          </a:xfrm>
          <a:prstGeom prst="rect">
            <a:avLst/>
          </a:prstGeom>
        </p:spPr>
        <p:txBody>
          <a:bodyPr wrap="square">
            <a:spAutoFit/>
          </a:bodyPr>
          <a:lstStyle/>
          <a:p>
            <a:pPr marL="0" marR="0" lvl="0" indent="0" algn="just" defTabSz="914400">
              <a:lnSpc>
                <a:spcPct val="150000"/>
              </a:lnSpc>
              <a:spcBef>
                <a:spcPts val="0"/>
              </a:spcBef>
              <a:spcAft>
                <a:spcPts val="0"/>
              </a:spcAft>
              <a:buClrTx/>
              <a:buSzTx/>
              <a:buFontTx/>
              <a:buNone/>
              <a:defRPr/>
            </a:pPr>
            <a:r>
              <a:rPr lang="ru-RU" sz="1800" b="0" i="0" u="none" strike="noStrike" cap="none" spc="0">
                <a:ln>
                  <a:noFill/>
                </a:ln>
                <a:solidFill>
                  <a:prstClr val="black"/>
                </a:solidFill>
                <a:latin typeface="Arial Narrow"/>
                <a:cs typeface="Arial"/>
              </a:rPr>
              <a:t>Ҳадафи Нақшаи ҳамкорӣ бо ҷонибҳои манфиатдор муайян кардани барномаи мувофиқ ва нақшаи ҷалби ҷонибҳои манфиатдор ба таҳия, амалӣ намудани лоиҳа ва натиҷаҳои ниҳоии Лоиҳаи «</a:t>
            </a:r>
            <a:r>
              <a:rPr lang="en-US" sz="1800" b="0" i="0" u="none" strike="noStrike" cap="none" spc="0">
                <a:ln>
                  <a:noFill/>
                </a:ln>
                <a:solidFill>
                  <a:prstClr val="black"/>
                </a:solidFill>
                <a:latin typeface="Arial Narrow"/>
                <a:cs typeface="Arial"/>
              </a:rPr>
              <a:t>FINGROW </a:t>
            </a:r>
            <a:r>
              <a:rPr lang="tg-Cyrl-TJ" sz="1800" b="0" i="0" u="none" strike="noStrike" cap="none" spc="0">
                <a:ln>
                  <a:noFill/>
                </a:ln>
                <a:solidFill>
                  <a:prstClr val="black"/>
                </a:solidFill>
                <a:latin typeface="Arial Narrow"/>
                <a:cs typeface="Arial"/>
              </a:rPr>
              <a:t>дар Тоҷикистон оид ба дастгирии рушди экосистемаи соҳибкорӣ</a:t>
            </a:r>
            <a:r>
              <a:rPr lang="ru-RU" sz="1800" b="0" i="0" u="none" strike="noStrike" cap="none" spc="0">
                <a:ln>
                  <a:noFill/>
                </a:ln>
                <a:solidFill>
                  <a:prstClr val="black"/>
                </a:solidFill>
                <a:latin typeface="Arial Narrow"/>
                <a:cs typeface="Arial"/>
              </a:rPr>
              <a:t>»  мебошад. Нақшаи ҳамкорӣ бо ҷонибҳои манфиатдор бо мақсади эҷоди платформаи муассир барои ҳамкории самарабахш бо ҷонибҳои эҳтимолан таъсирпазир ва шахсони манфиатдор тарҳрезӣ шудааст</a:t>
            </a:r>
            <a:r>
              <a:rPr lang="ru-RU" sz="1800" b="0" i="0" u="none" strike="noStrike" cap="none" spc="0">
                <a:ln>
                  <a:noFill/>
                </a:ln>
                <a:solidFill>
                  <a:prstClr val="white"/>
                </a:solidFill>
                <a:latin typeface="Arial Narrow"/>
                <a:cs typeface="Arial"/>
              </a:rPr>
              <a:t>.</a:t>
            </a:r>
            <a:endParaRPr/>
          </a:p>
          <a:p>
            <a:pPr marL="0" marR="0" lvl="0" indent="0" algn="just" defTabSz="914400">
              <a:lnSpc>
                <a:spcPct val="150000"/>
              </a:lnSpc>
              <a:spcBef>
                <a:spcPts val="0"/>
              </a:spcBef>
              <a:spcAft>
                <a:spcPts val="0"/>
              </a:spcAft>
              <a:buClrTx/>
              <a:buSzTx/>
              <a:buFontTx/>
              <a:buNone/>
              <a:defRPr/>
            </a:pPr>
            <a:r>
              <a:rPr lang="tg-Cyrl-TJ" sz="1800" b="0" i="0" u="none" strike="noStrike" cap="none" spc="0">
                <a:ln>
                  <a:noFill/>
                </a:ln>
                <a:solidFill>
                  <a:prstClr val="black"/>
                </a:solidFill>
                <a:latin typeface="Arial Narrow"/>
                <a:cs typeface="Arial"/>
              </a:rPr>
              <a:t>Дар нақшаи ҳамкории ҶМ чораҳои пешакии ҳамкорӣ бо тарафҳои манфиатдор бо тақсимот ба категорияҳои гурӯҳҳои гуногу бо ба ҳисоб гирифтани манфиатҳояшон ва мавзӯъҳои машваратӣ таҳрезӣ шудаанд. Таҳлил ва муайян кардани ҷонибҳои  манфиатдор байни  муассисаҳои давлатӣ, шарикони рушди кишвар, ҷомеаи шаҳрвандӣ, ташкилотҳои ҷамъиятӣ ва ҷомеаҳои илмие, ки ба Барнома бевосита таъсир  ё  мансубият дар бар мегирад. Дар ин таҳлили гурӯҳи ҷонибҳои  манфиатдор инчунин хусусиятҳои калидии гурӯҳҳои осебпазир ва эҳтиёҷоти мушаххаси онҳоро низ дар бар мегиранд. Барномаи ҳамкорӣ бо тарафҳои манфиатдор инчунин маълумоти муфассал дар бораи мақсад, мӯҳлатҳо ва усулҳои ҷалби ҷонибҳои  манфиатдор, инчунин стратегияи барномаи "</a:t>
            </a:r>
            <a:r>
              <a:rPr lang="ru-RU" sz="1800" b="0" i="0" u="none" strike="noStrike" cap="none" spc="0">
                <a:ln>
                  <a:noFill/>
                </a:ln>
                <a:solidFill>
                  <a:prstClr val="black"/>
                </a:solidFill>
                <a:latin typeface="Arial Narrow"/>
                <a:cs typeface="Arial"/>
              </a:rPr>
              <a:t> «</a:t>
            </a:r>
            <a:r>
              <a:rPr lang="en-US" sz="1800" b="0" i="0" u="none" strike="noStrike" cap="none" spc="0">
                <a:ln>
                  <a:noFill/>
                </a:ln>
                <a:solidFill>
                  <a:prstClr val="black"/>
                </a:solidFill>
                <a:latin typeface="Arial Narrow"/>
                <a:cs typeface="Arial"/>
              </a:rPr>
              <a:t>FINGROW </a:t>
            </a:r>
            <a:r>
              <a:rPr lang="tg-Cyrl-TJ" sz="1800" b="0" i="0" u="none" strike="noStrike" cap="none" spc="0">
                <a:ln>
                  <a:noFill/>
                </a:ln>
                <a:solidFill>
                  <a:prstClr val="black"/>
                </a:solidFill>
                <a:latin typeface="Arial Narrow"/>
                <a:cs typeface="Arial"/>
              </a:rPr>
              <a:t>дар Тоҷикистон оид ба дастгирии рушди экосистемаи соҳибкорӣ</a:t>
            </a:r>
            <a:r>
              <a:rPr lang="ru-RU" sz="1800" b="0" i="0" u="none" strike="noStrike" cap="none" spc="0">
                <a:ln>
                  <a:noFill/>
                </a:ln>
                <a:solidFill>
                  <a:prstClr val="black"/>
                </a:solidFill>
                <a:latin typeface="Arial Narrow"/>
                <a:cs typeface="Arial"/>
              </a:rPr>
              <a:t>» </a:t>
            </a:r>
            <a:r>
              <a:rPr lang="tg-Cyrl-TJ" sz="1800" b="0" i="0" u="none" strike="noStrike" cap="none" spc="0">
                <a:ln>
                  <a:noFill/>
                </a:ln>
                <a:solidFill>
                  <a:prstClr val="black"/>
                </a:solidFill>
                <a:latin typeface="Arial Narrow"/>
                <a:cs typeface="Arial"/>
              </a:rPr>
              <a:t>" барои ошкор кардани иттилоот оид ба  баҳисоб гирифтани фикру ақидаҳои   гурӯҳҳои осебпазир ва Механизми қабули шикоят ва  баррасии онҳоро  (МҚШБ) дар доираи  Лоиҳа дар бар мегирад. </a:t>
            </a:r>
            <a:endParaRPr lang="tg-Cyrl-TJ" sz="1800" b="0" i="0" u="none" strike="noStrike" cap="none" spc="0">
              <a:ln>
                <a:noFill/>
              </a:ln>
              <a:solidFill>
                <a:prstClr val="white"/>
              </a:solidFill>
              <a:latin typeface="Arial Narrow"/>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73265155" name="Прямоугольник 1"/>
          <p:cNvSpPr/>
          <p:nvPr/>
        </p:nvSpPr>
        <p:spPr bwMode="auto">
          <a:xfrm>
            <a:off x="257664" y="874333"/>
            <a:ext cx="11935053" cy="5675608"/>
          </a:xfrm>
          <a:prstGeom prst="rect">
            <a:avLst/>
          </a:prstGeom>
        </p:spPr>
        <p:txBody>
          <a:bodyPr wrap="square">
            <a:spAutoFit/>
          </a:bodyPr>
          <a:lstStyle/>
          <a:p>
            <a:pPr marL="0" marR="0" lvl="0" indent="0" algn="l" defTabSz="914400">
              <a:lnSpc>
                <a:spcPts val="1599"/>
              </a:lnSpc>
              <a:spcBef>
                <a:spcPts val="0"/>
              </a:spcBef>
              <a:spcAft>
                <a:spcPts val="799"/>
              </a:spcAft>
              <a:buClrTx/>
              <a:buSzTx/>
              <a:buFontTx/>
              <a:buNone/>
              <a:defRPr/>
            </a:pPr>
            <a:r>
              <a:rPr lang="ru-RU" sz="1800" b="0" i="0" u="none" strike="noStrike" cap="none" spc="0">
                <a:ln>
                  <a:noFill/>
                </a:ln>
                <a:solidFill>
                  <a:prstClr val="black"/>
                </a:solidFill>
                <a:latin typeface="Arial Narrow"/>
                <a:ea typeface="Calibri"/>
                <a:cs typeface="Times New Roman"/>
              </a:rPr>
              <a:t>Дар доираи ин лоиҳа: </a:t>
            </a:r>
            <a:endParaRPr/>
          </a:p>
          <a:p>
            <a:pPr marL="285750" marR="0" lvl="0" indent="-285750" algn="l" defTabSz="914400">
              <a:lnSpc>
                <a:spcPts val="1599"/>
              </a:lnSpc>
              <a:spcBef>
                <a:spcPts val="0"/>
              </a:spcBef>
              <a:spcAft>
                <a:spcPts val="799"/>
              </a:spcAft>
              <a:buClrTx/>
              <a:buSzTx/>
              <a:buFont typeface="Arial"/>
              <a:buChar char="•"/>
              <a:defRPr/>
            </a:pPr>
            <a:r>
              <a:rPr lang="ru-RU" sz="1800" b="0" i="0" u="none" strike="noStrike" cap="none" spc="0">
                <a:ln>
                  <a:noFill/>
                </a:ln>
                <a:solidFill>
                  <a:prstClr val="black"/>
                </a:solidFill>
                <a:latin typeface="Arial Narrow"/>
                <a:ea typeface="Calibri"/>
                <a:cs typeface="Times New Roman"/>
              </a:rPr>
              <a:t>Пеш аз оғози машварат ва қабули қарорҳо  паҳншавии мунтазам, саривақтӣ, дастрас ва дурусти иттилоотро  миёни ҳамаи ҷонибҳои манфиатдор, махсусан миёни шахсони бевосита ба лоиҳа алоқаманд, таъмин менамояд;</a:t>
            </a:r>
            <a:endParaRPr/>
          </a:p>
          <a:p>
            <a:pPr marL="285750" marR="0" lvl="0" indent="-285750" algn="l" defTabSz="914400">
              <a:lnSpc>
                <a:spcPts val="1599"/>
              </a:lnSpc>
              <a:spcBef>
                <a:spcPts val="0"/>
              </a:spcBef>
              <a:spcAft>
                <a:spcPts val="799"/>
              </a:spcAft>
              <a:buClrTx/>
              <a:buSzTx/>
              <a:buFont typeface="Arial"/>
              <a:buChar char="•"/>
              <a:defRPr/>
            </a:pPr>
            <a:r>
              <a:rPr lang="ru-RU" sz="1800" b="0" i="0" u="none" strike="noStrike" cap="none" spc="0">
                <a:ln>
                  <a:noFill/>
                </a:ln>
                <a:solidFill>
                  <a:prstClr val="black"/>
                </a:solidFill>
                <a:latin typeface="Arial Narrow"/>
                <a:ea typeface="Calibri"/>
                <a:cs typeface="Times New Roman"/>
              </a:rPr>
              <a:t>Дар асоси  машваратҳои пешбинишуда ва шаффоф, дар ҷое ки зарур аст, бо огоҳии мувофиқ, нишон додани равшании мақсадҳо ва раванди ҳамоҳангшудаи ҳамкорӣ, сабт ва амалҳои минбаъдаро таъмин менамояд;</a:t>
            </a:r>
            <a:endParaRPr/>
          </a:p>
          <a:p>
            <a:pPr marL="285750" marR="0" lvl="0" indent="-285750" algn="l" defTabSz="914400">
              <a:lnSpc>
                <a:spcPts val="1599"/>
              </a:lnSpc>
              <a:spcBef>
                <a:spcPts val="0"/>
              </a:spcBef>
              <a:spcAft>
                <a:spcPts val="799"/>
              </a:spcAft>
              <a:buClrTx/>
              <a:buSzTx/>
              <a:buFont typeface="Arial"/>
              <a:buChar char="•"/>
              <a:defRPr/>
            </a:pPr>
            <a:r>
              <a:rPr lang="ru-RU" sz="1800" b="0" i="0" u="none" strike="noStrike" cap="none" spc="0">
                <a:ln>
                  <a:noFill/>
                </a:ln>
                <a:solidFill>
                  <a:prstClr val="black"/>
                </a:solidFill>
                <a:latin typeface="Arial Narrow"/>
                <a:ea typeface="Calibri"/>
                <a:cs typeface="Times New Roman"/>
              </a:rPr>
              <a:t>Машваратҳо бо иштироки занон, ҷавонон, пиронсолон ва гурӯҳҳои дигаре, ки осебпазир мебошанд, пурра бо фарогирии иҷтимоӣ таъмин карда шуда гузаронида мешаванд;</a:t>
            </a:r>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ea typeface="Calibri"/>
                <a:cs typeface="Times New Roman"/>
              </a:rPr>
              <a:t>Ба ҶМ имконияти пурра оид ба пешниҳод кардани фикру ақида, тавсияҳо ва саҳмгузоирҳои худ дар амаликунонии Лоиҳа дода  мешавад; </a:t>
            </a:r>
            <a:endParaRPr/>
          </a:p>
          <a:p>
            <a:pPr marL="342900" marR="0" lvl="0" indent="-342900" algn="l" defTabSz="914400">
              <a:lnSpc>
                <a:spcPts val="1599"/>
              </a:lnSpc>
              <a:spcBef>
                <a:spcPts val="0"/>
              </a:spcBef>
              <a:spcAft>
                <a:spcPts val="799"/>
              </a:spcAft>
              <a:buClrTx/>
              <a:buSzTx/>
              <a:buFont typeface="Symbol"/>
              <a:buChar char=""/>
              <a:defRPr/>
            </a:pPr>
            <a:r>
              <a:rPr lang="tg-Cyrl-TJ" sz="1800" b="0" i="0" u="none" strike="noStrike" cap="none" spc="0">
                <a:ln>
                  <a:noFill/>
                </a:ln>
                <a:solidFill>
                  <a:prstClr val="black"/>
                </a:solidFill>
                <a:latin typeface="Arial Narrow"/>
                <a:ea typeface="Calibri"/>
                <a:cs typeface="Times New Roman"/>
              </a:rPr>
              <a:t>Ҳамаи ин фикру ақидаҳо дар раванди тарҳрезии проект ё барномаҳо баҳисоб гирифташуда  дар пеши ҶМ ҳисобот дода мешаанд </a:t>
            </a:r>
            <a:endParaRPr lang="ru-RU" sz="1800" b="0" i="0" u="none" strike="noStrike" cap="none" spc="0">
              <a:ln>
                <a:noFill/>
              </a:ln>
              <a:solidFill>
                <a:prstClr val="black"/>
              </a:solidFill>
              <a:latin typeface="Arial Narrow"/>
              <a:ea typeface="Calibri"/>
              <a:cs typeface="Times New Roman"/>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ea typeface="Calibri"/>
                <a:cs typeface="Times New Roman"/>
              </a:rPr>
              <a:t>Таъмин намудани мубоҳисаҳои дутарафа ва додани имконият ба ҳарду тараф имконият дода шавад, ки  фикру маълумотҳои худро мубодила карда,  роҳҳои ҳалли мушкилотҳои пешниҳодшударо баррасӣ намоянд; </a:t>
            </a:r>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cs typeface="Arial"/>
              </a:rPr>
              <a:t>Дар ин замина гузаронидани музокироти шафоф, бо роҳандозии мувофиқаҳои муассир ва муносибатҳои ҳамкорӣ бо ба ҳисоб гирифтани доираҳои ҳамкории муштарак; </a:t>
            </a:r>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cs typeface="Arial"/>
              </a:rPr>
              <a:t>Тақвият додани созишномаҳои ҳамкории самаранок дар асоси муайян кардани ҳудудҳои ҳамкорӣ тариқи гуфтушуниди шафоф ва равшан;</a:t>
            </a:r>
            <a:endParaRPr lang="ru-RU" sz="1800" b="0" i="0" u="none" strike="noStrike" cap="none" spc="0">
              <a:ln>
                <a:noFill/>
              </a:ln>
              <a:solidFill>
                <a:prstClr val="black"/>
              </a:solidFill>
              <a:latin typeface="Arial Narrow"/>
              <a:ea typeface="Calibri"/>
              <a:cs typeface="Times New Roman"/>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ea typeface="Calibri"/>
                <a:cs typeface="Times New Roman"/>
              </a:rPr>
              <a:t>Мунтазам ва нақшавӣ додани ҳисобот ба ҶМ бо  таваҷҷӯҳи махсус ба шаклҳои муносиби гузоришдиҳӣ дар байни иштиркчиёёни фарогири ҷомеа. </a:t>
            </a:r>
            <a:endParaRPr lang="ru-RU" sz="1800" b="0" i="0" u="none" strike="noStrike" cap="none" spc="0">
              <a:ln>
                <a:noFill/>
              </a:ln>
              <a:solidFill>
                <a:prstClr val="black"/>
              </a:solidFill>
              <a:latin typeface="Arial Narrow"/>
              <a:cs typeface="Arial"/>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ea typeface="Calibri"/>
                <a:cs typeface="Times New Roman"/>
              </a:rPr>
              <a:t>Таҳия ва нигоҳдории иқтидор, масъулиятҳо ва системаҳои идоракунӣ барои таъмини татбиқи самараноки лоиҳа дар доираи </a:t>
            </a:r>
            <a:r>
              <a:rPr lang="tg-Cyrl-TJ" sz="1800" b="0" i="0" u="none" strike="noStrike" cap="none" spc="0">
                <a:ln>
                  <a:noFill/>
                </a:ln>
                <a:solidFill>
                  <a:prstClr val="black"/>
                </a:solidFill>
                <a:latin typeface="Arial Narrow"/>
                <a:ea typeface="Calibri"/>
                <a:cs typeface="Times New Roman"/>
              </a:rPr>
              <a:t>Нақшаи ҶМ;</a:t>
            </a:r>
            <a:endParaRPr/>
          </a:p>
          <a:p>
            <a:pPr marL="342900" marR="0" lvl="0" indent="-342900" algn="l" defTabSz="914400">
              <a:lnSpc>
                <a:spcPts val="1599"/>
              </a:lnSpc>
              <a:spcBef>
                <a:spcPts val="0"/>
              </a:spcBef>
              <a:spcAft>
                <a:spcPts val="799"/>
              </a:spcAft>
              <a:buClrTx/>
              <a:buSzTx/>
              <a:buFont typeface="Symbol"/>
              <a:buChar char=""/>
              <a:defRPr/>
            </a:pPr>
            <a:r>
              <a:rPr lang="ru-RU" sz="1800" b="0" i="0" u="none" strike="noStrike" cap="none" spc="0">
                <a:ln>
                  <a:noFill/>
                </a:ln>
                <a:solidFill>
                  <a:prstClr val="black"/>
                </a:solidFill>
                <a:latin typeface="Arial Narrow"/>
                <a:ea typeface="Calibri"/>
                <a:cs typeface="Times New Roman"/>
              </a:rPr>
              <a:t>Эъҷоди механизмҳои равшани вокуниш оид ба ҳалли  танзими мушкилот, пешниҳодҳо ва шикоятҳои мардум.</a:t>
            </a:r>
            <a:endParaRPr lang="ru-RU" sz="2000" b="0" i="0" u="none" strike="noStrike" cap="none" spc="0">
              <a:ln>
                <a:noFill/>
              </a:ln>
              <a:solidFill>
                <a:prstClr val="black"/>
              </a:solidFill>
              <a:latin typeface="Arial Narrow"/>
              <a:cs typeface="Arial"/>
            </a:endParaRPr>
          </a:p>
        </p:txBody>
      </p:sp>
      <p:sp>
        <p:nvSpPr>
          <p:cNvPr id="1666187899" name="Прямоугольник 3"/>
          <p:cNvSpPr/>
          <p:nvPr/>
        </p:nvSpPr>
        <p:spPr bwMode="auto">
          <a:xfrm>
            <a:off x="250066" y="52947"/>
            <a:ext cx="11692584" cy="534135"/>
          </a:xfrm>
          <a:prstGeom prst="rect">
            <a:avLst/>
          </a:prstGeom>
          <a:solidFill>
            <a:srgbClr val="002060"/>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ru-RU" sz="2800" b="1" i="0" u="none" strike="noStrike" cap="none" spc="0">
                <a:ln>
                  <a:noFill/>
                </a:ln>
                <a:solidFill>
                  <a:prstClr val="white"/>
                </a:solidFill>
                <a:latin typeface="Arial Narrow"/>
                <a:cs typeface="Arial"/>
              </a:rPr>
              <a:t>НАҚШАИ ҲАМКОРИИ ҶОНИБҲОИ МАНФИАТДОР (</a:t>
            </a:r>
            <a:r>
              <a:rPr lang="ru-RU" sz="2800" b="1" i="0" u="none" strike="noStrike" cap="none" spc="0">
                <a:ln>
                  <a:noFill/>
                </a:ln>
                <a:solidFill>
                  <a:prstClr val="white"/>
                </a:solidFill>
                <a:latin typeface="Calibri"/>
                <a:cs typeface="Arial"/>
              </a:rPr>
              <a:t>НҲҶМ</a:t>
            </a:r>
            <a:r>
              <a:rPr lang="ru-RU" sz="2800" b="1" i="0" u="none" strike="noStrike" cap="none" spc="0">
                <a:ln>
                  <a:noFill/>
                </a:ln>
                <a:solidFill>
                  <a:prstClr val="white"/>
                </a:solidFill>
                <a:latin typeface="Arial Narrow"/>
                <a:cs typeface="Arial"/>
              </a:rPr>
              <a:t>/</a:t>
            </a:r>
            <a:r>
              <a:rPr lang="en-US" sz="2800" b="1" i="0" u="none" strike="noStrike" cap="none" spc="0">
                <a:ln>
                  <a:noFill/>
                </a:ln>
                <a:solidFill>
                  <a:prstClr val="white"/>
                </a:solidFill>
                <a:latin typeface="Arial Narrow"/>
                <a:cs typeface="Arial"/>
              </a:rPr>
              <a:t>SEP</a:t>
            </a:r>
            <a:r>
              <a:rPr lang="en-US" sz="2800" b="1" i="0" u="none" strike="noStrike" cap="none" spc="0">
                <a:ln>
                  <a:noFill/>
                </a:ln>
                <a:solidFill>
                  <a:prstClr val="white"/>
                </a:solidFill>
                <a:latin typeface="Calibri"/>
                <a:cs typeface="Arial"/>
              </a:rPr>
              <a:t>)</a:t>
            </a:r>
            <a:endParaRPr sz="16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4995438" name="Заголовок 5"/>
          <p:cNvSpPr txBox="1"/>
          <p:nvPr/>
        </p:nvSpPr>
        <p:spPr bwMode="auto">
          <a:xfrm>
            <a:off x="719746" y="638082"/>
            <a:ext cx="10969488" cy="6205121"/>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a:lnSpc>
                <a:spcPts val="1599"/>
              </a:lnSpc>
              <a:defRPr/>
            </a:pPr>
            <a:r>
              <a:rPr lang="ru-RU" sz="2400" b="1">
                <a:solidFill>
                  <a:srgbClr val="002060"/>
                </a:solidFill>
                <a:latin typeface="Arial Narrow"/>
              </a:rPr>
              <a:t>                                </a:t>
            </a:r>
            <a:endParaRPr lang="ru-RU" sz="1800" b="1">
              <a:solidFill>
                <a:srgbClr val="002060"/>
              </a:solidFill>
              <a:latin typeface="Arial Narrow"/>
              <a:ea typeface="Calibri"/>
              <a:cs typeface="Times New Roman"/>
            </a:endParaRPr>
          </a:p>
          <a:p>
            <a:pPr>
              <a:lnSpc>
                <a:spcPts val="1599"/>
              </a:lnSpc>
              <a:spcAft>
                <a:spcPts val="799"/>
              </a:spcAft>
              <a:defRPr/>
            </a:pPr>
            <a:r>
              <a:rPr lang="ru-RU" sz="1800" b="1">
                <a:solidFill>
                  <a:srgbClr val="002060"/>
                </a:solidFill>
                <a:latin typeface="Arial Narrow"/>
                <a:ea typeface="Calibri"/>
                <a:cs typeface="Times New Roman"/>
              </a:rPr>
              <a:t>Қонунгузориҳои милли:</a:t>
            </a:r>
            <a:endParaRPr b="1">
              <a:solidFill>
                <a:srgbClr val="002060"/>
              </a:solidFill>
              <a:latin typeface="Arial Narrow"/>
            </a:endParaRPr>
          </a:p>
          <a:p>
            <a:pPr marL="342900" lvl="0" indent="-342900" algn="just">
              <a:lnSpc>
                <a:spcPct val="100000"/>
              </a:lnSpc>
              <a:buFont typeface="+mj-lt"/>
              <a:buAutoNum type="arabicPeriod"/>
              <a:defRPr/>
            </a:pPr>
            <a:r>
              <a:rPr lang="ru-RU" sz="1800">
                <a:solidFill>
                  <a:srgbClr val="002060"/>
                </a:solidFill>
                <a:latin typeface="Arial Narrow"/>
              </a:rPr>
              <a:t>Конститутсия</a:t>
            </a:r>
            <a:r>
              <a:rPr lang="tg-Cyrl-TJ" sz="1800">
                <a:solidFill>
                  <a:srgbClr val="002060"/>
                </a:solidFill>
                <a:latin typeface="Arial Narrow"/>
              </a:rPr>
              <a:t>и Чумхурии Тоҷикистон (</a:t>
            </a:r>
            <a:r>
              <a:rPr lang="ru-RU" sz="1800">
                <a:solidFill>
                  <a:srgbClr val="002060"/>
                </a:solidFill>
                <a:latin typeface="Arial Narrow"/>
              </a:rPr>
              <a:t>2016</a:t>
            </a:r>
            <a:r>
              <a:rPr lang="tg-Cyrl-TJ" sz="1800">
                <a:solidFill>
                  <a:srgbClr val="002060"/>
                </a:solidFill>
                <a:latin typeface="Arial Narrow"/>
              </a:rPr>
              <a:t>)</a:t>
            </a:r>
            <a:r>
              <a:rPr lang="ru-RU" sz="1800">
                <a:solidFill>
                  <a:srgbClr val="002060"/>
                </a:solidFill>
                <a:latin typeface="Arial Narrow"/>
              </a:rPr>
              <a:t> </a:t>
            </a:r>
            <a:endParaRPr/>
          </a:p>
          <a:p>
            <a:pPr marL="342900" lvl="0" indent="-342900" algn="just">
              <a:lnSpc>
                <a:spcPct val="100000"/>
              </a:lnSpc>
              <a:buFont typeface="+mj-lt"/>
              <a:buAutoNum type="arabicPeriod"/>
              <a:defRPr/>
            </a:pPr>
            <a:r>
              <a:rPr lang="ru-RU" sz="1800">
                <a:solidFill>
                  <a:srgbClr val="002060"/>
                </a:solidFill>
                <a:latin typeface="Arial Narrow"/>
              </a:rPr>
              <a:t>Қонуни Ҷумҳурии Тоҷикистон "Дар бораи муроҷиатҳои шахсони воқеӣ ва ҳуқуқӣ" (2016).</a:t>
            </a:r>
            <a:endParaRPr/>
          </a:p>
          <a:p>
            <a:pPr marL="342900" lvl="0" indent="-342900" algn="just">
              <a:lnSpc>
                <a:spcPct val="100000"/>
              </a:lnSpc>
              <a:buFont typeface="+mj-lt"/>
              <a:buAutoNum type="arabicPeriod"/>
              <a:defRPr/>
            </a:pPr>
            <a:r>
              <a:rPr lang="ru-RU" sz="1800">
                <a:solidFill>
                  <a:srgbClr val="002060"/>
                </a:solidFill>
                <a:latin typeface="Arial Narrow"/>
              </a:rPr>
              <a:t>Қонун "Дар бораи мақомоти худидоракунии маҳаллӣ" (2004)  Моддаи 13-и Қонун "Дар бораи ҳифзи муҳити зист" ҳуқуқи шаҳрвандонро барои гирифтани маълумоти экологӣ ва иштирок дар таҳия, қабул ва татбиқи қарорҳои марбут ба таъсири экологӣ эълон мекунад. Ин ҳуқуқ тавассути муҳокимаи оммавии лоиҳаҳои қарорҳои муҳими экологӣ ва арзёбии экологӣ амалӣ карда мешавад. </a:t>
            </a:r>
            <a:endParaRPr/>
          </a:p>
          <a:p>
            <a:pPr marL="342900" lvl="0" indent="-342900" algn="just">
              <a:lnSpc>
                <a:spcPct val="100000"/>
              </a:lnSpc>
              <a:buFont typeface="+mj-lt"/>
              <a:buAutoNum type="arabicPeriod"/>
              <a:defRPr/>
            </a:pPr>
            <a:r>
              <a:rPr lang="ru-RU" sz="1800">
                <a:solidFill>
                  <a:srgbClr val="002060"/>
                </a:solidFill>
                <a:latin typeface="Arial Narrow"/>
              </a:rPr>
              <a:t>Барномаи давлатии рушди соҳибкории занон дар Ҷумҳурии Тоҷикистон барои солҳои 2023–2027 ба дастгирии ҳамаҷонибаи занон дар соҳаи тиҷорат нигаронида шудааст. </a:t>
            </a:r>
            <a:endParaRPr/>
          </a:p>
          <a:p>
            <a:pPr marL="342900" lvl="0" indent="-342900" algn="just">
              <a:lnSpc>
                <a:spcPct val="100000"/>
              </a:lnSpc>
              <a:buFont typeface="+mj-lt"/>
              <a:buAutoNum type="arabicPeriod"/>
              <a:defRPr/>
            </a:pPr>
            <a:r>
              <a:rPr lang="ru-RU" sz="1800">
                <a:solidFill>
                  <a:srgbClr val="002060"/>
                </a:solidFill>
                <a:latin typeface="Arial Narrow"/>
              </a:rPr>
              <a:t>Барнома самтҳои асосиеро фаро мегирад, ки ба рушд ва устувории соҳибкории занон мусоидат мекунанд. Барнома омӯзиш ва рушди малакаҳоро, аз ҷумла омӯзиш дар соҳаи соҳибкорӣ, банақшагирии тиҷорат, технологияҳои рақамӣ ва аз ҷиҳати экологӣ устувор ("сабз"), инчунин баланд бардоштани саводнокии молиявии занонро таъмин мекунад. </a:t>
            </a:r>
            <a:endParaRPr/>
          </a:p>
          <a:p>
            <a:pPr marL="342900" lvl="0" indent="-342900" algn="just">
              <a:lnSpc>
                <a:spcPct val="100000"/>
              </a:lnSpc>
              <a:buFont typeface="+mj-lt"/>
              <a:buAutoNum type="arabicPeriod"/>
              <a:defRPr/>
            </a:pPr>
            <a:r>
              <a:rPr lang="ru-RU" sz="1800">
                <a:solidFill>
                  <a:srgbClr val="002060"/>
                </a:solidFill>
                <a:latin typeface="Arial Narrow"/>
              </a:rPr>
              <a:t>Стратегияи миллии рушди Ҷумҳурии Тоҷикистон то соли 2030 (2021–2030) ҳуҷҷати ҳамаҷонибаест, ки ба рушди устувори иҷтимоию иқтисодии кишвар нигаронида шудааст. Дар стратегия ба васеъ кардани имкониятҳои иқтисодии занон ва дастгирии соҳибкории занон ҳамчун омили муҳими рушди иқтисодӣ ва суботи иҷтимоӣ таъкиди махсус дода шудааст.</a:t>
            </a:r>
            <a:endParaRPr/>
          </a:p>
          <a:p>
            <a:pPr>
              <a:lnSpc>
                <a:spcPts val="1599"/>
              </a:lnSpc>
              <a:spcAft>
                <a:spcPts val="799"/>
              </a:spcAft>
              <a:defRPr/>
            </a:pPr>
            <a:r>
              <a:rPr lang="ru-RU" sz="1800" b="1">
                <a:solidFill>
                  <a:srgbClr val="002060"/>
                </a:solidFill>
                <a:latin typeface="Arial Narrow"/>
                <a:ea typeface="Calibri"/>
                <a:cs typeface="Times New Roman"/>
              </a:rPr>
              <a:t>Стандартҳои Бонки Ҷаҳонӣ:</a:t>
            </a:r>
            <a:endParaRPr/>
          </a:p>
          <a:p>
            <a:pPr>
              <a:lnSpc>
                <a:spcPct val="100000"/>
              </a:lnSpc>
              <a:spcAft>
                <a:spcPts val="799"/>
              </a:spcAft>
              <a:defRPr/>
            </a:pPr>
            <a:r>
              <a:rPr lang="ru-RU" sz="1800">
                <a:solidFill>
                  <a:srgbClr val="002060"/>
                </a:solidFill>
                <a:latin typeface="Arial Narrow"/>
                <a:ea typeface="Times New Roman"/>
              </a:rPr>
              <a:t>Стандарти экологӣ ва иҷтимоии Бонки Ҷаҳонӣ (</a:t>
            </a:r>
            <a:r>
              <a:rPr lang="en-US" sz="1800">
                <a:solidFill>
                  <a:srgbClr val="002060"/>
                </a:solidFill>
                <a:latin typeface="Arial Narrow"/>
                <a:ea typeface="Times New Roman"/>
              </a:rPr>
              <a:t>ESS) 10, </a:t>
            </a:r>
            <a:r>
              <a:rPr lang="ru-RU" sz="1800">
                <a:solidFill>
                  <a:srgbClr val="002060"/>
                </a:solidFill>
                <a:latin typeface="Arial Narrow"/>
                <a:ea typeface="Times New Roman"/>
              </a:rPr>
              <a:t>ки ҷалби ҷонибҳои манфиатдор ва ифшои иттилоот аст, «аҳамияти ҷалби ҷонибҳои манфиатдор ва ошкорсозии иттилоотро ҳамчун унсури муҳими амалияи байналмилалӣ» эътироф мекунад (Бонки Ҷаҳонӣ, 2017: 97).</a:t>
            </a:r>
            <a:endParaRPr lang="ru-RU" sz="1600">
              <a:solidFill>
                <a:srgbClr val="002060"/>
              </a:solidFill>
              <a:latin typeface="Arial Narrow"/>
              <a:ea typeface="Calibri"/>
              <a:cs typeface="Times New Roman"/>
            </a:endParaRPr>
          </a:p>
        </p:txBody>
      </p:sp>
      <p:sp>
        <p:nvSpPr>
          <p:cNvPr id="179176804" name="Прямоугольник 4"/>
          <p:cNvSpPr/>
          <p:nvPr/>
        </p:nvSpPr>
        <p:spPr bwMode="auto">
          <a:xfrm>
            <a:off x="719745" y="46236"/>
            <a:ext cx="11180417" cy="497818"/>
          </a:xfrm>
          <a:prstGeom prst="rect">
            <a:avLst/>
          </a:prstGeom>
          <a:solidFill>
            <a:srgbClr val="002060"/>
          </a:solidFill>
        </p:spPr>
        <p:txBody>
          <a:bodyPr wrap="square">
            <a:spAutoFit/>
          </a:bodyPr>
          <a:lstStyle/>
          <a:p>
            <a:pPr>
              <a:lnSpc>
                <a:spcPts val="1598"/>
              </a:lnSpc>
              <a:defRPr/>
            </a:pPr>
            <a:endParaRPr lang="ru-RU" sz="3600" b="1">
              <a:solidFill>
                <a:schemeClr val="bg1"/>
              </a:solidFill>
            </a:endParaRPr>
          </a:p>
          <a:p>
            <a:pPr algn="ctr">
              <a:lnSpc>
                <a:spcPts val="1599"/>
              </a:lnSpc>
              <a:defRPr/>
            </a:pPr>
            <a:r>
              <a:rPr lang="ru-RU" sz="3600" b="1">
                <a:solidFill>
                  <a:schemeClr val="bg1"/>
                </a:solidFill>
              </a:rPr>
              <a:t>ЧОРЧӮБАИ ҚОНУНГУЗОРӢ</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30226796" name="Заголовок 5"/>
          <p:cNvSpPr txBox="1"/>
          <p:nvPr/>
        </p:nvSpPr>
        <p:spPr bwMode="auto">
          <a:xfrm>
            <a:off x="592849" y="928586"/>
            <a:ext cx="8304257" cy="5295028"/>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endParaRPr lang="ru-RU" sz="1600" b="1" i="0" u="none" strike="noStrike" cap="none" spc="0">
              <a:ln>
                <a:noFill/>
              </a:ln>
              <a:solidFill>
                <a:srgbClr val="002060"/>
              </a:solidFill>
              <a:latin typeface="Arial Narrow"/>
              <a:ea typeface="Arial Narrow"/>
              <a:cs typeface="Arial Narrow"/>
            </a:endParaRPr>
          </a:p>
          <a:p>
            <a:pPr marL="0" marR="0" lvl="0" indent="0" algn="just" defTabSz="914400">
              <a:lnSpc>
                <a:spcPct val="90000"/>
              </a:lnSpc>
              <a:spcBef>
                <a:spcPts val="0"/>
              </a:spcBef>
              <a:spcAft>
                <a:spcPts val="0"/>
              </a:spcAft>
              <a:buClrTx/>
              <a:buSzTx/>
              <a:buFontTx/>
              <a:buNone/>
              <a:defRPr/>
            </a:pPr>
            <a:r>
              <a:rPr lang="ru-RU" sz="1600" b="1" i="0" u="none" strike="noStrike" cap="none" spc="0">
                <a:ln>
                  <a:noFill/>
                </a:ln>
                <a:solidFill>
                  <a:srgbClr val="002060"/>
                </a:solidFill>
                <a:latin typeface="Arial Narrow"/>
                <a:ea typeface="Arial Narrow"/>
                <a:cs typeface="Arial Narrow"/>
              </a:rPr>
              <a:t>Ҷонибҳои манфиатдор</a:t>
            </a:r>
            <a:r>
              <a:rPr lang="tg-Cyrl-TJ" sz="1600" b="1" i="0" u="none" strike="noStrike" cap="none" spc="0">
                <a:ln>
                  <a:noFill/>
                </a:ln>
                <a:solidFill>
                  <a:srgbClr val="002060"/>
                </a:solidFill>
                <a:latin typeface="Arial Narrow"/>
                <a:ea typeface="Arial Narrow"/>
                <a:cs typeface="Arial Narrow"/>
              </a:rPr>
              <a:t> дар Лоиҳа мақомотҳои давлатӣ, созмонҳои байналмилалӣ, шахсони алоҳида мебошанд, ки б</a:t>
            </a:r>
            <a:r>
              <a:rPr lang="ru-RU" sz="1600" b="1" i="0" u="none" strike="noStrike" cap="none" spc="0">
                <a:ln>
                  <a:noFill/>
                </a:ln>
                <a:solidFill>
                  <a:srgbClr val="002060"/>
                </a:solidFill>
                <a:latin typeface="Arial Narrow"/>
                <a:ea typeface="Arial Narrow"/>
                <a:cs typeface="Arial Narrow"/>
              </a:rPr>
              <a:t>авосита аз лоиҳа таъсир мебинанд</a:t>
            </a:r>
            <a:r>
              <a:rPr lang="tg-Cyrl-TJ" sz="1600" b="1" i="0" u="none" strike="noStrike" cap="none" spc="0">
                <a:ln>
                  <a:noFill/>
                </a:ln>
                <a:solidFill>
                  <a:srgbClr val="002060"/>
                </a:solidFill>
                <a:latin typeface="Arial Narrow"/>
                <a:ea typeface="Arial Narrow"/>
                <a:cs typeface="Arial Narrow"/>
              </a:rPr>
              <a:t> ва</a:t>
            </a:r>
            <a:r>
              <a:rPr lang="ru-RU" sz="1600" b="1" i="0" u="none" strike="noStrike" cap="none" spc="0">
                <a:ln>
                  <a:noFill/>
                </a:ln>
                <a:solidFill>
                  <a:srgbClr val="002060"/>
                </a:solidFill>
                <a:latin typeface="Arial Narrow"/>
                <a:ea typeface="Arial Narrow"/>
                <a:cs typeface="Arial Narrow"/>
              </a:rPr>
              <a:t> метавонанд ба лоиҳа ва ё қобилияти таъсир расонидан ба натиҷаҳои он, ҳам мусбат ва ҳам манфӣ, </a:t>
            </a:r>
            <a:r>
              <a:rPr lang="tg-Cyrl-TJ" sz="1600" b="1" i="0" u="none" strike="noStrike" cap="none" spc="0">
                <a:ln>
                  <a:noFill/>
                </a:ln>
                <a:solidFill>
                  <a:srgbClr val="002060"/>
                </a:solidFill>
                <a:latin typeface="Arial Narrow"/>
                <a:ea typeface="Arial Narrow"/>
                <a:cs typeface="Arial Narrow"/>
              </a:rPr>
              <a:t>дошата</a:t>
            </a:r>
            <a:r>
              <a:rPr lang="ru-RU" sz="1600" b="1" i="0" u="none" strike="noStrike" cap="none" spc="0">
                <a:ln>
                  <a:noFill/>
                </a:ln>
                <a:solidFill>
                  <a:srgbClr val="002060"/>
                </a:solidFill>
                <a:latin typeface="Arial Narrow"/>
                <a:ea typeface="Arial Narrow"/>
                <a:cs typeface="Arial Narrow"/>
              </a:rPr>
              <a:t> бошанд.ва эҳтимолан метавонанд ба натиҷаҳои лоиҳа бо ҳар роҳ таъсир расонанд. </a:t>
            </a:r>
            <a:endParaRPr sz="1600" b="1" i="0" u="none" strike="noStrike" cap="none" spc="0">
              <a:ln>
                <a:noFill/>
              </a:ln>
              <a:solidFill>
                <a:srgbClr val="002060"/>
              </a:solidFill>
              <a:latin typeface="Arial Narrow"/>
              <a:cs typeface="Arial Narrow"/>
            </a:endParaRPr>
          </a:p>
          <a:p>
            <a:pPr marL="0" marR="0" lvl="0" indent="0" algn="just" defTabSz="914400">
              <a:lnSpc>
                <a:spcPct val="90000"/>
              </a:lnSpc>
              <a:spcBef>
                <a:spcPts val="0"/>
              </a:spcBef>
              <a:spcAft>
                <a:spcPts val="0"/>
              </a:spcAft>
              <a:buClrTx/>
              <a:buSzTx/>
              <a:buFontTx/>
              <a:buNone/>
              <a:defRPr/>
            </a:pPr>
            <a:endParaRPr sz="1600" b="1" i="0" u="none" strike="noStrike" cap="none" spc="0">
              <a:ln>
                <a:noFill/>
              </a:ln>
              <a:solidFill>
                <a:prstClr val="black"/>
              </a:solidFill>
              <a:latin typeface="Arial Narrow"/>
              <a:cs typeface="Arial Narrow"/>
            </a:endParaRPr>
          </a:p>
          <a:p>
            <a:pPr marL="0" marR="0" lvl="0" indent="0" algn="just" defTabSz="914400">
              <a:lnSpc>
                <a:spcPct val="90000"/>
              </a:lnSpc>
              <a:spcBef>
                <a:spcPts val="0"/>
              </a:spcBef>
              <a:spcAft>
                <a:spcPts val="0"/>
              </a:spcAft>
              <a:buClrTx/>
              <a:buSzTx/>
              <a:buFontTx/>
              <a:buNone/>
              <a:defRPr/>
            </a:pPr>
            <a:r>
              <a:rPr lang="tg-Cyrl-TJ" sz="1600" b="1" i="0" u="none" strike="noStrike" cap="none" spc="0">
                <a:ln>
                  <a:noFill/>
                </a:ln>
                <a:solidFill>
                  <a:srgbClr val="002060"/>
                </a:solidFill>
                <a:latin typeface="Arial Narrow"/>
                <a:ea typeface="Arial Narrow"/>
                <a:cs typeface="Arial Narrow"/>
              </a:rPr>
              <a:t>Мувофиқи чаҳорчубаи экологӣ-ичтимоӣ (</a:t>
            </a:r>
            <a:r>
              <a:rPr lang="ru-RU" sz="1600" b="1" i="0" u="none" strike="noStrike" cap="none" spc="0">
                <a:ln>
                  <a:noFill/>
                </a:ln>
                <a:solidFill>
                  <a:srgbClr val="002060"/>
                </a:solidFill>
                <a:latin typeface="Arial Narrow"/>
                <a:ea typeface="Arial Narrow"/>
                <a:cs typeface="Arial Narrow"/>
              </a:rPr>
              <a:t>ЧЭИ</a:t>
            </a:r>
            <a:r>
              <a:rPr lang="tg-Cyrl-TJ" sz="1600" b="1" i="0" u="none" strike="noStrike" cap="none" spc="0">
                <a:ln>
                  <a:noFill/>
                </a:ln>
                <a:solidFill>
                  <a:srgbClr val="002060"/>
                </a:solidFill>
                <a:latin typeface="Arial Narrow"/>
                <a:ea typeface="Arial Narrow"/>
                <a:cs typeface="Arial Narrow"/>
              </a:rPr>
              <a:t>)-и </a:t>
            </a:r>
            <a:r>
              <a:rPr lang="ru-RU" sz="1600" b="1" i="0" u="none" strike="noStrike" cap="none" spc="0">
                <a:ln>
                  <a:noFill/>
                </a:ln>
                <a:solidFill>
                  <a:srgbClr val="002060"/>
                </a:solidFill>
                <a:latin typeface="Arial Narrow"/>
                <a:ea typeface="Arial Narrow"/>
                <a:cs typeface="Arial Narrow"/>
              </a:rPr>
              <a:t> Б</a:t>
            </a:r>
            <a:r>
              <a:rPr lang="tg-Cyrl-TJ" sz="1600" b="1" i="0" u="none" strike="noStrike" cap="none" spc="0">
                <a:ln>
                  <a:noFill/>
                </a:ln>
                <a:solidFill>
                  <a:srgbClr val="002060"/>
                </a:solidFill>
                <a:latin typeface="Arial Narrow"/>
                <a:ea typeface="Arial Narrow"/>
                <a:cs typeface="Arial Narrow"/>
              </a:rPr>
              <a:t>Ҷ  Стандартҳои экологӣ-иҷтмоии (СЭИ) 10 (ESS10) оид ба ҷалби ҷонибҳои манфиатдор ва ифшои маълумот, ҷонибҳои манфиатдорро метавон ба таври зерин гурӯҳбандӣ кард:</a:t>
            </a:r>
            <a:endParaRPr sz="1600" b="1" i="0" u="none" strike="noStrike" cap="none" spc="0">
              <a:ln>
                <a:noFill/>
              </a:ln>
              <a:solidFill>
                <a:srgbClr val="002060"/>
              </a:solidFill>
              <a:latin typeface="Arial Narrow"/>
              <a:cs typeface="Arial Narrow"/>
            </a:endParaRPr>
          </a:p>
          <a:p>
            <a:pPr marL="0" marR="0" lvl="0" indent="0" algn="just" defTabSz="914400">
              <a:lnSpc>
                <a:spcPct val="90000"/>
              </a:lnSpc>
              <a:spcBef>
                <a:spcPts val="0"/>
              </a:spcBef>
              <a:spcAft>
                <a:spcPts val="0"/>
              </a:spcAft>
              <a:buClrTx/>
              <a:buSzTx/>
              <a:buFontTx/>
              <a:buNone/>
              <a:defRPr/>
            </a:pPr>
            <a:endParaRPr sz="1600" b="1" i="0" u="none" strike="noStrike" cap="none" spc="0">
              <a:ln>
                <a:noFill/>
              </a:ln>
              <a:solidFill>
                <a:srgbClr val="002060"/>
              </a:solidFill>
              <a:latin typeface="Arial Narrow"/>
              <a:cs typeface="Arial Narrow"/>
            </a:endParaRPr>
          </a:p>
          <a:p>
            <a:pPr marL="0" marR="0" lvl="0" indent="0" algn="l" defTabSz="914400">
              <a:lnSpc>
                <a:spcPct val="90000"/>
              </a:lnSpc>
              <a:spcBef>
                <a:spcPts val="0"/>
              </a:spcBef>
              <a:spcAft>
                <a:spcPts val="0"/>
              </a:spcAft>
              <a:buClrTx/>
              <a:buSzTx/>
              <a:buFontTx/>
              <a:buNone/>
              <a:defRPr/>
            </a:pPr>
            <a:r>
              <a:rPr lang="tg-Cyrl-TJ" sz="1600" b="1" i="0" u="none" strike="noStrike" cap="none" spc="0">
                <a:ln>
                  <a:noFill/>
                </a:ln>
                <a:solidFill>
                  <a:srgbClr val="002060"/>
                </a:solidFill>
                <a:latin typeface="Arial Narrow"/>
                <a:ea typeface="Arial Narrow"/>
                <a:cs typeface="Arial Narrow"/>
              </a:rPr>
              <a:t> Ҷонибҳои таъсиррасон – ҷонибҳои манфиатдоре, ки аз лоиҳа таъсир мебинанд ё метавонанд таъсир расонанд;</a:t>
            </a:r>
            <a:endParaRPr sz="1600" b="1" i="0" u="none" strike="noStrike" cap="none" spc="0">
              <a:ln>
                <a:noFill/>
              </a:ln>
              <a:solidFill>
                <a:srgbClr val="002060"/>
              </a:solidFill>
              <a:latin typeface="Arial Narrow"/>
              <a:cs typeface="Arial Narrow"/>
            </a:endParaRPr>
          </a:p>
          <a:p>
            <a:pPr marL="0" marR="0" lvl="0" indent="0" algn="l" defTabSz="914400">
              <a:lnSpc>
                <a:spcPct val="90000"/>
              </a:lnSpc>
              <a:spcBef>
                <a:spcPts val="0"/>
              </a:spcBef>
              <a:spcAft>
                <a:spcPts val="0"/>
              </a:spcAft>
              <a:buClrTx/>
              <a:buSzTx/>
              <a:buFontTx/>
              <a:buNone/>
              <a:defRPr/>
            </a:pPr>
            <a:endParaRPr sz="1600" b="1" i="0" u="none" strike="noStrike" cap="none" spc="0">
              <a:ln>
                <a:noFill/>
              </a:ln>
              <a:solidFill>
                <a:srgbClr val="002060"/>
              </a:solidFill>
              <a:latin typeface="Arial Narrow"/>
              <a:cs typeface="Arial Narrow"/>
            </a:endParaRPr>
          </a:p>
          <a:p>
            <a:pPr marL="0" marR="0" lvl="0" indent="0" algn="l" defTabSz="914400">
              <a:lnSpc>
                <a:spcPct val="90000"/>
              </a:lnSpc>
              <a:spcBef>
                <a:spcPts val="0"/>
              </a:spcBef>
              <a:spcAft>
                <a:spcPts val="0"/>
              </a:spcAft>
              <a:buClrTx/>
              <a:buSzTx/>
              <a:buFontTx/>
              <a:buNone/>
              <a:defRPr/>
            </a:pPr>
            <a:r>
              <a:rPr lang="tg-Cyrl-TJ" sz="1600" b="1" i="0" u="none" strike="noStrike" cap="none" spc="0">
                <a:ln>
                  <a:noFill/>
                </a:ln>
                <a:solidFill>
                  <a:srgbClr val="002060"/>
                </a:solidFill>
                <a:latin typeface="Arial Narrow"/>
                <a:ea typeface="Arial Narrow"/>
                <a:cs typeface="Arial Narrow"/>
              </a:rPr>
              <a:t> Дигар ҷонибҳои манфиатдор – ҷонибҳои дигаре, ки метавонанд ба лоиҳа манфиатдор бошанд;</a:t>
            </a:r>
            <a:endParaRPr sz="1600" b="1" i="0" u="none" strike="noStrike" cap="none" spc="0">
              <a:ln>
                <a:noFill/>
              </a:ln>
              <a:solidFill>
                <a:srgbClr val="002060"/>
              </a:solidFill>
              <a:latin typeface="Arial Narrow"/>
              <a:cs typeface="Arial Narrow"/>
            </a:endParaRPr>
          </a:p>
          <a:p>
            <a:pPr marL="0" marR="0" lvl="0" indent="0" algn="l" defTabSz="914400">
              <a:lnSpc>
                <a:spcPct val="90000"/>
              </a:lnSpc>
              <a:spcBef>
                <a:spcPts val="0"/>
              </a:spcBef>
              <a:spcAft>
                <a:spcPts val="0"/>
              </a:spcAft>
              <a:buClrTx/>
              <a:buSzTx/>
              <a:buFontTx/>
              <a:buNone/>
              <a:defRPr/>
            </a:pPr>
            <a:endParaRPr sz="1600" b="1" i="0" u="none" strike="noStrike" cap="none" spc="0">
              <a:ln>
                <a:noFill/>
              </a:ln>
              <a:solidFill>
                <a:srgbClr val="002060"/>
              </a:solidFill>
              <a:latin typeface="Arial Narrow"/>
              <a:cs typeface="Arial Narrow"/>
            </a:endParaRPr>
          </a:p>
          <a:p>
            <a:pPr marL="0" marR="0" lvl="0" indent="0" algn="just" defTabSz="914400">
              <a:lnSpc>
                <a:spcPct val="90000"/>
              </a:lnSpc>
              <a:spcBef>
                <a:spcPts val="0"/>
              </a:spcBef>
              <a:spcAft>
                <a:spcPts val="0"/>
              </a:spcAft>
              <a:buClrTx/>
              <a:buSzTx/>
              <a:buFontTx/>
              <a:buNone/>
              <a:defRPr/>
            </a:pPr>
            <a:r>
              <a:rPr lang="tg-Cyrl-TJ" sz="1600" b="1" i="0" u="none" strike="noStrike" cap="none" spc="0">
                <a:ln>
                  <a:noFill/>
                </a:ln>
                <a:solidFill>
                  <a:srgbClr val="002060"/>
                </a:solidFill>
                <a:latin typeface="Arial Narrow"/>
                <a:ea typeface="Arial Narrow"/>
                <a:cs typeface="Arial Narrow"/>
              </a:rPr>
              <a:t> Афрод ё гурӯҳҳои осебпазир/камбизоат – афрод ё гурӯҳҳое, ки метавонанд бинобар вазъи осебпазири худ ба талошҳои махсуси ҷалб ниёз дошта бошанд.</a:t>
            </a:r>
            <a:endParaRPr sz="1600" b="1" i="0" u="none" strike="noStrike" cap="none" spc="0">
              <a:ln>
                <a:noFill/>
              </a:ln>
              <a:solidFill>
                <a:srgbClr val="002060"/>
              </a:solidFill>
              <a:latin typeface="Arial Narrow"/>
              <a:cs typeface="Arial Narrow"/>
            </a:endParaRPr>
          </a:p>
          <a:p>
            <a:pPr marL="0" marR="0" lvl="0" indent="0" algn="just" defTabSz="914400">
              <a:lnSpc>
                <a:spcPct val="90000"/>
              </a:lnSpc>
              <a:spcBef>
                <a:spcPts val="0"/>
              </a:spcBef>
              <a:spcAft>
                <a:spcPts val="0"/>
              </a:spcAft>
              <a:buClrTx/>
              <a:buSzTx/>
              <a:buFontTx/>
              <a:buNone/>
              <a:defRPr/>
            </a:pPr>
            <a:endParaRPr sz="1600" b="1" i="0" u="none" strike="noStrike" cap="none" spc="0">
              <a:ln>
                <a:noFill/>
              </a:ln>
              <a:solidFill>
                <a:prstClr val="black"/>
              </a:solidFill>
              <a:latin typeface="Arial Narrow"/>
              <a:cs typeface="Arial Narrow"/>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just" defTabSz="914400">
              <a:lnSpc>
                <a:spcPct val="90000"/>
              </a:lnSpc>
              <a:spcBef>
                <a:spcPts val="0"/>
              </a:spcBef>
              <a:spcAft>
                <a:spcPts val="0"/>
              </a:spcAft>
              <a:buClrTx/>
              <a:buSzTx/>
              <a:buFontTx/>
              <a:buNone/>
              <a:defRPr/>
            </a:pPr>
            <a:endParaRPr lang="tg-Cyrl-TJ" sz="1600" b="1" i="0" u="none" strike="noStrike" cap="none" spc="0">
              <a:ln>
                <a:noFill/>
              </a:ln>
              <a:solidFill>
                <a:prstClr val="black"/>
              </a:solidFill>
              <a:latin typeface="Calibri"/>
              <a:ea typeface="Calibri"/>
              <a:cs typeface="Calibri"/>
            </a:endParaRPr>
          </a:p>
          <a:p>
            <a:pPr marL="0" marR="0" lvl="0" indent="0" algn="l" defTabSz="914400">
              <a:lnSpc>
                <a:spcPct val="90000"/>
              </a:lnSpc>
              <a:spcBef>
                <a:spcPts val="0"/>
              </a:spcBef>
              <a:spcAft>
                <a:spcPts val="0"/>
              </a:spcAft>
              <a:buClrTx/>
              <a:buSzTx/>
              <a:buFontTx/>
              <a:buNone/>
              <a:defRPr/>
            </a:pPr>
            <a:endParaRPr lang="ru-RU" sz="1600" b="0" i="0" u="none" strike="noStrike" cap="none" spc="0">
              <a:ln>
                <a:noFill/>
              </a:ln>
              <a:solidFill>
                <a:srgbClr val="E3DED1">
                  <a:lumMod val="50000"/>
                </a:srgbClr>
              </a:solidFill>
              <a:latin typeface="Calibri"/>
              <a:ea typeface="Calibri"/>
              <a:cs typeface="Times New Roman"/>
            </a:endParaRPr>
          </a:p>
          <a:p>
            <a:pPr marL="0" marR="0" lvl="0" indent="0" algn="l" defTabSz="914400">
              <a:lnSpc>
                <a:spcPct val="90000"/>
              </a:lnSpc>
              <a:spcBef>
                <a:spcPts val="0"/>
              </a:spcBef>
              <a:spcAft>
                <a:spcPts val="0"/>
              </a:spcAft>
              <a:buClrTx/>
              <a:buSzTx/>
              <a:buFontTx/>
              <a:buNone/>
              <a:defRPr/>
            </a:pPr>
            <a:endParaRPr lang="ru-RU" sz="1600" b="0" i="0" u="none" strike="noStrike" cap="none" spc="0">
              <a:ln>
                <a:noFill/>
              </a:ln>
              <a:solidFill>
                <a:srgbClr val="E3DED1">
                  <a:lumMod val="50000"/>
                </a:srgbClr>
              </a:solidFill>
              <a:latin typeface="Calibri"/>
              <a:ea typeface="Calibri"/>
              <a:cs typeface="Times New Roman"/>
            </a:endParaRPr>
          </a:p>
          <a:p>
            <a:pPr marL="0" marR="0" lvl="0" indent="0" algn="l" defTabSz="914400">
              <a:lnSpc>
                <a:spcPct val="90000"/>
              </a:lnSpc>
              <a:spcBef>
                <a:spcPts val="0"/>
              </a:spcBef>
              <a:spcAft>
                <a:spcPts val="0"/>
              </a:spcAft>
              <a:buClrTx/>
              <a:buSzTx/>
              <a:buFontTx/>
              <a:buNone/>
              <a:defRPr/>
            </a:pPr>
            <a:endParaRPr lang="ru-RU" sz="1600" b="0" i="0" u="none" strike="noStrike" cap="none" spc="0">
              <a:ln>
                <a:noFill/>
              </a:ln>
              <a:solidFill>
                <a:srgbClr val="E3DED1">
                  <a:lumMod val="50000"/>
                </a:srgbClr>
              </a:solidFill>
              <a:latin typeface="Calibri"/>
              <a:ea typeface="Calibri"/>
              <a:cs typeface="Times New Roman"/>
            </a:endParaRPr>
          </a:p>
          <a:p>
            <a:pPr marL="0" marR="0" lvl="0" indent="0" algn="l" defTabSz="914400">
              <a:lnSpc>
                <a:spcPct val="90000"/>
              </a:lnSpc>
              <a:spcBef>
                <a:spcPts val="0"/>
              </a:spcBef>
              <a:spcAft>
                <a:spcPts val="0"/>
              </a:spcAft>
              <a:buClrTx/>
              <a:buSzTx/>
              <a:buFontTx/>
              <a:buNone/>
              <a:defRPr/>
            </a:pPr>
            <a:endParaRPr lang="ru-RU" sz="1600" b="0" i="0" u="none" strike="noStrike" cap="none" spc="0">
              <a:ln>
                <a:noFill/>
              </a:ln>
              <a:solidFill>
                <a:srgbClr val="E3DED1">
                  <a:lumMod val="50000"/>
                </a:srgbClr>
              </a:solidFill>
              <a:latin typeface="Calibri"/>
              <a:ea typeface="Calibri"/>
              <a:cs typeface="Times New Roman"/>
            </a:endParaRPr>
          </a:p>
        </p:txBody>
      </p:sp>
      <p:sp>
        <p:nvSpPr>
          <p:cNvPr id="70156287" name="TextBox 28271288"/>
          <p:cNvSpPr txBox="1"/>
          <p:nvPr/>
        </p:nvSpPr>
        <p:spPr bwMode="auto">
          <a:xfrm>
            <a:off x="639027" y="121991"/>
            <a:ext cx="11162896" cy="518519"/>
          </a:xfrm>
          <a:prstGeom prst="rect">
            <a:avLst/>
          </a:prstGeom>
          <a:solidFill>
            <a:srgbClr val="002060"/>
          </a:solidFill>
        </p:spPr>
        <p:txBody>
          <a:bodyPr vertOverflow="overflow" horzOverflow="overflow" vert="horz" wrap="square" lIns="91440" tIns="45720" rIns="91440" bIns="45720" numCol="1" spcCol="0" rtlCol="0" fromWordArt="0" anchor="t" anchorCtr="0" forceAA="0" compatLnSpc="0">
            <a:spAutoFit/>
          </a:bodyPr>
          <a:lstStyle/>
          <a:p>
            <a:pPr marL="0" marR="0" lvl="0" indent="0" algn="l" defTabSz="914400">
              <a:lnSpc>
                <a:spcPct val="100000"/>
              </a:lnSpc>
              <a:spcBef>
                <a:spcPts val="0"/>
              </a:spcBef>
              <a:spcAft>
                <a:spcPts val="0"/>
              </a:spcAft>
              <a:buClrTx/>
              <a:buSzTx/>
              <a:buFontTx/>
              <a:buNone/>
              <a:defRPr/>
            </a:pPr>
            <a:r>
              <a:rPr lang="ru-RU" sz="2800" b="1" i="0" u="none" strike="noStrike" cap="none" spc="0">
                <a:ln>
                  <a:noFill/>
                </a:ln>
                <a:solidFill>
                  <a:prstClr val="white"/>
                </a:solidFill>
                <a:latin typeface="Calibri"/>
                <a:ea typeface="Calibri"/>
                <a:cs typeface="Calibri"/>
              </a:rPr>
              <a:t>ТАҲЛИЛ ВА МУАЙЯН НАМУДАНИ  ҶОНИБҲОИ МАНФИАТДОР</a:t>
            </a:r>
            <a:r>
              <a:rPr lang="tg-Cyrl-TJ" sz="2800" b="1" i="0" u="none" strike="noStrike" cap="none" spc="0">
                <a:ln>
                  <a:noFill/>
                </a:ln>
                <a:solidFill>
                  <a:prstClr val="white"/>
                </a:solidFill>
                <a:latin typeface="Calibri"/>
                <a:ea typeface="Calibri"/>
                <a:cs typeface="Calibri"/>
              </a:rPr>
              <a:t> (ҶМ)</a:t>
            </a:r>
            <a:endParaRPr sz="1600" b="1" i="0" u="none" strike="noStrike" cap="none" spc="0">
              <a:ln>
                <a:noFill/>
              </a:ln>
              <a:solidFill>
                <a:prstClr val="white"/>
              </a:solidFill>
              <a:latin typeface="Calibri"/>
              <a:cs typeface="Calibri"/>
            </a:endParaRPr>
          </a:p>
        </p:txBody>
      </p:sp>
      <p:pic>
        <p:nvPicPr>
          <p:cNvPr id="1272293283" name="Рисунок 1" descr="Бесплатный Вектор набор баннеров для исполнительных персонажей">
            <a:hlinkClick r:id="rId3"/>
          </p:cNvPr>
          <p:cNvPicPr>
            <a:picLocks noChangeAspect="1"/>
          </p:cNvPicPr>
          <p:nvPr/>
        </p:nvPicPr>
        <p:blipFill>
          <a:blip r:embed="rId4"/>
          <a:stretch/>
        </p:blipFill>
        <p:spPr bwMode="auto">
          <a:xfrm>
            <a:off x="9048953" y="1137448"/>
            <a:ext cx="2808099" cy="4420337"/>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8075947" name="Заголовок 5"/>
          <p:cNvSpPr txBox="1"/>
          <p:nvPr/>
        </p:nvSpPr>
        <p:spPr bwMode="auto">
          <a:xfrm>
            <a:off x="592849" y="693567"/>
            <a:ext cx="8738895" cy="6103396"/>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261849" marR="0" lvl="0" indent="-261849" algn="just" defTabSz="914400">
              <a:lnSpc>
                <a:spcPct val="90000"/>
              </a:lnSpc>
              <a:spcBef>
                <a:spcPts val="0"/>
              </a:spcBef>
              <a:spcAft>
                <a:spcPts val="0"/>
              </a:spcAft>
              <a:buClrTx/>
              <a:buSzTx/>
              <a:buFontTx/>
              <a:buAutoNum type="arabicPeriod"/>
              <a:defRPr/>
            </a:pPr>
            <a:endParaRPr lang="ru-RU" sz="1600" b="1" i="0" u="none" strike="noStrike" cap="none" spc="0">
              <a:ln>
                <a:noFill/>
              </a:ln>
              <a:solidFill>
                <a:srgbClr val="002060"/>
              </a:solidFill>
              <a:latin typeface="Arial Narrow"/>
              <a:ea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endParaRPr lang="ru-RU" sz="1600" b="1" i="0" u="none" strike="noStrike" cap="none" spc="0">
              <a:ln>
                <a:noFill/>
              </a:ln>
              <a:solidFill>
                <a:srgbClr val="002060"/>
              </a:solidFill>
              <a:latin typeface="Arial Narrow"/>
              <a:ea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r>
              <a:rPr lang="ru-RU" sz="1600" b="1" i="0" u="none" strike="noStrike" cap="none" spc="0">
                <a:ln>
                  <a:noFill/>
                </a:ln>
                <a:solidFill>
                  <a:srgbClr val="002060"/>
                </a:solidFill>
                <a:latin typeface="Arial Narrow"/>
                <a:ea typeface="Arial Narrow"/>
                <a:cs typeface="Arial Narrow"/>
              </a:rPr>
              <a:t>Ҷонибҳои таъсиррасон – </a:t>
            </a:r>
            <a:r>
              <a:rPr lang="ru-RU" sz="1600" b="0" i="0" u="none" strike="noStrike" cap="none" spc="0">
                <a:ln>
                  <a:noFill/>
                </a:ln>
                <a:solidFill>
                  <a:srgbClr val="002060"/>
                </a:solidFill>
                <a:latin typeface="Arial Narrow"/>
                <a:ea typeface="Arial Narrow"/>
                <a:cs typeface="Arial Narrow"/>
              </a:rPr>
              <a:t>афрод, гурӯҳҳо ва ташкилотҳо дар доираи таъсири лоиҳа, ки мустақиман аз лоиҳа таъсир мебинанд ё эҳтимолан таъсир мебинанд ва/ё ҳамчун ҳассостарин ба тағйироти марбут ба лоиҳа муайян карда шудаанд ва бояд дар раванди муайян кардани таъсир ва аҳамияти онҳо, инчунин дар раванди қабули қарорҳо дар бораи чораҳои коҳиш ё идоракунӣ фаъолона иштирок кунанд</a:t>
            </a:r>
            <a:r>
              <a:rPr lang="tg-Cyrl-TJ" sz="1600" b="0" i="0" u="none" strike="noStrike" cap="none" spc="0">
                <a:ln>
                  <a:noFill/>
                </a:ln>
                <a:solidFill>
                  <a:srgbClr val="002060"/>
                </a:solidFill>
                <a:latin typeface="Arial Narrow"/>
                <a:ea typeface="Arial Narrow"/>
                <a:cs typeface="Arial Narrow"/>
              </a:rPr>
              <a:t>. Ин ҷонибҳо </a:t>
            </a:r>
            <a:r>
              <a:rPr lang="ru-RU" sz="1600" b="0" i="0" u="none" strike="noStrike" cap="none" spc="0">
                <a:ln>
                  <a:noFill/>
                </a:ln>
                <a:solidFill>
                  <a:srgbClr val="002060"/>
                </a:solidFill>
                <a:latin typeface="Arial Narrow"/>
                <a:ea typeface="Arial Narrow"/>
                <a:cs typeface="Arial Narrow"/>
              </a:rPr>
              <a:t> дар татбиқи сиёсат</a:t>
            </a:r>
            <a:r>
              <a:rPr lang="tg-Cyrl-TJ" sz="1600" b="0" i="0" u="none" strike="noStrike" cap="none" spc="0">
                <a:ln>
                  <a:noFill/>
                </a:ln>
                <a:solidFill>
                  <a:srgbClr val="002060"/>
                </a:solidFill>
                <a:latin typeface="Arial Narrow"/>
                <a:ea typeface="Arial Narrow"/>
                <a:cs typeface="Arial Narrow"/>
              </a:rPr>
              <a:t>и Лоиҳа </a:t>
            </a:r>
            <a:r>
              <a:rPr lang="ru-RU" sz="1600" b="0" i="0" u="none" strike="noStrike" cap="none" spc="0">
                <a:ln>
                  <a:noFill/>
                </a:ln>
                <a:solidFill>
                  <a:srgbClr val="002060"/>
                </a:solidFill>
                <a:latin typeface="Arial Narrow"/>
                <a:ea typeface="Arial Narrow"/>
                <a:cs typeface="Arial Narrow"/>
              </a:rPr>
              <a:t> иштирок мекунанд</a:t>
            </a:r>
            <a:r>
              <a:rPr lang="tg-Cyrl-TJ" sz="1600" b="0" i="0" u="none" strike="noStrike" cap="none" spc="0">
                <a:ln>
                  <a:noFill/>
                </a:ln>
                <a:solidFill>
                  <a:srgbClr val="002060"/>
                </a:solidFill>
                <a:latin typeface="Arial Narrow"/>
                <a:ea typeface="Arial Narrow"/>
                <a:cs typeface="Arial Narrow"/>
              </a:rPr>
              <a:t> ва </a:t>
            </a:r>
            <a:r>
              <a:rPr lang="ru-RU" sz="1600" b="0" i="0" u="none" strike="noStrike" cap="none" spc="0">
                <a:ln>
                  <a:noFill/>
                </a:ln>
                <a:solidFill>
                  <a:srgbClr val="002060"/>
                </a:solidFill>
                <a:latin typeface="Arial Narrow"/>
                <a:ea typeface="Arial Narrow"/>
                <a:cs typeface="Arial Narrow"/>
              </a:rPr>
              <a:t>ҳамчун "ҷонибҳои таъсиргузор" тасниф карда мешаванд. Инҳо ҳукумат, бахши хусусӣ, таҳқиқот, ҷомеаи шаҳрвандӣ ва кормандони онҳоро дар бар мегиранд.</a:t>
            </a:r>
            <a:endParaRPr sz="1600" b="0" i="0" u="none" strike="noStrike" cap="none" spc="0">
              <a:ln>
                <a:noFill/>
              </a:ln>
              <a:solidFill>
                <a:srgbClr val="002060"/>
              </a:solidFill>
              <a:latin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endParaRPr sz="1600" b="0" i="0" u="none" strike="noStrike" cap="none" spc="0">
              <a:ln>
                <a:noFill/>
              </a:ln>
              <a:solidFill>
                <a:srgbClr val="002060"/>
              </a:solidFill>
              <a:latin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r>
              <a:rPr lang="ru-RU" sz="1600" b="1" i="0" u="none" strike="noStrike" cap="none" spc="0">
                <a:ln>
                  <a:noFill/>
                </a:ln>
                <a:solidFill>
                  <a:srgbClr val="002060"/>
                </a:solidFill>
                <a:latin typeface="Arial Narrow"/>
                <a:ea typeface="Arial Narrow"/>
                <a:cs typeface="Arial Narrow"/>
              </a:rPr>
              <a:t>Дигар ҷонибҳои манфиатдор </a:t>
            </a:r>
            <a:r>
              <a:rPr lang="ru-RU" sz="1600" b="0" i="0" u="none" strike="noStrike" cap="none" spc="0">
                <a:ln>
                  <a:noFill/>
                </a:ln>
                <a:solidFill>
                  <a:srgbClr val="002060"/>
                </a:solidFill>
                <a:latin typeface="Arial Narrow"/>
                <a:ea typeface="Arial Narrow"/>
                <a:cs typeface="Arial Narrow"/>
              </a:rPr>
              <a:t>шахсони алоҳида, гурӯҳҳо ва созмонҳоеро дар бар мегиранд, ки шояд мустақиман аз лоиҳа таъсир нагиранд, аммо бовар доранд ё дарк мекунанд, ки манфиатҳои онҳо аз лоиҳа таъсир мебинанд ва/ё метавонанд ба лоиҳа ва татбиқи он ба таври муайян таъсир расонанд. Дигар ҷонибҳои манфиатдор, аз ҷумла, мақомоти давлатӣ, ки метавонанд бо роҳҳои гуногун дар лоиҳа иштирок кунанд, инчунин доираҳои илмӣ, ҷомеаи шаҳрвандӣ, созмонҳои байналмилалӣ, ВАО ва мардуми оддӣ мебошанд.</a:t>
            </a:r>
            <a:endParaRPr sz="1600" b="0" i="0" u="none" strike="noStrike" cap="none" spc="0">
              <a:ln>
                <a:noFill/>
              </a:ln>
              <a:solidFill>
                <a:srgbClr val="002060"/>
              </a:solidFill>
              <a:latin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endParaRPr sz="1600" b="1" i="0" u="none" strike="noStrike" cap="none" spc="0">
              <a:ln>
                <a:noFill/>
              </a:ln>
              <a:solidFill>
                <a:srgbClr val="002060"/>
              </a:solidFill>
              <a:latin typeface="Arial Narrow"/>
              <a:cs typeface="Arial Narrow"/>
            </a:endParaRPr>
          </a:p>
          <a:p>
            <a:pPr marL="261849" marR="0" lvl="0" indent="-261849" algn="just" defTabSz="914400">
              <a:lnSpc>
                <a:spcPct val="90000"/>
              </a:lnSpc>
              <a:spcBef>
                <a:spcPts val="0"/>
              </a:spcBef>
              <a:spcAft>
                <a:spcPts val="0"/>
              </a:spcAft>
              <a:buClrTx/>
              <a:buSzTx/>
              <a:buFontTx/>
              <a:buAutoNum type="arabicPeriod"/>
              <a:defRPr/>
            </a:pPr>
            <a:r>
              <a:rPr lang="ru-RU" sz="1600" b="1" i="0" u="none" strike="noStrike" cap="none" spc="0">
                <a:ln>
                  <a:noFill/>
                </a:ln>
                <a:solidFill>
                  <a:srgbClr val="002060"/>
                </a:solidFill>
                <a:latin typeface="Arial Narrow"/>
                <a:ea typeface="Arial Narrow"/>
                <a:cs typeface="Arial Narrow"/>
              </a:rPr>
              <a:t>Гурӯҳҳои осебпазир – а</a:t>
            </a:r>
            <a:r>
              <a:rPr lang="ru-RU" sz="1600" b="0" i="0" u="none" strike="noStrike" cap="none" spc="0">
                <a:ln>
                  <a:noFill/>
                </a:ln>
                <a:solidFill>
                  <a:srgbClr val="002060"/>
                </a:solidFill>
                <a:latin typeface="Arial Narrow"/>
                <a:ea typeface="Arial Narrow"/>
                <a:cs typeface="Arial Narrow"/>
              </a:rPr>
              <a:t>фроде, ки аз сабаби осебпазирии худ метавонанд нисбат ба дигар гурӯҳҳо аз татбиқи Лоиҳа(ҳо) ба таври номутаносиб таъсир ё бештар осеб бинанд ва барои онҳо чораҳои махсуси ҷалбкунӣ барои таъмини намояндагии баробари онҳо дар машваратҳо ва равандҳои қабули қарорҳои марбут ба Лоиҳа талаб карда шаванд.</a:t>
            </a:r>
            <a:r>
              <a:rPr lang="tg-Cyrl-TJ" sz="1600" b="0" i="0" u="none" strike="noStrike" cap="none" spc="0">
                <a:ln>
                  <a:noFill/>
                </a:ln>
                <a:solidFill>
                  <a:srgbClr val="002060"/>
                </a:solidFill>
                <a:latin typeface="Arial Narrow"/>
                <a:ea typeface="Arial Narrow"/>
                <a:cs typeface="Arial Narrow"/>
              </a:rPr>
              <a:t> Л</a:t>
            </a:r>
            <a:r>
              <a:rPr lang="ru-RU" sz="1600" b="0" i="0" u="none" strike="noStrike" cap="none" spc="0">
                <a:ln>
                  <a:noFill/>
                </a:ln>
                <a:solidFill>
                  <a:srgbClr val="002060"/>
                </a:solidFill>
                <a:latin typeface="Arial Narrow"/>
                <a:ea typeface="Arial Narrow"/>
                <a:cs typeface="Arial Narrow"/>
              </a:rPr>
              <a:t>оиҳа</a:t>
            </a:r>
            <a:r>
              <a:rPr lang="tg-Cyrl-TJ" sz="1600" b="0" i="0" u="none" strike="noStrike" cap="none" spc="0">
                <a:ln>
                  <a:noFill/>
                </a:ln>
                <a:solidFill>
                  <a:srgbClr val="002060"/>
                </a:solidFill>
                <a:latin typeface="Arial Narrow"/>
                <a:ea typeface="Arial Narrow"/>
                <a:cs typeface="Arial Narrow"/>
              </a:rPr>
              <a:t> аслан </a:t>
            </a:r>
            <a:r>
              <a:rPr lang="ru-RU" sz="1600" b="0" i="0" u="none" strike="noStrike" cap="none" spc="0">
                <a:ln>
                  <a:noFill/>
                </a:ln>
                <a:solidFill>
                  <a:srgbClr val="002060"/>
                </a:solidFill>
                <a:latin typeface="Arial Narrow"/>
                <a:ea typeface="Arial Narrow"/>
                <a:cs typeface="Arial Narrow"/>
              </a:rPr>
              <a:t>занон ва гурӯҳҳои ҷавононро ҳамчун категорияи махсуси ҷонибҳои манфиатдор муайян мекунад. Аз сабаби вазъи осебпазири худ, ин гурӯҳҳо метавонанд барои таъмини намояндагии баробари онҳо дар машваратҳо ва равандҳои қабули қарорҳои марбут ба Лоиҳа чораҳои махсуси фарогириро талаб кунанд. Дар заминаи ин лоиҳа, инҳо метавонанд гурӯҳҳоеро дар бар гиранд, ки бо сабабҳои гуногун дар дастрасӣ ба иттилоот ва изҳори андешаҳои худ душвориҳои махсус доранд.</a:t>
            </a:r>
            <a:endParaRPr sz="1600" b="0" i="0" u="none" strike="noStrike" cap="none" spc="0">
              <a:ln>
                <a:noFill/>
              </a:ln>
              <a:solidFill>
                <a:srgbClr val="002060"/>
              </a:solidFill>
              <a:latin typeface="Arial Narrow"/>
              <a:cs typeface="Arial Narrow"/>
            </a:endParaRPr>
          </a:p>
          <a:p>
            <a:pPr marL="0" marR="0" lvl="0" indent="0" algn="l" defTabSz="914400">
              <a:lnSpc>
                <a:spcPct val="90000"/>
              </a:lnSpc>
              <a:spcBef>
                <a:spcPts val="0"/>
              </a:spcBef>
              <a:spcAft>
                <a:spcPts val="0"/>
              </a:spcAft>
              <a:buClrTx/>
              <a:buSzTx/>
              <a:buFontTx/>
              <a:buNone/>
              <a:defRPr/>
            </a:pPr>
            <a:endParaRPr sz="1600" b="0" i="0" u="none" strike="noStrike" cap="none" spc="0">
              <a:ln>
                <a:noFill/>
              </a:ln>
              <a:solidFill>
                <a:srgbClr val="E3DED1">
                  <a:lumMod val="50000"/>
                </a:srgbClr>
              </a:solidFill>
              <a:latin typeface="Calibri"/>
              <a:ea typeface="Calibri"/>
              <a:cs typeface="Times New Roman"/>
            </a:endParaRPr>
          </a:p>
          <a:p>
            <a:pPr marL="0" marR="0" lvl="0" indent="0" algn="l" defTabSz="914400">
              <a:lnSpc>
                <a:spcPct val="90000"/>
              </a:lnSpc>
              <a:spcBef>
                <a:spcPts val="0"/>
              </a:spcBef>
              <a:spcAft>
                <a:spcPts val="0"/>
              </a:spcAft>
              <a:buClrTx/>
              <a:buSzTx/>
              <a:buFontTx/>
              <a:buNone/>
              <a:defRPr/>
            </a:pPr>
            <a:endParaRPr lang="ru-RU" sz="1600" b="0" i="0" u="none" strike="noStrike" cap="none" spc="0">
              <a:ln>
                <a:noFill/>
              </a:ln>
              <a:solidFill>
                <a:srgbClr val="E3DED1">
                  <a:lumMod val="50000"/>
                </a:srgbClr>
              </a:solidFill>
              <a:latin typeface="Calibri"/>
              <a:ea typeface="Calibri"/>
              <a:cs typeface="Times New Roman"/>
            </a:endParaRPr>
          </a:p>
        </p:txBody>
      </p:sp>
      <p:sp>
        <p:nvSpPr>
          <p:cNvPr id="2120923057" name="TextBox 244792015"/>
          <p:cNvSpPr txBox="1"/>
          <p:nvPr/>
        </p:nvSpPr>
        <p:spPr bwMode="auto">
          <a:xfrm>
            <a:off x="296867" y="225605"/>
            <a:ext cx="11284196" cy="518519"/>
          </a:xfrm>
          <a:prstGeom prst="rect">
            <a:avLst/>
          </a:prstGeom>
          <a:solidFill>
            <a:srgbClr val="002060"/>
          </a:solidFill>
        </p:spPr>
        <p:txBody>
          <a:bodyPr vertOverflow="overflow" horzOverflow="overflow" vert="horz" wrap="square" lIns="91440" tIns="45720" rIns="91440" bIns="45720" numCol="1" spcCol="0" rtlCol="0" fromWordArt="0" anchor="t" anchorCtr="0" forceAA="0" compatLnSpc="0">
            <a:spAutoFit/>
          </a:bodyPr>
          <a:lstStyle/>
          <a:p>
            <a:pPr marL="0" marR="0" lvl="0" indent="0" algn="ctr" defTabSz="914400">
              <a:lnSpc>
                <a:spcPct val="100000"/>
              </a:lnSpc>
              <a:spcBef>
                <a:spcPts val="0"/>
              </a:spcBef>
              <a:spcAft>
                <a:spcPts val="0"/>
              </a:spcAft>
              <a:buClrTx/>
              <a:buSzTx/>
              <a:buFontTx/>
              <a:buNone/>
              <a:defRPr/>
            </a:pPr>
            <a:r>
              <a:rPr lang="ru-RU" sz="2800" b="1" i="0" u="none" strike="noStrike" cap="none" spc="0">
                <a:ln>
                  <a:noFill/>
                </a:ln>
                <a:solidFill>
                  <a:prstClr val="white"/>
                </a:solidFill>
                <a:latin typeface="Calibri"/>
                <a:ea typeface="Calibri"/>
                <a:cs typeface="Calibri"/>
              </a:rPr>
              <a:t>ТАҲЛИЛ ВА МУАЙЯН НАМУДАНИ  ҶОНИБҲОИ МАНФИАТДОР</a:t>
            </a:r>
            <a:r>
              <a:rPr lang="tg-Cyrl-TJ" sz="2800" b="1" i="0" u="none" strike="noStrike" cap="none" spc="0">
                <a:ln>
                  <a:noFill/>
                </a:ln>
                <a:solidFill>
                  <a:prstClr val="white"/>
                </a:solidFill>
                <a:latin typeface="Calibri"/>
                <a:ea typeface="Calibri"/>
                <a:cs typeface="Calibri"/>
              </a:rPr>
              <a:t> (ҶМ)</a:t>
            </a:r>
            <a:endParaRPr sz="2800" b="1" i="0" u="none" strike="noStrike" cap="none" spc="0">
              <a:ln>
                <a:noFill/>
              </a:ln>
              <a:solidFill>
                <a:prstClr val="white"/>
              </a:solidFill>
              <a:latin typeface="Calibri"/>
              <a:cs typeface="Calibri"/>
            </a:endParaRPr>
          </a:p>
        </p:txBody>
      </p:sp>
      <p:pic>
        <p:nvPicPr>
          <p:cNvPr id="891769739" name="Рисунок 1063967292"/>
          <p:cNvPicPr>
            <a:picLocks noChangeAspect="1"/>
          </p:cNvPicPr>
          <p:nvPr/>
        </p:nvPicPr>
        <p:blipFill>
          <a:blip r:embed="rId3"/>
          <a:stretch/>
        </p:blipFill>
        <p:spPr bwMode="auto">
          <a:xfrm>
            <a:off x="9331746" y="1655314"/>
            <a:ext cx="2614399" cy="3421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13470481" name="Объект 2"/>
          <p:cNvSpPr>
            <a:spLocks noGrp="1"/>
          </p:cNvSpPr>
          <p:nvPr>
            <p:ph idx="1"/>
          </p:nvPr>
        </p:nvSpPr>
        <p:spPr bwMode="auto">
          <a:xfrm>
            <a:off x="736474" y="1253330"/>
            <a:ext cx="10515600" cy="4351338"/>
          </a:xfrm>
        </p:spPr>
        <p:txBody>
          <a:bodyPr vertOverflow="overflow" horzOverflow="overflow" vert="horz" wrap="square" lIns="91440" tIns="45720" rIns="91440" bIns="45720" numCol="1" spcCol="0" rtlCol="0" fromWordArt="0" anchor="t" anchorCtr="0" forceAA="0" compatLnSpc="0">
            <a:normAutofit fontScale="77500" lnSpcReduction="20000"/>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marL="0" indent="0">
              <a:buFont typeface="Arial"/>
              <a:buNone/>
              <a:defRPr/>
            </a:pPr>
            <a:r>
              <a:rPr lang="tg-Cyrl-TJ" sz="2600" b="0" i="0" u="none" strike="noStrike" cap="none" spc="0">
                <a:solidFill>
                  <a:srgbClr val="002060"/>
                </a:solidFill>
                <a:latin typeface="Arial Narrow"/>
                <a:ea typeface="Arial Narrow"/>
                <a:cs typeface="Arial Narrow"/>
              </a:rPr>
              <a:t>Чиҳо барои харитасозии ҶМ заруранд? </a:t>
            </a:r>
            <a:endParaRPr sz="2600" b="0" i="0" u="none" strike="noStrike" cap="none" spc="0">
              <a:solidFill>
                <a:srgbClr val="002060"/>
              </a:solidFill>
              <a:latin typeface="Arial Narrow"/>
              <a:cs typeface="Arial Narrow"/>
            </a:endParaRPr>
          </a:p>
          <a:p>
            <a:pPr marL="327935" indent="-327935">
              <a:buFont typeface="Arial"/>
              <a:buAutoNum type="arabicPeriod"/>
              <a:defRPr/>
            </a:pPr>
            <a:r>
              <a:rPr lang="tg-Cyrl-TJ" sz="2600" b="0" i="0" u="none" strike="noStrike" cap="none" spc="0">
                <a:solidFill>
                  <a:srgbClr val="002060"/>
                </a:solidFill>
                <a:latin typeface="Arial Narrow"/>
                <a:ea typeface="Arial Narrow"/>
                <a:cs typeface="Arial Narrow"/>
              </a:rPr>
              <a:t>Раҳнамоии раванди муоширати ҶМ </a:t>
            </a:r>
            <a:endParaRPr sz="2600" b="0" i="0" u="none" strike="noStrike" cap="none" spc="0">
              <a:solidFill>
                <a:srgbClr val="002060"/>
              </a:solidFill>
              <a:latin typeface="Arial Narrow"/>
              <a:cs typeface="Arial Narrow"/>
            </a:endParaRPr>
          </a:p>
          <a:p>
            <a:pPr marL="327935" indent="-327935">
              <a:buFont typeface="Arial"/>
              <a:buAutoNum type="arabicPeriod"/>
              <a:defRPr/>
            </a:pPr>
            <a:r>
              <a:rPr lang="tg-Cyrl-TJ" sz="2600" b="0" i="0" u="none" strike="noStrike" cap="none" spc="0">
                <a:solidFill>
                  <a:srgbClr val="002060"/>
                </a:solidFill>
                <a:latin typeface="Arial Narrow"/>
                <a:ea typeface="Arial Narrow"/>
                <a:cs typeface="Arial Narrow"/>
              </a:rPr>
              <a:t>Муайян кардани гуруҳҳое , ки барои омодаозии Лоиҳаи грантӣ манфиатдоранд ё аз таъсир мебинанд </a:t>
            </a:r>
            <a:endParaRPr sz="2600" b="0" i="0" u="none" strike="noStrike" cap="none" spc="0">
              <a:solidFill>
                <a:srgbClr val="002060"/>
              </a:solidFill>
              <a:latin typeface="Arial Narrow"/>
              <a:cs typeface="Arial Narrow"/>
            </a:endParaRPr>
          </a:p>
          <a:p>
            <a:pPr marL="283878" indent="-283878">
              <a:buFont typeface="Arial"/>
              <a:buAutoNum type="alphaLcPeriod"/>
              <a:defRPr/>
            </a:pPr>
            <a:r>
              <a:rPr lang="tg-Cyrl-TJ" sz="2600" b="0" i="0" u="none" strike="noStrike" cap="none" spc="0">
                <a:solidFill>
                  <a:srgbClr val="002060"/>
                </a:solidFill>
                <a:latin typeface="Arial Narrow"/>
                <a:ea typeface="Arial Narrow"/>
                <a:cs typeface="Arial Narrow"/>
              </a:rPr>
              <a:t>Гуруҳҳое иҷтимоие, ки дар сатҳҳои гуногун ба Лоиҳа таваҷуҳ доранд: </a:t>
            </a:r>
            <a:endParaRPr sz="2600" b="0" i="0" u="none" strike="noStrike" cap="none" spc="0">
              <a:solidFill>
                <a:srgbClr val="002060"/>
              </a:solidFill>
              <a:latin typeface="Arial Narrow"/>
              <a:cs typeface="Arial Narrow"/>
            </a:endParaRPr>
          </a:p>
          <a:p>
            <a:pPr marL="283878" indent="-283878">
              <a:buFont typeface="Arial"/>
              <a:buAutoNum type="alphaLcPeriod"/>
              <a:defRPr/>
            </a:pPr>
            <a:r>
              <a:rPr lang="tg-Cyrl-TJ" sz="2600" b="0" i="0" u="none" strike="noStrike" cap="none" spc="0">
                <a:solidFill>
                  <a:srgbClr val="002060"/>
                </a:solidFill>
                <a:latin typeface="Arial Narrow"/>
                <a:ea typeface="Arial Narrow"/>
                <a:cs typeface="Arial Narrow"/>
              </a:rPr>
              <a:t>Гуруҳои гуногун ва гуногунҷабҳа</a:t>
            </a:r>
            <a:endParaRPr sz="2600" b="0" i="0" u="none" strike="noStrike" cap="none" spc="0">
              <a:solidFill>
                <a:srgbClr val="002060"/>
              </a:solidFill>
              <a:latin typeface="Arial Narrow"/>
              <a:cs typeface="Arial Narrow"/>
            </a:endParaRPr>
          </a:p>
          <a:p>
            <a:pPr marL="283878" indent="-283878">
              <a:buFont typeface="Arial"/>
              <a:buAutoNum type="alphaLcPeriod"/>
              <a:defRPr/>
            </a:pPr>
            <a:r>
              <a:rPr lang="tg-Cyrl-TJ" sz="2600" b="0" i="0" u="none" strike="noStrike" cap="none" spc="0">
                <a:solidFill>
                  <a:srgbClr val="002060"/>
                </a:solidFill>
                <a:latin typeface="Arial Narrow"/>
                <a:ea typeface="Arial Narrow"/>
                <a:cs typeface="Arial Narrow"/>
              </a:rPr>
              <a:t>Мавҷудияти ин гуруҳҳо дар фазои умудӣ ва фазои уфуқӣ </a:t>
            </a:r>
            <a:endParaRPr sz="2600" b="0" i="0" u="none" strike="noStrike" cap="none" spc="0">
              <a:solidFill>
                <a:srgbClr val="002060"/>
              </a:solidFill>
              <a:latin typeface="Arial Narrow"/>
              <a:cs typeface="Arial Narrow"/>
            </a:endParaRPr>
          </a:p>
          <a:p>
            <a:pPr marL="0" indent="0">
              <a:buFont typeface="Arial"/>
              <a:buNone/>
              <a:defRPr/>
            </a:pPr>
            <a:r>
              <a:rPr lang="ru-RU" sz="2600" b="0" i="0" u="none" strike="noStrike" cap="none" spc="0">
                <a:solidFill>
                  <a:srgbClr val="002060"/>
                </a:solidFill>
                <a:latin typeface="Arial Narrow"/>
                <a:ea typeface="Arial Narrow"/>
                <a:cs typeface="Arial Narrow"/>
              </a:rPr>
              <a:t>Мувофиқан, харитасозии ҷонибҳои манфиатдор амудӣ (дар дохили фазои маъмурӣ) ва уфуқӣ (дар дохили фазоҳои алоҳида) анҷом дода мешавад. </a:t>
            </a:r>
            <a:endParaRPr sz="2600" b="0" i="0" u="none" strike="noStrike" cap="none" spc="0">
              <a:solidFill>
                <a:srgbClr val="002060"/>
              </a:solidFill>
              <a:latin typeface="Arial Narrow"/>
              <a:cs typeface="Arial Narrow"/>
            </a:endParaRPr>
          </a:p>
          <a:p>
            <a:pPr marL="0" indent="0">
              <a:buFont typeface="Arial"/>
              <a:buNone/>
              <a:defRPr/>
            </a:pPr>
            <a:r>
              <a:rPr lang="ru-RU" sz="2600" b="0" i="0" u="none" strike="noStrike" cap="none" spc="0">
                <a:solidFill>
                  <a:srgbClr val="002060"/>
                </a:solidFill>
                <a:latin typeface="Arial Narrow"/>
                <a:ea typeface="Arial Narrow"/>
                <a:cs typeface="Arial Narrow"/>
              </a:rPr>
              <a:t>Қадами аввал омода кардани харитаи ҳамаҷонибаро дар бар мегирад. Ҳар як ҷониб/гурӯҳи манфиатдор мувофиқи аҳамияти нисбӣ, аз "Паст" то "Баланд" баҳогузорӣ карда мешавад. Ин барои муайян кардани таваҷҷӯҳ ва аҳамият барои таҳлили минбаъда кӯмак мекунад. </a:t>
            </a:r>
            <a:endParaRPr sz="2600" b="0" i="0" u="none" strike="noStrike" cap="none" spc="0">
              <a:solidFill>
                <a:srgbClr val="002060"/>
              </a:solidFill>
              <a:latin typeface="Arial Narrow"/>
              <a:cs typeface="Arial Narrow"/>
            </a:endParaRPr>
          </a:p>
          <a:p>
            <a:pPr marL="0" indent="0">
              <a:buFont typeface="Arial"/>
              <a:buNone/>
              <a:defRPr/>
            </a:pPr>
            <a:r>
              <a:rPr lang="ru-RU" sz="2600" b="0" i="0" u="none" strike="noStrike" cap="none" spc="0">
                <a:solidFill>
                  <a:srgbClr val="002060"/>
                </a:solidFill>
                <a:latin typeface="Arial Narrow"/>
                <a:ea typeface="Arial Narrow"/>
                <a:cs typeface="Arial Narrow"/>
              </a:rPr>
              <a:t>Харитасозии ҷонибҳои манфиатдор ва аҳамияти нисбӣ дар раванди омодасозии лоиҳаи грантӣ дар зер оварда шудааст. (Рӯйхати ташкилотҳо замима карда шудааст.)</a:t>
            </a:r>
            <a:endParaRPr sz="2600" b="0" i="0" u="none" strike="noStrike" cap="none" spc="0">
              <a:solidFill>
                <a:srgbClr val="002060"/>
              </a:solidFill>
              <a:latin typeface="Arial Narrow"/>
              <a:cs typeface="Arial Narrow"/>
            </a:endParaRPr>
          </a:p>
        </p:txBody>
      </p:sp>
      <p:sp>
        <p:nvSpPr>
          <p:cNvPr id="609056362" name="TextBox 609056361"/>
          <p:cNvSpPr txBox="1"/>
          <p:nvPr/>
        </p:nvSpPr>
        <p:spPr bwMode="auto">
          <a:xfrm>
            <a:off x="629780" y="74201"/>
            <a:ext cx="11173946" cy="518519"/>
          </a:xfrm>
          <a:prstGeom prst="rect">
            <a:avLst/>
          </a:prstGeom>
          <a:solidFill>
            <a:srgbClr val="002060"/>
          </a:solid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sz="2800" b="1" i="0" u="none" strike="noStrike" cap="none" spc="0">
                <a:solidFill>
                  <a:schemeClr val="bg1"/>
                </a:solidFill>
                <a:latin typeface="Arial Narrow"/>
                <a:ea typeface="Arial Narrow"/>
                <a:cs typeface="Arial Narrow"/>
              </a:rPr>
              <a:t>ХАРИТАСОЗӢ ВА СЕГМЕНТАТСИЯИ ҶОНИБҲОИ МАНФИАТДОР</a:t>
            </a:r>
            <a:endParaRPr sz="2800" b="1">
              <a:solidFill>
                <a:schemeClr val="bg1"/>
              </a:solidFill>
              <a:latin typeface="Arial Narrow"/>
              <a:cs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1540073053" name="Таблица 1081141166"/>
          <p:cNvGraphicFramePr>
            <a:graphicFrameLocks xmlns:a="http://schemas.openxmlformats.org/drawingml/2006/main"/>
          </p:cNvGraphicFramePr>
          <p:nvPr/>
        </p:nvGraphicFramePr>
        <p:xfrm>
          <a:off x="842474" y="268754"/>
          <a:ext cx="10279844" cy="6276939"/>
        </p:xfrm>
        <a:graphic>
          <a:graphicData uri="http://schemas.openxmlformats.org/drawingml/2006/table">
            <a:tbl>
              <a:tblPr firstRow="1" firstCol="0" lastRow="0" lastCol="0" bandRow="1" bandCol="0"/>
              <a:tblGrid>
                <a:gridCol w="6312209"/>
                <a:gridCol w="3967635"/>
              </a:tblGrid>
              <a:tr h="365760">
                <a:tc>
                  <a:txBody>
                    <a:bodyPr/>
                    <a:p>
                      <a:pPr algn="ctr">
                        <a:lnSpc>
                          <a:spcPct val="107000"/>
                        </a:lnSpc>
                        <a:spcAft>
                          <a:spcPts val="796"/>
                        </a:spcAft>
                        <a:defRPr/>
                      </a:pPr>
                      <a:r>
                        <a:rPr lang="tg-Cyrl-TJ" sz="1800" b="1" i="0" u="none" strike="noStrike" cap="none" spc="0">
                          <a:solidFill>
                            <a:schemeClr val="lt1"/>
                          </a:solidFill>
                          <a:latin typeface="Arial Narrow"/>
                          <a:ea typeface="Arial Narrow"/>
                          <a:cs typeface="Arial Narrow"/>
                        </a:rPr>
                        <a:t>Ҷонибҳои манфиатдор -Гуруҳ </a:t>
                      </a:r>
                      <a:endParaRPr sz="1800">
                        <a:latin typeface="Arial Narrow"/>
                        <a:cs typeface="Arial Narrow"/>
                      </a:endParaRPr>
                    </a:p>
                  </a:txBody>
                  <a:tcPr>
                    <a:lnB w="12699" algn="ctr">
                      <a:solidFill>
                        <a:srgbClr val="000000"/>
                      </a:solidFill>
                    </a:lnB>
                    <a:solidFill>
                      <a:srgbClr val="002060"/>
                    </a:solidFill>
                  </a:tcPr>
                </a:tc>
                <a:tc>
                  <a:txBody>
                    <a:bodyPr/>
                    <a:p>
                      <a:pPr algn="ctr">
                        <a:defRPr/>
                      </a:pPr>
                      <a:r>
                        <a:rPr lang="tg-Cyrl-TJ" sz="1800" b="1" i="0" u="none" strike="noStrike" cap="none" spc="0">
                          <a:solidFill>
                            <a:schemeClr val="lt1"/>
                          </a:solidFill>
                          <a:latin typeface="Arial Narrow"/>
                          <a:ea typeface="Arial Narrow"/>
                          <a:cs typeface="Arial Narrow"/>
                        </a:rPr>
                        <a:t>Ҷонибҳои м</a:t>
                      </a:r>
                      <a:r>
                        <a:rPr lang="en-US" sz="1800" b="1" i="0" u="none" strike="noStrike" cap="none" spc="0">
                          <a:solidFill>
                            <a:schemeClr val="lt1"/>
                          </a:solidFill>
                          <a:latin typeface="Arial Narrow"/>
                          <a:ea typeface="Arial Narrow"/>
                          <a:cs typeface="Arial Narrow"/>
                        </a:rPr>
                        <a:t>анфиатдорон - </a:t>
                      </a:r>
                      <a:r>
                        <a:rPr lang="tg-Cyrl-TJ" sz="1800" b="1" i="0" u="none" strike="noStrike" cap="none" spc="0">
                          <a:solidFill>
                            <a:schemeClr val="lt1"/>
                          </a:solidFill>
                          <a:latin typeface="Arial Narrow"/>
                          <a:ea typeface="Arial Narrow"/>
                          <a:cs typeface="Arial Narrow"/>
                        </a:rPr>
                        <a:t>Зерг</a:t>
                      </a:r>
                      <a:r>
                        <a:rPr lang="en-US" sz="1800" b="1" i="0" u="none" strike="noStrike" cap="none" spc="0">
                          <a:solidFill>
                            <a:schemeClr val="lt1"/>
                          </a:solidFill>
                          <a:latin typeface="Arial Narrow"/>
                          <a:ea typeface="Arial Narrow"/>
                          <a:cs typeface="Arial Narrow"/>
                        </a:rPr>
                        <a:t>урӯҳ</a:t>
                      </a:r>
                      <a:endParaRPr sz="1800">
                        <a:latin typeface="Arial Narrow"/>
                        <a:cs typeface="Arial Narrow"/>
                      </a:endParaRPr>
                    </a:p>
                  </a:txBody>
                  <a:tcPr>
                    <a:lnB w="12699" algn="ctr">
                      <a:solidFill>
                        <a:srgbClr val="000000"/>
                      </a:solidFill>
                    </a:lnB>
                    <a:solidFill>
                      <a:srgbClr val="002060"/>
                    </a:solidFill>
                  </a:tcPr>
                </a:tc>
              </a:tr>
              <a:tr h="267540">
                <a:tc gridSpan="2">
                  <a:txBody>
                    <a:bodyPr/>
                    <a:p>
                      <a:pPr algn="ctr">
                        <a:lnSpc>
                          <a:spcPct val="107000"/>
                        </a:lnSpc>
                        <a:spcAft>
                          <a:spcPts val="797"/>
                        </a:spcAft>
                        <a:defRPr/>
                      </a:pPr>
                      <a:r>
                        <a:rPr lang="en-US" sz="1200" b="1" i="0" u="none" strike="noStrike" cap="none" spc="0">
                          <a:solidFill>
                            <a:srgbClr val="002060"/>
                          </a:solidFill>
                          <a:latin typeface="Arial Narrow"/>
                          <a:ea typeface="Arial Narrow"/>
                          <a:cs typeface="Arial Narrow"/>
                        </a:rPr>
                        <a:t>I. </a:t>
                      </a:r>
                      <a:r>
                        <a:rPr lang="tg-Cyrl-TJ" sz="1200" b="1" i="0" u="none" strike="noStrike" cap="none" spc="0">
                          <a:solidFill>
                            <a:srgbClr val="002060"/>
                          </a:solidFill>
                          <a:latin typeface="Arial Narrow"/>
                          <a:ea typeface="Arial Narrow"/>
                          <a:cs typeface="Arial Narrow"/>
                        </a:rPr>
                        <a:t>ҶОНИБҲОИ МАНФИАТДОР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267540">
                <a:tc gridSpan="2">
                  <a:txBody>
                    <a:bodyPr/>
                    <a:p>
                      <a:pPr algn="ctr">
                        <a:lnSpc>
                          <a:spcPct val="107000"/>
                        </a:lnSpc>
                        <a:spcAft>
                          <a:spcPts val="797"/>
                        </a:spcAft>
                        <a:defRPr/>
                      </a:pPr>
                      <a:r>
                        <a:rPr lang="tg-Cyrl-TJ" sz="1200" b="1" i="0" u="none" strike="noStrike" cap="none" spc="0">
                          <a:solidFill>
                            <a:srgbClr val="002060"/>
                          </a:solidFill>
                          <a:latin typeface="Arial Narrow"/>
                          <a:ea typeface="Arial Narrow"/>
                          <a:cs typeface="Arial Narrow"/>
                        </a:rPr>
                        <a:t>МАҚОМОТҲОИ ДАВЛАТИИ ТОҶИКИСТОН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267540">
                <a:tc>
                  <a:txBody>
                    <a:bodyPr/>
                    <a:p>
                      <a:pPr>
                        <a:defRPr/>
                      </a:pPr>
                      <a:r>
                        <a:rPr lang="tg-Cyrl-TJ" sz="1600" b="0" i="0" u="none" strike="noStrike" cap="none" spc="0">
                          <a:solidFill>
                            <a:srgbClr val="002060"/>
                          </a:solidFill>
                          <a:latin typeface="Arial Narrow"/>
                          <a:ea typeface="Arial Narrow"/>
                          <a:cs typeface="Arial Narrow"/>
                        </a:rPr>
                        <a:t>Кумитаи давлатии сармоягузорӣ ва идораи амволи давлатии Тоҷикистон </a:t>
                      </a:r>
                      <a:r>
                        <a:rPr lang="ru-RU" sz="1600" b="0" i="0" u="none" strike="noStrike" cap="none" spc="0">
                          <a:solidFill>
                            <a:srgbClr val="002060"/>
                          </a:solidFill>
                          <a:latin typeface="Arial Narrow"/>
                          <a:ea typeface="Arial Narrow"/>
                          <a:cs typeface="Arial Narrow"/>
                        </a:rPr>
                        <a:t> </a:t>
                      </a:r>
                      <a:endParaRPr sz="1600">
                        <a:solidFill>
                          <a:srgbClr val="002060"/>
                        </a:solidFill>
                        <a:latin typeface="Arial Narrow"/>
                        <a:cs typeface="Arial Narrow"/>
                      </a:endParaRPr>
                    </a:p>
                    <a:p>
                      <a:pPr>
                        <a:defRPr/>
                      </a:pPr>
                      <a:r>
                        <a:rPr lang="ru-RU" sz="1600" b="0" i="0" u="none" strike="noStrike" cap="none" spc="0">
                          <a:solidFill>
                            <a:srgbClr val="002060"/>
                          </a:solidFill>
                          <a:latin typeface="Arial Narrow"/>
                          <a:ea typeface="Arial Narrow"/>
                          <a:cs typeface="Arial Narrow"/>
                        </a:rPr>
                        <a:t>(</a:t>
                      </a:r>
                      <a:r>
                        <a:rPr lang="tg-Cyrl-TJ" sz="1600" b="0" i="0" u="none" strike="noStrike" cap="none" spc="0">
                          <a:solidFill>
                            <a:srgbClr val="002060"/>
                          </a:solidFill>
                          <a:latin typeface="Arial Narrow"/>
                          <a:ea typeface="Arial Narrow"/>
                          <a:cs typeface="Arial Narrow"/>
                        </a:rPr>
                        <a:t>КДСваИАДТ </a:t>
                      </a:r>
                      <a:r>
                        <a:rPr lang="ru-RU" sz="1600" b="0" i="0" u="none" strike="noStrike" cap="none" spc="0">
                          <a:solidFill>
                            <a:srgbClr val="002060"/>
                          </a:solidFill>
                          <a:latin typeface="Arial Narrow"/>
                          <a:ea typeface="Arial Narrow"/>
                          <a:cs typeface="Arial Narrow"/>
                        </a:rPr>
                        <a:t>)</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267540">
                <a:tc>
                  <a:txBody>
                    <a:bodyPr/>
                    <a:p>
                      <a:pPr>
                        <a:defRPr/>
                      </a:pPr>
                      <a:r>
                        <a:rPr lang="tg-Cyrl-TJ" sz="1600" b="0" i="0" u="none">
                          <a:solidFill>
                            <a:srgbClr val="002060"/>
                          </a:solidFill>
                          <a:latin typeface="Arial Narrow"/>
                          <a:ea typeface="Arial Narrow"/>
                          <a:cs typeface="Arial Narrow"/>
                        </a:rPr>
                        <a:t>Бонки милли Тоҷикистон </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89093">
                <a:tc>
                  <a:txBody>
                    <a:bodyPr/>
                    <a:p>
                      <a:pPr>
                        <a:defRPr/>
                      </a:pPr>
                      <a:r>
                        <a:rPr sz="1600" b="0" i="0" u="none">
                          <a:solidFill>
                            <a:srgbClr val="002060"/>
                          </a:solidFill>
                          <a:latin typeface="Arial Narrow"/>
                          <a:ea typeface="Arial Narrow"/>
                          <a:cs typeface="Arial Narrow"/>
                        </a:rPr>
                        <a:t>Муассисаи давлатии «Бизнес-инкубатор дар Тоҷикистон»</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12537">
                <a:tc>
                  <a:txBody>
                    <a:bodyPr/>
                    <a:p>
                      <a:pPr algn="l">
                        <a:defRPr/>
                      </a:pPr>
                      <a:r>
                        <a:rPr lang="tg-Cyrl-TJ" sz="1600" b="0" i="0" u="none" strike="noStrike" cap="none" spc="0">
                          <a:solidFill>
                            <a:srgbClr val="002060"/>
                          </a:solidFill>
                          <a:latin typeface="Arial Narrow"/>
                          <a:ea typeface="Arial Narrow"/>
                          <a:cs typeface="Arial Narrow"/>
                        </a:rPr>
                        <a:t>Кумитаи андози ҶТ </a:t>
                      </a:r>
                      <a:endParaRPr sz="1600" b="0" i="0" u="none" strike="noStrike" cap="none" spc="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ru-RU" sz="1600" b="0" i="0" u="none" strike="noStrike" cap="none" spc="0">
                          <a:solidFill>
                            <a:srgbClr val="002060"/>
                          </a:solidFill>
                          <a:latin typeface="Arial Narrow"/>
                          <a:ea typeface="Arial Narrow"/>
                          <a:cs typeface="Arial Narrow"/>
                        </a:rPr>
                        <a:t>Агентии омори назди Президенти Ҷумҳурии Тоҷикистон (АО)</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21497">
                <a:tc>
                  <a:txBody>
                    <a:bodyPr/>
                    <a:p>
                      <a:pPr>
                        <a:defRPr/>
                      </a:pPr>
                      <a:r>
                        <a:rPr lang="tg-Cyrl-TJ" sz="1600">
                          <a:solidFill>
                            <a:srgbClr val="002060"/>
                          </a:solidFill>
                          <a:latin typeface="Arial Narrow"/>
                          <a:ea typeface="Arial Narrow"/>
                          <a:cs typeface="Arial Narrow"/>
                        </a:rPr>
                        <a:t>Вазрати рушди иқтисод  ва савдои ҶТ  (ВРИС)</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tg-Cyrl-TJ" sz="1600" b="0" i="0" u="none">
                          <a:solidFill>
                            <a:srgbClr val="002060"/>
                          </a:solidFill>
                          <a:latin typeface="Arial Narrow"/>
                          <a:ea typeface="Arial Narrow"/>
                          <a:cs typeface="Arial Narrow"/>
                        </a:rPr>
                        <a:t>Вазорати молия </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1420">
                <a:tc>
                  <a:txBody>
                    <a:bodyPr/>
                    <a:p>
                      <a:pPr>
                        <a:defRPr/>
                      </a:pPr>
                      <a:r>
                        <a:rPr lang="tg-Cyrl-TJ" sz="1600" b="0" i="0" u="none">
                          <a:solidFill>
                            <a:srgbClr val="002060"/>
                          </a:solidFill>
                          <a:latin typeface="Arial Narrow"/>
                          <a:ea typeface="Arial Narrow"/>
                          <a:cs typeface="Arial Narrow"/>
                        </a:rPr>
                        <a:t>Вазорати адлия </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tg-Cyrl-TJ" sz="1600" b="0" i="0" u="none" strike="noStrike" cap="none" spc="0">
                          <a:solidFill>
                            <a:srgbClr val="002060"/>
                          </a:solidFill>
                          <a:latin typeface="Arial Narrow"/>
                          <a:ea typeface="Arial Narrow"/>
                          <a:cs typeface="Arial Narrow"/>
                        </a:rPr>
                        <a:t>Вазорати тандурустӣ ва ҳифзи иҷтимоӣ </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ru-RU" sz="1600" b="0" i="0" u="none" strike="noStrike" cap="none" spc="0">
                          <a:solidFill>
                            <a:srgbClr val="002060"/>
                          </a:solidFill>
                          <a:latin typeface="Arial Narrow"/>
                          <a:ea typeface="Arial Narrow"/>
                          <a:cs typeface="Arial Narrow"/>
                        </a:rPr>
                        <a:t>Агентии инноватсия ва технологияҳои рақамӣ</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70877">
                <a:tc>
                  <a:txBody>
                    <a:bodyPr/>
                    <a:p>
                      <a:pPr>
                        <a:defRPr/>
                      </a:pPr>
                      <a:r>
                        <a:rPr lang="tg-Cyrl-TJ" sz="1600" b="0" i="0" u="none" strike="noStrike" cap="none" spc="0">
                          <a:solidFill>
                            <a:srgbClr val="002060"/>
                          </a:solidFill>
                          <a:latin typeface="Arial Narrow"/>
                          <a:ea typeface="Arial Narrow"/>
                          <a:cs typeface="Arial Narrow"/>
                        </a:rPr>
                        <a:t>Кумитаи давлатии идоракунии замин ва геодезия (КДЗГ)</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tg-Cyrl-TJ" sz="1600" b="0" i="0" u="none" strike="noStrike" cap="none" spc="0">
                          <a:solidFill>
                            <a:srgbClr val="002060"/>
                          </a:solidFill>
                          <a:latin typeface="Arial Narrow"/>
                          <a:ea typeface="Arial Narrow"/>
                          <a:cs typeface="Arial Narrow"/>
                        </a:rPr>
                        <a:t>Кумитаи ҳифзи муҳити зисти назди Ҳукумати ҶТ (КҲМЗ)</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tg-Cyrl-TJ" sz="1600" b="0" i="0" u="none">
                          <a:solidFill>
                            <a:srgbClr val="002060"/>
                          </a:solidFill>
                          <a:latin typeface="Arial Narrow"/>
                          <a:ea typeface="Arial Narrow"/>
                          <a:cs typeface="Arial Narrow"/>
                        </a:rPr>
                        <a:t>Кумитаи рушди сайёҳии назди ҳукумати ҶТ  (КРС) </a:t>
                      </a:r>
                      <a:r>
                        <a:rPr lang="tg-Cyrl-TJ" sz="1600" b="0" i="0" u="none">
                          <a:solidFill>
                            <a:srgbClr val="FFFF00"/>
                          </a:solidFill>
                          <a:latin typeface="Arial Narrow"/>
                          <a:ea typeface="Arial Narrow"/>
                          <a:cs typeface="Arial Narrow"/>
                        </a:rPr>
                        <a:t>  </a:t>
                      </a:r>
                      <a:endParaRPr sz="1600">
                        <a:solidFill>
                          <a:srgbClr val="FFFF0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tg-Cyrl-TJ" sz="1600" b="0" i="0" u="none" strike="noStrike" cap="none" spc="0">
                          <a:solidFill>
                            <a:srgbClr val="002060"/>
                          </a:solidFill>
                          <a:latin typeface="Arial Narrow"/>
                          <a:ea typeface="Arial Narrow"/>
                          <a:cs typeface="Arial Narrow"/>
                        </a:rPr>
                        <a:t>Кумитаи занон ва оилаи назди Ҳукумати  ҶТ  (КЗО) </a:t>
                      </a:r>
                      <a:r>
                        <a:rPr lang="tg-Cyrl-TJ" sz="1600" b="0" i="0" u="none" strike="noStrike" cap="none" spc="0">
                          <a:solidFill>
                            <a:srgbClr val="FFFF00"/>
                          </a:solidFill>
                          <a:latin typeface="Arial Narrow"/>
                          <a:ea typeface="Arial Narrow"/>
                          <a:cs typeface="Arial Narrow"/>
                        </a:rPr>
                        <a:t>  </a:t>
                      </a:r>
                      <a:endParaRPr sz="1600">
                        <a:solidFill>
                          <a:srgbClr val="FFFF0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291847773" name="Таблица 46115900"/>
          <p:cNvGraphicFramePr>
            <a:graphicFrameLocks xmlns:a="http://schemas.openxmlformats.org/drawingml/2006/main"/>
          </p:cNvGraphicFramePr>
          <p:nvPr/>
        </p:nvGraphicFramePr>
        <p:xfrm>
          <a:off x="700347" y="712638"/>
          <a:ext cx="11069305" cy="5097634"/>
        </p:xfrm>
        <a:graphic>
          <a:graphicData uri="http://schemas.openxmlformats.org/drawingml/2006/table">
            <a:tbl>
              <a:tblPr firstRow="1" firstCol="0" lastRow="0" lastCol="0" bandRow="1" bandCol="0"/>
              <a:tblGrid>
                <a:gridCol w="5760000"/>
                <a:gridCol w="5309305"/>
              </a:tblGrid>
              <a:tr h="364800">
                <a:tc>
                  <a:txBody>
                    <a:bodyPr/>
                    <a:p>
                      <a:pPr algn="ctr">
                        <a:lnSpc>
                          <a:spcPct val="107000"/>
                        </a:lnSpc>
                        <a:spcAft>
                          <a:spcPts val="797"/>
                        </a:spcAft>
                        <a:defRPr/>
                      </a:pPr>
                      <a:r>
                        <a:rPr lang="tg-Cyrl-TJ" sz="1800" b="1" i="0" u="none" strike="noStrike" cap="none" spc="0">
                          <a:solidFill>
                            <a:schemeClr val="lt1"/>
                          </a:solidFill>
                          <a:latin typeface="Arial Narrow"/>
                          <a:ea typeface="Arial Narrow"/>
                          <a:cs typeface="Arial Narrow"/>
                        </a:rPr>
                        <a:t>ҶОНИБҲОИ МАНФИАТДОР -ГУРУҲ </a:t>
                      </a:r>
                      <a:endParaRPr sz="1800">
                        <a:latin typeface="Arial Narrow"/>
                        <a:cs typeface="Arial Narrow"/>
                      </a:endParaRPr>
                    </a:p>
                  </a:txBody>
                  <a:tcPr>
                    <a:lnB w="12699" algn="ctr">
                      <a:solidFill>
                        <a:srgbClr val="000000"/>
                      </a:solidFill>
                    </a:lnB>
                    <a:solidFill>
                      <a:srgbClr val="002060"/>
                    </a:solidFill>
                  </a:tcPr>
                </a:tc>
                <a:tc>
                  <a:txBody>
                    <a:bodyPr/>
                    <a:p>
                      <a:pPr>
                        <a:defRPr/>
                      </a:pPr>
                      <a:r>
                        <a:rPr lang="tg-Cyrl-TJ" sz="1800" b="1" i="0" u="none" strike="noStrike" cap="none" spc="0">
                          <a:solidFill>
                            <a:schemeClr val="lt1"/>
                          </a:solidFill>
                          <a:latin typeface="Times New Roman"/>
                          <a:ea typeface="Times New Roman"/>
                          <a:cs typeface="Times New Roman"/>
                        </a:rPr>
                        <a:t>ҶОНИБҲОИ М</a:t>
                      </a:r>
                      <a:r>
                        <a:rPr lang="en-US" sz="1800" b="1" i="0" u="none" strike="noStrike" cap="none" spc="0">
                          <a:solidFill>
                            <a:schemeClr val="lt1"/>
                          </a:solidFill>
                          <a:latin typeface="Times New Roman"/>
                          <a:ea typeface="Times New Roman"/>
                          <a:cs typeface="Times New Roman"/>
                        </a:rPr>
                        <a:t>АНФИАТДОРОН - </a:t>
                      </a:r>
                      <a:r>
                        <a:rPr lang="tg-Cyrl-TJ" sz="1800" b="1" i="0" u="none" strike="noStrike" cap="none" spc="0">
                          <a:solidFill>
                            <a:schemeClr val="lt1"/>
                          </a:solidFill>
                          <a:latin typeface="Times New Roman"/>
                          <a:ea typeface="Times New Roman"/>
                          <a:cs typeface="Times New Roman"/>
                        </a:rPr>
                        <a:t>ЗЕРГ</a:t>
                      </a:r>
                      <a:r>
                        <a:rPr lang="en-US" sz="1800" b="1" i="0" u="none" strike="noStrike" cap="none" spc="0">
                          <a:solidFill>
                            <a:schemeClr val="lt1"/>
                          </a:solidFill>
                          <a:latin typeface="Times New Roman"/>
                          <a:ea typeface="Times New Roman"/>
                          <a:cs typeface="Times New Roman"/>
                        </a:rPr>
                        <a:t>УРӮҲ</a:t>
                      </a:r>
                      <a:endParaRPr sz="1200">
                        <a:latin typeface="Times New Roman"/>
                        <a:cs typeface="Times New Roman"/>
                      </a:endParaRPr>
                    </a:p>
                  </a:txBody>
                  <a:tcPr>
                    <a:lnB w="12699" algn="ctr">
                      <a:solidFill>
                        <a:srgbClr val="000000"/>
                      </a:solidFill>
                    </a:lnB>
                    <a:solidFill>
                      <a:srgbClr val="002060"/>
                    </a:solidFill>
                  </a:tcPr>
                </a:tc>
              </a:tr>
              <a:tr h="347184">
                <a:tc gridSpan="2">
                  <a:txBody>
                    <a:bodyPr/>
                    <a:p>
                      <a:pPr>
                        <a:defRPr/>
                      </a:pPr>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334881">
                <a:tc gridSpan="2">
                  <a:txBody>
                    <a:bodyPr/>
                    <a:p>
                      <a:pPr algn="ctr">
                        <a:lnSpc>
                          <a:spcPct val="107000"/>
                        </a:lnSpc>
                        <a:spcAft>
                          <a:spcPts val="796"/>
                        </a:spcAft>
                        <a:defRPr/>
                      </a:pPr>
                      <a:r>
                        <a:rPr lang="ru-RU" sz="1600" b="1" i="0" u="none" strike="noStrike" cap="none" spc="0">
                          <a:solidFill>
                            <a:srgbClr val="000000"/>
                          </a:solidFill>
                          <a:latin typeface="Arial Narrow"/>
                          <a:ea typeface="Arial Narrow"/>
                          <a:cs typeface="Arial Narrow"/>
                        </a:rPr>
                        <a:t>Ҷ</a:t>
                      </a:r>
                      <a:r>
                        <a:rPr lang="ru-RU" sz="1600" b="1" i="0" u="none" strike="noStrike" cap="none" spc="0">
                          <a:solidFill>
                            <a:srgbClr val="002060"/>
                          </a:solidFill>
                          <a:latin typeface="Arial Narrow"/>
                          <a:ea typeface="Arial Narrow"/>
                          <a:cs typeface="Arial Narrow"/>
                        </a:rPr>
                        <a:t>ОНИБҲОИ МАНФИАТДОРИ </a:t>
                      </a:r>
                      <a:r>
                        <a:rPr lang="tg-Cyrl-TJ" sz="1600" b="1" i="0" u="none" strike="noStrike" cap="none" spc="0">
                          <a:solidFill>
                            <a:srgbClr val="002060"/>
                          </a:solidFill>
                          <a:latin typeface="Arial Narrow"/>
                          <a:ea typeface="Arial Narrow"/>
                          <a:cs typeface="Arial Narrow"/>
                        </a:rPr>
                        <a:t>ДАР </a:t>
                      </a:r>
                      <a:r>
                        <a:rPr lang="ru-RU" sz="1600" b="1" i="0" u="none" strike="noStrike" cap="none" spc="0">
                          <a:solidFill>
                            <a:srgbClr val="002060"/>
                          </a:solidFill>
                          <a:latin typeface="Arial Narrow"/>
                          <a:ea typeface="Arial Narrow"/>
                          <a:cs typeface="Arial Narrow"/>
                        </a:rPr>
                        <a:t>САТҲИ ВИЛОЯТ</a:t>
                      </a:r>
                      <a:r>
                        <a:rPr lang="tg-Cyrl-TJ" sz="1600" b="1" i="0" u="none" strike="noStrike" cap="none" spc="0">
                          <a:solidFill>
                            <a:srgbClr val="002060"/>
                          </a:solidFill>
                          <a:latin typeface="Arial Narrow"/>
                          <a:ea typeface="Arial Narrow"/>
                          <a:cs typeface="Arial Narrow"/>
                        </a:rPr>
                        <a:t>Ӣ</a:t>
                      </a:r>
                      <a:endParaRPr sz="16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291262">
                <a:tc>
                  <a:txBody>
                    <a:bodyPr/>
                    <a:p>
                      <a:pPr>
                        <a:defRPr/>
                      </a:pPr>
                      <a:r>
                        <a:rPr lang="ru-RU" sz="1400" b="0" i="0" u="none" strike="noStrike" cap="none" spc="0">
                          <a:solidFill>
                            <a:srgbClr val="002060"/>
                          </a:solidFill>
                          <a:latin typeface="Arial Narrow"/>
                          <a:ea typeface="Arial Narrow"/>
                          <a:cs typeface="Arial Narrow"/>
                        </a:rPr>
                        <a:t>Сарраёсатҳои минтақавии КДСИАД</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Times New Roman"/>
                        <a:cs typeface="Times New Roman"/>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486990">
                <a:tc>
                  <a:txBody>
                    <a:bodyPr/>
                    <a:p>
                      <a:pPr>
                        <a:defRPr/>
                      </a:pPr>
                      <a:r>
                        <a:rPr lang="ru-RU" sz="1400" b="0" i="0" u="none" strike="noStrike" cap="none" spc="0">
                          <a:solidFill>
                            <a:srgbClr val="002060"/>
                          </a:solidFill>
                          <a:latin typeface="Arial Narrow"/>
                          <a:ea typeface="Arial Narrow"/>
                          <a:cs typeface="Arial Narrow"/>
                        </a:rPr>
                        <a:t>Раёсатҳои вилоятии агентиҳои давлатӣ ва вазоратҳо/истеҳсолкунандагони маълумот</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Times New Roman"/>
                        <a:cs typeface="Times New Roman"/>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73141">
                <a:tc gridSpan="2">
                  <a:txBody>
                    <a:bodyPr/>
                    <a:p>
                      <a:pPr>
                        <a:defRPr/>
                      </a:pPr>
                      <a:r>
                        <a:rPr lang="tg-Cyrl-TJ" sz="1400" b="0" i="0" u="none">
                          <a:solidFill>
                            <a:srgbClr val="002060"/>
                          </a:solidFill>
                          <a:latin typeface="Arial Narrow"/>
                          <a:ea typeface="Arial Narrow"/>
                          <a:cs typeface="Arial Narrow"/>
                        </a:rPr>
                        <a:t>Бонки милли Тоҷикистон дар минтақаҳо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291262">
                <a:tc>
                  <a:txBody>
                    <a:bodyPr/>
                    <a:p>
                      <a:pPr>
                        <a:defRPr/>
                      </a:pPr>
                      <a:r>
                        <a:rPr lang="tg-Cyrl-TJ" sz="1400" b="0" i="0" u="none">
                          <a:solidFill>
                            <a:srgbClr val="002060"/>
                          </a:solidFill>
                          <a:latin typeface="Arial Narrow"/>
                          <a:ea typeface="Arial Narrow"/>
                          <a:cs typeface="Arial Narrow"/>
                        </a:rPr>
                        <a:t>Идораҳои </a:t>
                      </a:r>
                      <a:r>
                        <a:rPr sz="1400" b="0" i="0" u="none">
                          <a:solidFill>
                            <a:srgbClr val="002060"/>
                          </a:solidFill>
                          <a:latin typeface="Arial Narrow"/>
                          <a:ea typeface="Arial Narrow"/>
                          <a:cs typeface="Arial Narrow"/>
                        </a:rPr>
                        <a:t> «Бизнес-инкубатор дар </a:t>
                      </a:r>
                      <a:r>
                        <a:rPr lang="tg-Cyrl-TJ" sz="1400" b="0" i="0" u="none">
                          <a:solidFill>
                            <a:srgbClr val="002060"/>
                          </a:solidFill>
                          <a:latin typeface="Arial Narrow"/>
                          <a:ea typeface="Arial Narrow"/>
                          <a:cs typeface="Arial Narrow"/>
                        </a:rPr>
                        <a:t>сатҳи вилоятҳо</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Times New Roman"/>
                        <a:cs typeface="Times New Roman"/>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690991">
                <a:tc>
                  <a:txBody>
                    <a:bodyPr/>
                    <a:p>
                      <a:pPr>
                        <a:defRPr/>
                      </a:pPr>
                      <a:r>
                        <a:rPr lang="ru-RU" sz="1400" b="0" i="0" u="none" strike="noStrike" cap="none" spc="0">
                          <a:solidFill>
                            <a:srgbClr val="002060"/>
                          </a:solidFill>
                          <a:latin typeface="Arial Narrow"/>
                          <a:ea typeface="Arial Narrow"/>
                          <a:cs typeface="Arial Narrow"/>
                        </a:rPr>
                        <a:t>Ҳукуматҳои маҳаллӣ (аз ҷумла шӯъбаҳои сатҳи ноҳиявӣ оид ба молия, адлия, андоз, идоракунии замин, захираҳои об, хизматрасонии шаҳрвандӣ ва ғайра)</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Times New Roman"/>
                        <a:cs typeface="Times New Roman"/>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7184">
                <a:tc gridSpan="2">
                  <a:txBody>
                    <a:bodyPr/>
                    <a:p>
                      <a:pPr algn="ctr">
                        <a:lnSpc>
                          <a:spcPct val="107000"/>
                        </a:lnSpc>
                        <a:spcAft>
                          <a:spcPts val="796"/>
                        </a:spcAft>
                        <a:defRPr/>
                      </a:pPr>
                      <a:r>
                        <a:rPr lang="tg-Cyrl-TJ" sz="1600" b="1" i="0" u="none" strike="noStrike" cap="none" spc="0">
                          <a:solidFill>
                            <a:srgbClr val="002060"/>
                          </a:solidFill>
                          <a:latin typeface="Arial Narrow"/>
                          <a:ea typeface="Arial Narrow"/>
                          <a:cs typeface="Arial Narrow"/>
                        </a:rPr>
                        <a:t>2. </a:t>
                      </a:r>
                      <a:r>
                        <a:rPr lang="ru-RU" sz="1600" b="1" i="0" u="none" strike="noStrike" cap="none" spc="0">
                          <a:solidFill>
                            <a:srgbClr val="002060"/>
                          </a:solidFill>
                          <a:latin typeface="Arial Narrow"/>
                          <a:ea typeface="Arial Narrow"/>
                          <a:cs typeface="Arial Narrow"/>
                        </a:rPr>
                        <a:t>ТАШКИЛОТҲОИ </a:t>
                      </a:r>
                      <a:r>
                        <a:rPr lang="tg-Cyrl-TJ" sz="1600" b="1" i="0" u="none" strike="noStrike" cap="none" spc="0">
                          <a:solidFill>
                            <a:srgbClr val="002060"/>
                          </a:solidFill>
                          <a:latin typeface="Arial Narrow"/>
                          <a:ea typeface="Arial Narrow"/>
                          <a:cs typeface="Arial Narrow"/>
                        </a:rPr>
                        <a:t>ҶАМЪИЯТИ, ТАШКИЛОТҲОИ ҶАМЪИЯТИИ ТИҶОРАТӢ (ШАХСИ) </a:t>
                      </a:r>
                      <a:endParaRPr sz="18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hMerge="1">
                  <a:txBody>
                    <a:bodyPr/>
                    <a:p>
                      <a:endParaRPr/>
                    </a:p>
                  </a:txBody>
                </a:tc>
              </a:tr>
              <a:tr h="405370">
                <a:tc>
                  <a:txBody>
                    <a:bodyPr/>
                    <a:p>
                      <a:pPr>
                        <a:defRPr/>
                      </a:pPr>
                      <a:r>
                        <a:rPr lang="ru-RU" sz="1400" b="0" i="0" u="none" strike="noStrike" cap="none" spc="0">
                          <a:solidFill>
                            <a:srgbClr val="002060"/>
                          </a:solidFill>
                          <a:latin typeface="Arial Narrow"/>
                          <a:ea typeface="Arial Narrow"/>
                          <a:cs typeface="Arial Narrow"/>
                        </a:rPr>
                        <a:t>Итти</a:t>
                      </a:r>
                      <a:r>
                        <a:rPr lang="tg-Cyrl-TJ" sz="1400" b="0" i="0" u="none" strike="noStrike" cap="none" spc="0">
                          <a:solidFill>
                            <a:srgbClr val="002060"/>
                          </a:solidFill>
                          <a:latin typeface="Arial Narrow"/>
                          <a:ea typeface="Arial Narrow"/>
                          <a:cs typeface="Arial Narrow"/>
                        </a:rPr>
                        <a:t>ҳодияи (ассосиасия)  </a:t>
                      </a:r>
                      <a:r>
                        <a:rPr lang="ru-RU" sz="1400" b="0" i="0" u="none" strike="noStrike" cap="none" spc="0">
                          <a:solidFill>
                            <a:srgbClr val="002060"/>
                          </a:solidFill>
                          <a:latin typeface="Arial Narrow"/>
                          <a:ea typeface="Arial Narrow"/>
                          <a:cs typeface="Arial Narrow"/>
                        </a:rPr>
                        <a:t>саноатчиён ва соҳибкорони Тоҷикистон</a:t>
                      </a:r>
                      <a:endParaRPr sz="1400" b="0" i="0" u="none" strike="noStrike" cap="none" spc="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0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7184">
                <a:tc>
                  <a:txBody>
                    <a:bodyPr/>
                    <a:p>
                      <a:pPr>
                        <a:defRPr/>
                      </a:pPr>
                      <a:r>
                        <a:rPr lang="tg-Cyrl-TJ" sz="1400">
                          <a:solidFill>
                            <a:srgbClr val="002060"/>
                          </a:solidFill>
                          <a:latin typeface="Arial Narrow"/>
                          <a:ea typeface="Arial Narrow"/>
                          <a:cs typeface="Arial Narrow"/>
                        </a:rPr>
                        <a:t>Кооперативҳои истеҳсолии Тоҷикистон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0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7184">
                <a:tc>
                  <a:txBody>
                    <a:bodyPr/>
                    <a:p>
                      <a:pPr>
                        <a:defRPr/>
                      </a:pPr>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latin typeface="Times New Roman"/>
                        <a:cs typeface="Times New Roman"/>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47184">
                <a:tc>
                  <a:txBody>
                    <a:bodyPr/>
                    <a:p>
                      <a:pPr>
                        <a:defRPr/>
                      </a:pPr>
                      <a:endParaRPr/>
                    </a:p>
                  </a:txBody>
                  <a:tcPr>
                    <a:lnT w="12699" algn="ctr">
                      <a:solidFill>
                        <a:srgbClr val="000000"/>
                      </a:solidFill>
                    </a:lnT>
                    <a:solidFill>
                      <a:schemeClr val="bg1"/>
                    </a:solidFill>
                  </a:tcPr>
                </a:tc>
                <a:tc>
                  <a:txBody>
                    <a:bodyPr/>
                    <a:p>
                      <a:pPr>
                        <a:defRPr/>
                      </a:pPr>
                      <a:endParaRPr sz="1200">
                        <a:latin typeface="Times New Roman"/>
                        <a:cs typeface="Times New Roman"/>
                      </a:endParaRPr>
                    </a:p>
                  </a:txBody>
                  <a:tcPr>
                    <a:lnT w="12699" algn="ctr">
                      <a:solidFill>
                        <a:srgbClr val="000000"/>
                      </a:solidFill>
                    </a:lnT>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13795575" name="TextBox 7"/>
          <p:cNvSpPr txBox="1"/>
          <p:nvPr/>
        </p:nvSpPr>
        <p:spPr bwMode="auto">
          <a:xfrm>
            <a:off x="0" y="0"/>
            <a:ext cx="12193437" cy="1097640"/>
          </a:xfrm>
          <a:prstGeom prst="rect">
            <a:avLst/>
          </a:prstGeom>
          <a:solidFill>
            <a:srgbClr val="002060"/>
          </a:solidFill>
        </p:spPr>
        <p:txBody>
          <a:bodyPr wrap="square" rtlCol="0">
            <a:spAutoFit/>
          </a:bodyPr>
          <a:lstStyle/>
          <a:p>
            <a:pPr marL="227012" marR="0" lvl="0" indent="0" algn="just" defTabSz="914400">
              <a:lnSpc>
                <a:spcPct val="100000"/>
              </a:lnSpc>
              <a:spcBef>
                <a:spcPts val="0"/>
              </a:spcBef>
              <a:spcAft>
                <a:spcPts val="0"/>
              </a:spcAft>
              <a:buClrTx/>
              <a:buSzTx/>
              <a:buFontTx/>
              <a:buNone/>
              <a:defRPr/>
            </a:pPr>
            <a:r>
              <a:rPr lang="ru-RU" sz="2200" b="1" i="0" u="none" strike="noStrike" cap="none" spc="0">
                <a:ln>
                  <a:noFill/>
                </a:ln>
                <a:solidFill>
                  <a:prstClr val="white"/>
                </a:solidFill>
                <a:latin typeface="Times New Roman"/>
                <a:ea typeface="Arial Narrow"/>
                <a:cs typeface="Times New Roman"/>
              </a:rPr>
              <a:t>Суръати</a:t>
            </a:r>
            <a:r>
              <a:rPr lang="ru-RU" sz="2200" b="1" i="0" u="none" strike="noStrike" cap="none" spc="0">
                <a:ln>
                  <a:noFill/>
                </a:ln>
                <a:solidFill>
                  <a:prstClr val="white"/>
                </a:solidFill>
                <a:latin typeface="Times New Roman"/>
                <a:ea typeface="Arial Narrow"/>
                <a:cs typeface="Times New Roman"/>
              </a:rPr>
              <a:t> пасти </a:t>
            </a:r>
            <a:r>
              <a:rPr lang="ru-RU" sz="2200" b="1" i="0" u="none" strike="noStrike" cap="none" spc="0">
                <a:ln>
                  <a:noFill/>
                </a:ln>
                <a:solidFill>
                  <a:prstClr val="white"/>
                </a:solidFill>
                <a:latin typeface="Times New Roman"/>
                <a:ea typeface="Arial Narrow"/>
                <a:cs typeface="Times New Roman"/>
              </a:rPr>
              <a:t>воридшавӣ</a:t>
            </a:r>
            <a:r>
              <a:rPr lang="ru-RU" sz="2200" b="1" i="0" u="none" strike="noStrike" cap="none" spc="0">
                <a:ln>
                  <a:noFill/>
                </a:ln>
                <a:solidFill>
                  <a:prstClr val="white"/>
                </a:solidFill>
                <a:latin typeface="Times New Roman"/>
                <a:ea typeface="Arial Narrow"/>
                <a:cs typeface="Times New Roman"/>
              </a:rPr>
              <a:t> ба бахши </a:t>
            </a:r>
            <a:r>
              <a:rPr lang="ru-RU" sz="2200" b="1" i="0" u="none" strike="noStrike" cap="none" spc="0">
                <a:ln>
                  <a:noFill/>
                </a:ln>
                <a:solidFill>
                  <a:prstClr val="white"/>
                </a:solidFill>
                <a:latin typeface="Times New Roman"/>
                <a:ea typeface="Arial Narrow"/>
                <a:cs typeface="Times New Roman"/>
              </a:rPr>
              <a:t>хусусии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расмӣ</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ва</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нокифоя</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будани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рушди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корхонаҳо</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нишондиҳандаҳои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заифе</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мебошанд</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ки</a:t>
            </a:r>
            <a:r>
              <a:rPr lang="ru-RU" sz="2200" b="1" i="0" u="none" strike="noStrike" cap="none" spc="0">
                <a:ln>
                  <a:noFill/>
                </a:ln>
                <a:solidFill>
                  <a:prstClr val="white"/>
                </a:solidFill>
                <a:latin typeface="Times New Roman"/>
                <a:ea typeface="Arial Narrow"/>
                <a:cs typeface="Times New Roman"/>
              </a:rPr>
              <a:t> ба </a:t>
            </a:r>
            <a:r>
              <a:rPr lang="ru-RU" sz="2200" b="1" i="0" u="none" strike="noStrike" cap="none" spc="0">
                <a:ln>
                  <a:noFill/>
                </a:ln>
                <a:solidFill>
                  <a:prstClr val="white"/>
                </a:solidFill>
                <a:latin typeface="Times New Roman"/>
                <a:ea typeface="Arial Narrow"/>
                <a:cs typeface="Times New Roman"/>
              </a:rPr>
              <a:t>мавҷуд</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набудани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экосистемаи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қодир</a:t>
            </a:r>
            <a:r>
              <a:rPr lang="ru-RU" sz="2200" b="1" i="0" u="none" strike="noStrike" cap="none" spc="0">
                <a:ln>
                  <a:noFill/>
                </a:ln>
                <a:solidFill>
                  <a:prstClr val="white"/>
                </a:solidFill>
                <a:latin typeface="Times New Roman"/>
                <a:ea typeface="Arial Narrow"/>
                <a:cs typeface="Times New Roman"/>
              </a:rPr>
              <a:t> ба </a:t>
            </a:r>
            <a:r>
              <a:rPr lang="ru-RU" sz="2200" b="1" i="0" u="none" strike="noStrike" cap="none" spc="0">
                <a:ln>
                  <a:noFill/>
                </a:ln>
                <a:solidFill>
                  <a:prstClr val="white"/>
                </a:solidFill>
                <a:latin typeface="Times New Roman"/>
                <a:ea typeface="Arial Narrow"/>
                <a:cs typeface="Times New Roman"/>
              </a:rPr>
              <a:t>ташаккули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соҳибкории</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динамикӣ</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ишора</a:t>
            </a:r>
            <a:r>
              <a:rPr lang="ru-RU" sz="2200" b="1" i="0" u="none" strike="noStrike" cap="none" spc="0">
                <a:ln>
                  <a:noFill/>
                </a:ln>
                <a:solidFill>
                  <a:prstClr val="white"/>
                </a:solidFill>
                <a:latin typeface="Times New Roman"/>
                <a:ea typeface="Arial Narrow"/>
                <a:cs typeface="Times New Roman"/>
              </a:rPr>
              <a:t> </a:t>
            </a:r>
            <a:r>
              <a:rPr lang="ru-RU" sz="2200" b="1" i="0" u="none" strike="noStrike" cap="none" spc="0">
                <a:ln>
                  <a:noFill/>
                </a:ln>
                <a:solidFill>
                  <a:prstClr val="white"/>
                </a:solidFill>
                <a:latin typeface="Times New Roman"/>
                <a:ea typeface="Arial Narrow"/>
                <a:cs typeface="Times New Roman"/>
              </a:rPr>
              <a:t>менамоянд</a:t>
            </a:r>
            <a:r>
              <a:rPr lang="ru-RU" sz="2200" b="1" i="0" u="none" strike="noStrike" cap="none" spc="0">
                <a:ln>
                  <a:noFill/>
                </a:ln>
                <a:solidFill>
                  <a:prstClr val="white"/>
                </a:solidFill>
                <a:latin typeface="Times New Roman"/>
                <a:ea typeface="Arial Narrow"/>
                <a:cs typeface="Times New Roman"/>
              </a:rPr>
              <a:t>.</a:t>
            </a:r>
            <a:endParaRPr sz="2200" b="1" i="0" u="none" strike="noStrike" cap="none" spc="0">
              <a:ln>
                <a:noFill/>
              </a:ln>
              <a:solidFill>
                <a:prstClr val="white"/>
              </a:solidFill>
              <a:latin typeface="Times New Roman"/>
              <a:cs typeface="Times New Roman"/>
            </a:endParaRPr>
          </a:p>
        </p:txBody>
      </p:sp>
      <p:sp>
        <p:nvSpPr>
          <p:cNvPr id="51510044" name="TextBox 13"/>
          <p:cNvSpPr txBox="1"/>
          <p:nvPr/>
        </p:nvSpPr>
        <p:spPr bwMode="auto">
          <a:xfrm>
            <a:off x="0" y="1168477"/>
            <a:ext cx="11823329" cy="5846601"/>
          </a:xfrm>
          <a:prstGeom prst="rect">
            <a:avLst/>
          </a:prstGeom>
          <a:noFill/>
        </p:spPr>
        <p:txBody>
          <a:bodyPr wrap="square">
            <a:spAutoFit/>
          </a:bodyPr>
          <a:lstStyle/>
          <a:p>
            <a:pPr marL="342900" marR="0" lvl="0" indent="-342900" algn="just" defTabSz="914400">
              <a:lnSpc>
                <a:spcPct val="100000"/>
              </a:lnSpc>
              <a:spcBef>
                <a:spcPts val="0"/>
              </a:spcBef>
              <a:spcAft>
                <a:spcPts val="599"/>
              </a:spcAft>
              <a:buClr>
                <a:srgbClr val="000000"/>
              </a:buClr>
              <a:buSzPts val="1200"/>
              <a:buFont typeface="Times New Roman"/>
              <a:buAutoNum type="arabicPeriod"/>
              <a:tabLst>
                <a:tab pos="228600" algn="l"/>
              </a:tabLst>
              <a:defRPr/>
            </a:pPr>
            <a:r>
              <a:rPr lang="ru-RU" sz="1800" b="1" i="0" u="none" strike="noStrike" cap="none" spc="0">
                <a:ln>
                  <a:noFill/>
                </a:ln>
                <a:solidFill>
                  <a:prstClr val="black"/>
                </a:solidFill>
                <a:latin typeface="Times New Roman"/>
                <a:ea typeface="Arial Narrow"/>
                <a:cs typeface="Times New Roman"/>
              </a:rPr>
              <a:t>Саҳмгузории</a:t>
            </a:r>
            <a:r>
              <a:rPr lang="ru-RU" sz="1800" b="1" i="0" u="none" strike="noStrike" cap="none" spc="0">
                <a:ln>
                  <a:noFill/>
                </a:ln>
                <a:solidFill>
                  <a:prstClr val="black"/>
                </a:solidFill>
                <a:latin typeface="Times New Roman"/>
                <a:ea typeface="Arial Narrow"/>
                <a:cs typeface="Times New Roman"/>
              </a:rPr>
              <a:t> бахши </a:t>
            </a:r>
            <a:r>
              <a:rPr lang="ru-RU" sz="1800" b="1" i="0" u="none" strike="noStrike" cap="none" spc="0">
                <a:ln>
                  <a:noFill/>
                </a:ln>
                <a:solidFill>
                  <a:prstClr val="black"/>
                </a:solidFill>
                <a:latin typeface="Times New Roman"/>
                <a:ea typeface="Arial Narrow"/>
                <a:cs typeface="Times New Roman"/>
              </a:rPr>
              <a:t>хусусӣ</a:t>
            </a:r>
            <a:r>
              <a:rPr lang="ru-RU" sz="1800" b="1" i="0" u="none" strike="noStrike" cap="none" spc="0">
                <a:ln>
                  <a:noFill/>
                </a:ln>
                <a:solidFill>
                  <a:prstClr val="black"/>
                </a:solidFill>
                <a:latin typeface="Times New Roman"/>
                <a:ea typeface="Arial Narrow"/>
                <a:cs typeface="Times New Roman"/>
              </a:rPr>
              <a:t> дар </a:t>
            </a:r>
            <a:r>
              <a:rPr lang="ru-RU" sz="1800" b="1" i="0" u="none" strike="noStrike" cap="none" spc="0">
                <a:ln>
                  <a:noFill/>
                </a:ln>
                <a:solidFill>
                  <a:prstClr val="black"/>
                </a:solidFill>
                <a:latin typeface="Times New Roman"/>
                <a:ea typeface="Arial Narrow"/>
                <a:cs typeface="Times New Roman"/>
              </a:rPr>
              <a:t>иқтисоди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Тоҷикистон</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расман</a:t>
            </a:r>
            <a:r>
              <a:rPr lang="ru-RU" sz="1800" b="1" i="0" u="none" strike="noStrike" cap="none" spc="0">
                <a:ln>
                  <a:noFill/>
                </a:ln>
                <a:solidFill>
                  <a:prstClr val="black"/>
                </a:solidFill>
                <a:latin typeface="Times New Roman"/>
                <a:ea typeface="Arial Narrow"/>
                <a:cs typeface="Times New Roman"/>
              </a:rPr>
              <a:t> баланд </a:t>
            </a:r>
            <a:r>
              <a:rPr lang="ru-RU" sz="1800" b="1" i="0" u="none" strike="noStrike" cap="none" spc="0">
                <a:ln>
                  <a:noFill/>
                </a:ln>
                <a:solidFill>
                  <a:prstClr val="black"/>
                </a:solidFill>
                <a:latin typeface="Times New Roman"/>
                <a:ea typeface="Arial Narrow"/>
                <a:cs typeface="Times New Roman"/>
              </a:rPr>
              <a:t>аст</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аммо</a:t>
            </a:r>
            <a:r>
              <a:rPr lang="ru-RU" sz="1800" b="1" i="0" u="none" strike="noStrike" cap="none" spc="0">
                <a:ln>
                  <a:noFill/>
                </a:ln>
                <a:solidFill>
                  <a:prstClr val="black"/>
                </a:solidFill>
                <a:latin typeface="Times New Roman"/>
                <a:ea typeface="Arial Narrow"/>
                <a:cs typeface="Times New Roman"/>
              </a:rPr>
              <a:t> дар </a:t>
            </a:r>
            <a:r>
              <a:rPr lang="ru-RU" sz="1800" b="1" i="0" u="none" strike="noStrike" cap="none" spc="0">
                <a:ln>
                  <a:noFill/>
                </a:ln>
                <a:solidFill>
                  <a:prstClr val="black"/>
                </a:solidFill>
                <a:latin typeface="Times New Roman"/>
                <a:ea typeface="Arial Narrow"/>
                <a:cs typeface="Times New Roman"/>
              </a:rPr>
              <a:t>таркиби</a:t>
            </a:r>
            <a:r>
              <a:rPr lang="ru-RU" sz="1800" b="1" i="0" u="none" strike="noStrike" cap="none" spc="0">
                <a:ln>
                  <a:noFill/>
                </a:ln>
                <a:solidFill>
                  <a:prstClr val="black"/>
                </a:solidFill>
                <a:latin typeface="Times New Roman"/>
                <a:ea typeface="Arial Narrow"/>
                <a:cs typeface="Times New Roman"/>
              </a:rPr>
              <a:t> он </a:t>
            </a:r>
            <a:r>
              <a:rPr lang="ru-RU" sz="1800" b="1" i="0" u="none" strike="noStrike" cap="none" spc="0">
                <a:ln>
                  <a:noFill/>
                </a:ln>
                <a:solidFill>
                  <a:prstClr val="black"/>
                </a:solidFill>
                <a:latin typeface="Times New Roman"/>
                <a:ea typeface="Arial Narrow"/>
                <a:cs typeface="Times New Roman"/>
              </a:rPr>
              <a:t>асосан</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шахсони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воқеӣ</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ва</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деҳқонон</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ҳукмронӣ</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мекунанд</a:t>
            </a:r>
            <a:r>
              <a:rPr lang="ru-RU" sz="1800" b="1"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Ба </a:t>
            </a:r>
            <a:r>
              <a:rPr lang="ru-RU" sz="1800" b="0" i="0" u="none" strike="noStrike" cap="none" spc="0">
                <a:ln>
                  <a:noFill/>
                </a:ln>
                <a:solidFill>
                  <a:prstClr val="black"/>
                </a:solidFill>
                <a:latin typeface="Times New Roman"/>
                <a:ea typeface="Arial Narrow"/>
                <a:cs typeface="Times New Roman"/>
              </a:rPr>
              <a:t>арзёбии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Агентии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омори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Тоҷикистон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Таджстат</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корхонаҳои</a:t>
            </a:r>
            <a:r>
              <a:rPr lang="ru-RU" sz="1800" b="0" i="0" u="none" strike="noStrike" cap="none" spc="0">
                <a:ln>
                  <a:noFill/>
                </a:ln>
                <a:solidFill>
                  <a:prstClr val="black"/>
                </a:solidFill>
                <a:latin typeface="Times New Roman"/>
                <a:ea typeface="Arial Narrow"/>
                <a:cs typeface="Times New Roman"/>
              </a:rPr>
              <a:t> бахши </a:t>
            </a:r>
            <a:r>
              <a:rPr lang="ru-RU" sz="1800" b="0" i="0" u="none" strike="noStrike" cap="none" spc="0">
                <a:ln>
                  <a:noFill/>
                </a:ln>
                <a:solidFill>
                  <a:prstClr val="black"/>
                </a:solidFill>
                <a:latin typeface="Times New Roman"/>
                <a:ea typeface="Arial Narrow"/>
                <a:cs typeface="Times New Roman"/>
              </a:rPr>
              <a:t>хусусӣ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тақрибан</a:t>
            </a:r>
            <a:r>
              <a:rPr lang="ru-RU" sz="1800" b="0" i="0" u="none" strike="noStrike" cap="none" spc="0">
                <a:ln>
                  <a:noFill/>
                </a:ln>
                <a:solidFill>
                  <a:prstClr val="black"/>
                </a:solidFill>
                <a:latin typeface="Times New Roman"/>
                <a:ea typeface="Arial Narrow"/>
                <a:cs typeface="Times New Roman"/>
              </a:rPr>
              <a:t> 60% ММД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70–80% </a:t>
            </a:r>
            <a:r>
              <a:rPr lang="ru-RU" sz="1800" b="0" i="0" u="none" strike="noStrike" cap="none" spc="0">
                <a:ln>
                  <a:noFill/>
                </a:ln>
                <a:solidFill>
                  <a:prstClr val="black"/>
                </a:solidFill>
                <a:latin typeface="Times New Roman"/>
                <a:ea typeface="Arial Narrow"/>
                <a:cs typeface="Times New Roman"/>
              </a:rPr>
              <a:t>ҷойҳои</a:t>
            </a:r>
            <a:r>
              <a:rPr lang="ru-RU" sz="1800" b="0" i="0" u="none" strike="noStrike" cap="none" spc="0">
                <a:ln>
                  <a:noFill/>
                </a:ln>
                <a:solidFill>
                  <a:prstClr val="black"/>
                </a:solidFill>
                <a:latin typeface="Times New Roman"/>
                <a:ea typeface="Arial Narrow"/>
                <a:cs typeface="Times New Roman"/>
              </a:rPr>
              <a:t> кори </a:t>
            </a:r>
            <a:r>
              <a:rPr lang="ru-RU" sz="1800" b="0" i="0" u="none" strike="noStrike" cap="none" spc="0">
                <a:ln>
                  <a:noFill/>
                </a:ln>
                <a:solidFill>
                  <a:prstClr val="black"/>
                </a:solidFill>
                <a:latin typeface="Times New Roman"/>
                <a:ea typeface="Arial Narrow"/>
                <a:cs typeface="Times New Roman"/>
              </a:rPr>
              <a:t>иқтисоди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кишварро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таъмин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менамоянд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вуҷуди</a:t>
            </a:r>
            <a:r>
              <a:rPr lang="ru-RU" sz="1800" b="0" i="0" u="none" strike="noStrike" cap="none" spc="0">
                <a:ln>
                  <a:noFill/>
                </a:ln>
                <a:solidFill>
                  <a:prstClr val="black"/>
                </a:solidFill>
                <a:latin typeface="Times New Roman"/>
                <a:ea typeface="Arial Narrow"/>
                <a:cs typeface="Times New Roman"/>
              </a:rPr>
              <a:t> ин, </a:t>
            </a:r>
            <a:r>
              <a:rPr lang="ru-RU" sz="1800" b="0" i="0" u="none" strike="noStrike" cap="none" spc="0">
                <a:ln>
                  <a:noFill/>
                </a:ln>
                <a:solidFill>
                  <a:prstClr val="black"/>
                </a:solidFill>
                <a:latin typeface="Times New Roman"/>
                <a:ea typeface="Arial Narrow"/>
                <a:cs typeface="Times New Roman"/>
              </a:rPr>
              <a:t>танҳо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қисми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хеле</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хурд</a:t>
            </a:r>
            <a:r>
              <a:rPr lang="ru-RU" sz="1800" b="0" i="0" u="none" strike="noStrike" cap="none" spc="0">
                <a:ln>
                  <a:noFill/>
                </a:ln>
                <a:solidFill>
                  <a:prstClr val="black"/>
                </a:solidFill>
                <a:latin typeface="Times New Roman"/>
                <a:ea typeface="Arial Narrow"/>
                <a:cs typeface="Times New Roman"/>
              </a:rPr>
              <a:t> — </a:t>
            </a:r>
            <a:r>
              <a:rPr lang="ru-RU" sz="1800" b="0" i="0" u="none" strike="noStrike" cap="none" spc="0">
                <a:ln>
                  <a:noFill/>
                </a:ln>
                <a:solidFill>
                  <a:prstClr val="black"/>
                </a:solidFill>
                <a:latin typeface="Times New Roman"/>
                <a:ea typeface="Arial Narrow"/>
                <a:cs typeface="Times New Roman"/>
              </a:rPr>
              <a:t>тақрибан</a:t>
            </a:r>
            <a:r>
              <a:rPr lang="ru-RU" sz="1800" b="0" i="0" u="none" strike="noStrike" cap="none" spc="0">
                <a:ln>
                  <a:noFill/>
                </a:ln>
                <a:solidFill>
                  <a:prstClr val="black"/>
                </a:solidFill>
                <a:latin typeface="Times New Roman"/>
                <a:ea typeface="Arial Narrow"/>
                <a:cs typeface="Times New Roman"/>
              </a:rPr>
              <a:t> 10% — </a:t>
            </a:r>
            <a:r>
              <a:rPr lang="ru-RU" sz="1800" b="0" i="0" u="none" strike="noStrike" cap="none" spc="0">
                <a:ln>
                  <a:noFill/>
                </a:ln>
                <a:solidFill>
                  <a:prstClr val="black"/>
                </a:solidFill>
                <a:latin typeface="Times New Roman"/>
                <a:ea typeface="Arial Narrow"/>
                <a:cs typeface="Times New Roman"/>
              </a:rPr>
              <a:t>ширкатҳои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хусусии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амалкунандаи</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қайд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гирифташуда</a:t>
            </a:r>
            <a:r>
              <a:rPr lang="ru-RU" sz="1800" b="0" i="0" u="none" strike="noStrike" cap="none" spc="0">
                <a:ln>
                  <a:noFill/>
                </a:ln>
                <a:solidFill>
                  <a:prstClr val="black"/>
                </a:solidFill>
                <a:latin typeface="Times New Roman"/>
                <a:ea typeface="Arial Narrow"/>
                <a:cs typeface="Times New Roman"/>
              </a:rPr>
              <a:t> дар </a:t>
            </a:r>
            <a:r>
              <a:rPr lang="ru-RU" sz="1800" b="0" i="0" u="none" strike="noStrike" cap="none" spc="0">
                <a:ln>
                  <a:noFill/>
                </a:ln>
                <a:solidFill>
                  <a:prstClr val="black"/>
                </a:solidFill>
                <a:latin typeface="Times New Roman"/>
                <a:ea typeface="Arial Narrow"/>
                <a:cs typeface="Times New Roman"/>
              </a:rPr>
              <a:t>Тоҷикистон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субъектҳои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қонунии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фаъолияти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хоҷагидорӣ</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ҳисоб</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мераванд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аксари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ширкатҳои</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қайд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гирифташуда</a:t>
            </a:r>
            <a:r>
              <a:rPr lang="ru-RU" sz="1800" b="0" i="0" u="none" strike="noStrike" cap="none" spc="0">
                <a:ln>
                  <a:noFill/>
                </a:ln>
                <a:solidFill>
                  <a:prstClr val="black"/>
                </a:solidFill>
                <a:latin typeface="Times New Roman"/>
                <a:ea typeface="Arial Narrow"/>
                <a:cs typeface="Times New Roman"/>
              </a:rPr>
              <a:t> — </a:t>
            </a:r>
            <a:r>
              <a:rPr lang="ru-RU" sz="1800" b="0" i="0" u="none" strike="noStrike" cap="none" spc="0">
                <a:ln>
                  <a:noFill/>
                </a:ln>
                <a:solidFill>
                  <a:prstClr val="black"/>
                </a:solidFill>
                <a:latin typeface="Times New Roman"/>
                <a:ea typeface="Arial Narrow"/>
                <a:cs typeface="Times New Roman"/>
              </a:rPr>
              <a:t>соҳибкорони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инфиродӣ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дорандагони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шаҳодатнома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хоҷагиҳои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деҳқонӣ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мебошанд</a:t>
            </a:r>
            <a:r>
              <a:rPr lang="ru-RU" sz="1800" b="0" i="0" u="none" strike="noStrike" cap="none" spc="0">
                <a:ln>
                  <a:noFill/>
                </a:ln>
                <a:solidFill>
                  <a:prstClr val="black"/>
                </a:solidFill>
                <a:latin typeface="Times New Roman"/>
                <a:ea typeface="Arial Narrow"/>
                <a:cs typeface="Times New Roman"/>
              </a:rPr>
              <a:t>.</a:t>
            </a:r>
            <a:r>
              <a:rPr lang="en-US" sz="1800" b="0" i="0" u="none" strike="noStrike" cap="none" spc="0">
                <a:ln>
                  <a:noFill/>
                </a:ln>
                <a:solidFill>
                  <a:prstClr val="black"/>
                </a:solidFill>
                <a:latin typeface="Times New Roman"/>
                <a:ea typeface="Arial Narrow"/>
                <a:cs typeface="Times New Roman"/>
              </a:rPr>
              <a:t> </a:t>
            </a:r>
            <a:endParaRPr>
              <a:latin typeface="Times New Roman"/>
              <a:cs typeface="Times New Roman"/>
            </a:endParaRPr>
          </a:p>
          <a:p>
            <a:pPr marL="342900" marR="0" lvl="0" indent="-342900" algn="just" defTabSz="914400">
              <a:lnSpc>
                <a:spcPct val="100000"/>
              </a:lnSpc>
              <a:spcBef>
                <a:spcPts val="0"/>
              </a:spcBef>
              <a:spcAft>
                <a:spcPts val="599"/>
              </a:spcAft>
              <a:buClr>
                <a:srgbClr val="000000"/>
              </a:buClr>
              <a:buSzPts val="1200"/>
              <a:buFont typeface="Times New Roman"/>
              <a:buAutoNum type="arabicPeriod"/>
              <a:tabLst>
                <a:tab pos="228600" algn="l"/>
              </a:tabLst>
              <a:defRPr/>
            </a:pPr>
            <a:r>
              <a:rPr lang="ru-RU" sz="1800" b="1" i="0" u="none" strike="noStrike" cap="none" spc="0">
                <a:ln>
                  <a:noFill/>
                </a:ln>
                <a:solidFill>
                  <a:prstClr val="black"/>
                </a:solidFill>
                <a:latin typeface="Times New Roman"/>
                <a:ea typeface="Arial Narrow"/>
                <a:cs typeface="Times New Roman"/>
              </a:rPr>
              <a:t>Дар Бахши </a:t>
            </a:r>
            <a:r>
              <a:rPr lang="ru-RU" sz="1800" b="1" i="0" u="none" strike="noStrike" cap="none" spc="0">
                <a:ln>
                  <a:noFill/>
                </a:ln>
                <a:solidFill>
                  <a:prstClr val="black"/>
                </a:solidFill>
                <a:latin typeface="Times New Roman"/>
                <a:ea typeface="Arial Narrow"/>
                <a:cs typeface="Times New Roman"/>
              </a:rPr>
              <a:t>хусусии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Тоҷикистон</a:t>
            </a:r>
            <a:r>
              <a:rPr lang="ru-RU" sz="1800" b="1" i="0" u="none" strike="noStrike" cap="none" spc="0">
                <a:ln>
                  <a:noFill/>
                </a:ln>
                <a:solidFill>
                  <a:prstClr val="black"/>
                </a:solidFill>
                <a:latin typeface="Times New Roman"/>
                <a:ea typeface="Arial Narrow"/>
                <a:cs typeface="Times New Roman"/>
              </a:rPr>
              <a:t> низ </a:t>
            </a:r>
            <a:r>
              <a:rPr lang="ru-RU" sz="1800" b="1" i="0" u="none" strike="noStrike" cap="none" spc="0">
                <a:ln>
                  <a:noFill/>
                </a:ln>
                <a:solidFill>
                  <a:prstClr val="black"/>
                </a:solidFill>
                <a:latin typeface="Times New Roman"/>
                <a:ea typeface="Arial Narrow"/>
                <a:cs typeface="Times New Roman"/>
              </a:rPr>
              <a:t>динамикаи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нокифоя</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мушоҳида</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мешавад</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сатҳи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пайдоиши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ширкатҳои</a:t>
            </a:r>
            <a:r>
              <a:rPr lang="ru-RU" sz="1800" b="1" i="0" u="none" strike="noStrike" cap="none" spc="0">
                <a:ln>
                  <a:noFill/>
                </a:ln>
                <a:solidFill>
                  <a:prstClr val="black"/>
                </a:solidFill>
                <a:latin typeface="Times New Roman"/>
                <a:ea typeface="Arial Narrow"/>
                <a:cs typeface="Times New Roman"/>
              </a:rPr>
              <a:t> нави </a:t>
            </a:r>
            <a:r>
              <a:rPr lang="ru-RU" sz="1800" b="1" i="0" u="none" strike="noStrike" cap="none" spc="0">
                <a:ln>
                  <a:noFill/>
                </a:ln>
                <a:solidFill>
                  <a:prstClr val="black"/>
                </a:solidFill>
                <a:latin typeface="Times New Roman"/>
                <a:ea typeface="Arial Narrow"/>
                <a:cs typeface="Times New Roman"/>
              </a:rPr>
              <a:t>расмӣ</a:t>
            </a:r>
            <a:r>
              <a:rPr lang="ru-RU" sz="1800" b="1" i="0" u="none" strike="noStrike" cap="none" spc="0">
                <a:ln>
                  <a:noFill/>
                </a:ln>
                <a:solidFill>
                  <a:prstClr val="black"/>
                </a:solidFill>
                <a:latin typeface="Times New Roman"/>
                <a:ea typeface="Arial Narrow"/>
                <a:cs typeface="Times New Roman"/>
              </a:rPr>
              <a:t> аз </a:t>
            </a:r>
            <a:r>
              <a:rPr lang="ru-RU" sz="1800" b="1" i="0" u="none" strike="noStrike" cap="none" spc="0">
                <a:ln>
                  <a:noFill/>
                </a:ln>
                <a:solidFill>
                  <a:prstClr val="black"/>
                </a:solidFill>
                <a:latin typeface="Times New Roman"/>
                <a:ea typeface="Arial Narrow"/>
                <a:cs typeface="Times New Roman"/>
              </a:rPr>
              <a:t>сатҳи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миенаи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минтақа</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хеле</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пасттар</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аст</a:t>
            </a:r>
            <a:r>
              <a:rPr lang="ru-RU" sz="1800" b="1"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Иштирокчиёни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нав</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қувваи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пешбарандаи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раванди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нобудсозии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эҷодӣ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мебошанд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афзоиши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ҳосилнокӣ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мусоидат</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мекунанд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вуҷуди</a:t>
            </a:r>
            <a:r>
              <a:rPr lang="ru-RU" sz="1800" b="0" i="0" u="none" strike="noStrike" cap="none" spc="0">
                <a:ln>
                  <a:noFill/>
                </a:ln>
                <a:solidFill>
                  <a:prstClr val="black"/>
                </a:solidFill>
                <a:latin typeface="Times New Roman"/>
                <a:ea typeface="Arial Narrow"/>
                <a:cs typeface="Times New Roman"/>
              </a:rPr>
              <a:t> ин, </a:t>
            </a:r>
            <a:r>
              <a:rPr lang="ru-RU" sz="1800" b="0" i="0" u="none" strike="noStrike" cap="none" spc="0">
                <a:ln>
                  <a:noFill/>
                </a:ln>
                <a:solidFill>
                  <a:prstClr val="black"/>
                </a:solidFill>
                <a:latin typeface="Times New Roman"/>
                <a:ea typeface="Arial Narrow"/>
                <a:cs typeface="Times New Roman"/>
              </a:rPr>
              <a:t>сатҳи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зичии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вуруд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барои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Тоҷикистон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хеле</a:t>
            </a:r>
            <a:r>
              <a:rPr lang="ru-RU" sz="1800" b="0" i="0" u="none" strike="noStrike" cap="none" spc="0">
                <a:ln>
                  <a:noFill/>
                </a:ln>
                <a:solidFill>
                  <a:prstClr val="black"/>
                </a:solidFill>
                <a:latin typeface="Times New Roman"/>
                <a:ea typeface="Arial Narrow"/>
                <a:cs typeface="Times New Roman"/>
              </a:rPr>
              <a:t> паст </a:t>
            </a:r>
            <a:r>
              <a:rPr lang="ru-RU" sz="1800" b="0" i="0" u="none" strike="noStrike" cap="none" spc="0">
                <a:ln>
                  <a:noFill/>
                </a:ln>
                <a:solidFill>
                  <a:prstClr val="black"/>
                </a:solidFill>
                <a:latin typeface="Times New Roman"/>
                <a:ea typeface="Arial Narrow"/>
                <a:cs typeface="Times New Roman"/>
              </a:rPr>
              <a:t>аст</a:t>
            </a:r>
            <a:r>
              <a:rPr lang="ru-RU" sz="1800" b="0" i="0" u="none" strike="noStrike" cap="none" spc="0">
                <a:ln>
                  <a:noFill/>
                </a:ln>
                <a:solidFill>
                  <a:prstClr val="black"/>
                </a:solidFill>
                <a:latin typeface="Times New Roman"/>
                <a:ea typeface="Arial Narrow"/>
                <a:cs typeface="Times New Roman"/>
              </a:rPr>
              <a:t> (0,15 </a:t>
            </a:r>
            <a:r>
              <a:rPr lang="ru-RU" sz="1800" b="0" i="0" u="none" strike="noStrike" cap="none" spc="0">
                <a:ln>
                  <a:noFill/>
                </a:ln>
                <a:solidFill>
                  <a:prstClr val="black"/>
                </a:solidFill>
                <a:latin typeface="Times New Roman"/>
                <a:ea typeface="Arial Narrow"/>
                <a:cs typeface="Times New Roman"/>
              </a:rPr>
              <a:t>бақайдгирии</a:t>
            </a:r>
            <a:r>
              <a:rPr lang="ru-RU" sz="1800" b="0" i="0" u="none" strike="noStrike" cap="none" spc="0">
                <a:ln>
                  <a:noFill/>
                </a:ln>
                <a:solidFill>
                  <a:prstClr val="black"/>
                </a:solidFill>
                <a:latin typeface="Times New Roman"/>
                <a:ea typeface="Arial Narrow"/>
                <a:cs typeface="Times New Roman"/>
              </a:rPr>
              <a:t> нави </a:t>
            </a:r>
            <a:r>
              <a:rPr lang="ru-RU" sz="1800" b="0" i="0" u="none" strike="noStrike" cap="none" spc="0">
                <a:ln>
                  <a:noFill/>
                </a:ln>
                <a:solidFill>
                  <a:prstClr val="black"/>
                </a:solidFill>
                <a:latin typeface="Times New Roman"/>
                <a:ea typeface="Arial Narrow"/>
                <a:cs typeface="Times New Roman"/>
              </a:rPr>
              <a:t>тиҷорат</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барои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ҳазор</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нафар</a:t>
            </a:r>
            <a:r>
              <a:rPr lang="ru-RU" sz="1800" b="0" i="0" u="none" strike="noStrike" cap="none" spc="0">
                <a:ln>
                  <a:noFill/>
                </a:ln>
                <a:solidFill>
                  <a:prstClr val="black"/>
                </a:solidFill>
                <a:latin typeface="Times New Roman"/>
                <a:ea typeface="Arial Narrow"/>
                <a:cs typeface="Times New Roman"/>
              </a:rPr>
              <a:t> дар соли 2018)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аз </a:t>
            </a:r>
            <a:r>
              <a:rPr lang="ru-RU" sz="1800" b="0" i="0" u="none" strike="noStrike" cap="none" spc="0">
                <a:ln>
                  <a:noFill/>
                </a:ln>
                <a:solidFill>
                  <a:prstClr val="black"/>
                </a:solidFill>
                <a:latin typeface="Times New Roman"/>
                <a:ea typeface="Arial Narrow"/>
                <a:cs typeface="Times New Roman"/>
              </a:rPr>
              <a:t>ҳисоби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миенаи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Кишварҳои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Аврупо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Осиеи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Марказӣ</a:t>
            </a:r>
            <a:r>
              <a:rPr lang="ru-RU" sz="1800" b="0" i="0" u="none" strike="noStrike" cap="none" spc="0">
                <a:ln>
                  <a:noFill/>
                </a:ln>
                <a:solidFill>
                  <a:prstClr val="black"/>
                </a:solidFill>
                <a:latin typeface="Times New Roman"/>
                <a:ea typeface="Arial Narrow"/>
                <a:cs typeface="Times New Roman"/>
              </a:rPr>
              <a:t> (4,2 </a:t>
            </a:r>
            <a:r>
              <a:rPr lang="ru-RU" sz="1800" b="0" i="0" u="none" strike="noStrike" cap="none" spc="0">
                <a:ln>
                  <a:noFill/>
                </a:ln>
                <a:solidFill>
                  <a:prstClr val="black"/>
                </a:solidFill>
                <a:latin typeface="Times New Roman"/>
                <a:ea typeface="Arial Narrow"/>
                <a:cs typeface="Times New Roman"/>
              </a:rPr>
              <a:t>бақайдгирии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нав</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барои</a:t>
            </a:r>
            <a:r>
              <a:rPr lang="ru-RU" sz="1800" b="0" i="0" u="none" strike="noStrike" cap="none" spc="0">
                <a:ln>
                  <a:noFill/>
                </a:ln>
                <a:solidFill>
                  <a:prstClr val="black"/>
                </a:solidFill>
                <a:latin typeface="Times New Roman"/>
                <a:ea typeface="Arial Narrow"/>
                <a:cs typeface="Times New Roman"/>
              </a:rPr>
              <a:t> 1000 </a:t>
            </a:r>
            <a:r>
              <a:rPr lang="ru-RU" sz="1800" b="0" i="0" u="none" strike="noStrike" cap="none" spc="0">
                <a:ln>
                  <a:noFill/>
                </a:ln>
                <a:solidFill>
                  <a:prstClr val="black"/>
                </a:solidFill>
                <a:latin typeface="Times New Roman"/>
                <a:ea typeface="Arial Narrow"/>
                <a:cs typeface="Times New Roman"/>
              </a:rPr>
              <a:t>нафар</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инчунин</a:t>
            </a:r>
            <a:r>
              <a:rPr lang="ru-RU" sz="1800" b="0" i="0" u="none" strike="noStrike" cap="none" spc="0">
                <a:ln>
                  <a:noFill/>
                </a:ln>
                <a:solidFill>
                  <a:prstClr val="black"/>
                </a:solidFill>
                <a:latin typeface="Times New Roman"/>
                <a:ea typeface="Arial Narrow"/>
                <a:cs typeface="Times New Roman"/>
              </a:rPr>
              <a:t> аз </a:t>
            </a:r>
            <a:r>
              <a:rPr lang="ru-RU" sz="1800" b="0" i="0" u="none" strike="noStrike" cap="none" spc="0">
                <a:ln>
                  <a:noFill/>
                </a:ln>
                <a:solidFill>
                  <a:prstClr val="black"/>
                </a:solidFill>
                <a:latin typeface="Times New Roman"/>
                <a:ea typeface="Arial Narrow"/>
                <a:cs typeface="Times New Roman"/>
              </a:rPr>
              <a:t>сатҳи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Кишварҳои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Муқоисашавандаи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Осиеи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Марказӣ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пасттар</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аст</a:t>
            </a:r>
            <a:r>
              <a:rPr lang="ru-RU" sz="1800" b="0" i="0" u="none" strike="noStrike" cap="none" spc="0">
                <a:ln>
                  <a:noFill/>
                </a:ln>
                <a:solidFill>
                  <a:prstClr val="black"/>
                </a:solidFill>
                <a:latin typeface="Times New Roman"/>
                <a:ea typeface="Arial Narrow"/>
                <a:cs typeface="Times New Roman"/>
              </a:rPr>
              <a:t>. Бахши </a:t>
            </a:r>
            <a:r>
              <a:rPr lang="ru-RU" sz="1800" b="0" i="0" u="none" strike="noStrike" cap="none" spc="0">
                <a:ln>
                  <a:noFill/>
                </a:ln>
                <a:solidFill>
                  <a:prstClr val="black"/>
                </a:solidFill>
                <a:latin typeface="Times New Roman"/>
                <a:ea typeface="Arial Narrow"/>
                <a:cs typeface="Times New Roman"/>
              </a:rPr>
              <a:t>стартапҳои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расмӣ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хеле</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хурд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боқӣ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мемонад</a:t>
            </a:r>
            <a:r>
              <a:rPr lang="ru-RU" sz="1800" b="0" i="0" u="none" strike="noStrike" cap="none" spc="0">
                <a:ln>
                  <a:noFill/>
                </a:ln>
                <a:solidFill>
                  <a:prstClr val="black"/>
                </a:solidFill>
                <a:latin typeface="Times New Roman"/>
                <a:ea typeface="Arial Narrow"/>
                <a:cs typeface="Times New Roman"/>
              </a:rPr>
              <a:t>, дар </a:t>
            </a:r>
            <a:r>
              <a:rPr lang="ru-RU" sz="1800" b="0" i="0" u="none" strike="noStrike" cap="none" spc="0">
                <a:ln>
                  <a:noFill/>
                </a:ln>
                <a:solidFill>
                  <a:prstClr val="black"/>
                </a:solidFill>
                <a:latin typeface="Times New Roman"/>
                <a:ea typeface="Arial Narrow"/>
                <a:cs typeface="Times New Roman"/>
              </a:rPr>
              <a:t>асл</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берун</a:t>
            </a:r>
            <a:r>
              <a:rPr lang="ru-RU" sz="1800" b="0" i="0" u="none" strike="noStrike" cap="none" spc="0">
                <a:ln>
                  <a:noFill/>
                </a:ln>
                <a:solidFill>
                  <a:prstClr val="black"/>
                </a:solidFill>
                <a:latin typeface="Times New Roman"/>
                <a:ea typeface="Arial Narrow"/>
                <a:cs typeface="Times New Roman"/>
              </a:rPr>
              <a:t> аз радар"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дар </a:t>
            </a:r>
            <a:r>
              <a:rPr lang="ru-RU" sz="1800" b="0" i="0" u="none" strike="noStrike" cap="none" spc="0">
                <a:ln>
                  <a:noFill/>
                </a:ln>
                <a:solidFill>
                  <a:prstClr val="black"/>
                </a:solidFill>
                <a:latin typeface="Times New Roman"/>
                <a:ea typeface="Arial Narrow"/>
                <a:cs typeface="Times New Roman"/>
              </a:rPr>
              <a:t>маълумоти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оморӣ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инъикос</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намешавад</a:t>
            </a:r>
            <a:r>
              <a:rPr lang="en-US" sz="1800" b="0" i="0" u="none" strike="noStrike" cap="none" spc="0">
                <a:ln>
                  <a:noFill/>
                </a:ln>
                <a:solidFill>
                  <a:prstClr val="black"/>
                </a:solidFill>
                <a:latin typeface="Times New Roman"/>
                <a:ea typeface="Arial Narrow"/>
                <a:cs typeface="Times New Roman"/>
              </a:rPr>
              <a:t>.  </a:t>
            </a:r>
            <a:endParaRPr sz="1800" b="0" i="0" u="none" strike="noStrike" cap="none" spc="0">
              <a:ln>
                <a:noFill/>
              </a:ln>
              <a:solidFill>
                <a:prstClr val="black"/>
              </a:solidFill>
              <a:latin typeface="Times New Roman"/>
              <a:cs typeface="Times New Roman"/>
            </a:endParaRPr>
          </a:p>
          <a:p>
            <a:pPr marL="342900" marR="0" lvl="0" indent="-342900" algn="just" defTabSz="914400">
              <a:lnSpc>
                <a:spcPct val="100000"/>
              </a:lnSpc>
              <a:spcBef>
                <a:spcPts val="0"/>
              </a:spcBef>
              <a:spcAft>
                <a:spcPts val="599"/>
              </a:spcAft>
              <a:buClr>
                <a:srgbClr val="000000"/>
              </a:buClr>
              <a:buSzPts val="1200"/>
              <a:buFont typeface="Times New Roman"/>
              <a:buAutoNum type="arabicPeriod"/>
              <a:tabLst>
                <a:tab pos="228600" algn="l"/>
              </a:tabLst>
              <a:defRPr/>
            </a:pPr>
            <a:r>
              <a:rPr lang="ru-RU" sz="1800" b="1" i="0" u="none" strike="noStrike" cap="none" spc="0">
                <a:ln>
                  <a:noFill/>
                </a:ln>
                <a:solidFill>
                  <a:prstClr val="black"/>
                </a:solidFill>
                <a:latin typeface="Times New Roman"/>
                <a:ea typeface="Arial Narrow"/>
                <a:cs typeface="Times New Roman"/>
              </a:rPr>
              <a:t>Илова</a:t>
            </a:r>
            <a:r>
              <a:rPr lang="ru-RU" sz="1800" b="1" i="0" u="none" strike="noStrike" cap="none" spc="0">
                <a:ln>
                  <a:noFill/>
                </a:ln>
                <a:solidFill>
                  <a:prstClr val="black"/>
                </a:solidFill>
                <a:latin typeface="Times New Roman"/>
                <a:ea typeface="Arial Narrow"/>
                <a:cs typeface="Times New Roman"/>
              </a:rPr>
              <a:t> бар ин, </a:t>
            </a:r>
            <a:r>
              <a:rPr lang="ru-RU" sz="1800" b="1" i="0" u="none" strike="noStrike" cap="none" spc="0">
                <a:ln>
                  <a:noFill/>
                </a:ln>
                <a:solidFill>
                  <a:prstClr val="black"/>
                </a:solidFill>
                <a:latin typeface="Times New Roman"/>
                <a:ea typeface="Arial Narrow"/>
                <a:cs typeface="Times New Roman"/>
              </a:rPr>
              <a:t>баъд</a:t>
            </a:r>
            <a:r>
              <a:rPr lang="ru-RU" sz="1800" b="1" i="0" u="none" strike="noStrike" cap="none" spc="0">
                <a:ln>
                  <a:noFill/>
                </a:ln>
                <a:solidFill>
                  <a:prstClr val="black"/>
                </a:solidFill>
                <a:latin typeface="Times New Roman"/>
                <a:ea typeface="Arial Narrow"/>
                <a:cs typeface="Times New Roman"/>
              </a:rPr>
              <a:t> аз </a:t>
            </a:r>
            <a:r>
              <a:rPr lang="ru-RU" sz="1800" b="1" i="0" u="none" strike="noStrike" cap="none" spc="0">
                <a:ln>
                  <a:noFill/>
                </a:ln>
                <a:solidFill>
                  <a:prstClr val="black"/>
                </a:solidFill>
                <a:latin typeface="Times New Roman"/>
                <a:ea typeface="Arial Narrow"/>
                <a:cs typeface="Times New Roman"/>
              </a:rPr>
              <a:t>ворид</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шудан</a:t>
            </a:r>
            <a:r>
              <a:rPr lang="ru-RU" sz="1800" b="1" i="0" u="none" strike="noStrike" cap="none" spc="0">
                <a:ln>
                  <a:noFill/>
                </a:ln>
                <a:solidFill>
                  <a:prstClr val="black"/>
                </a:solidFill>
                <a:latin typeface="Times New Roman"/>
                <a:ea typeface="Arial Narrow"/>
                <a:cs typeface="Times New Roman"/>
              </a:rPr>
              <a:t> ба </a:t>
            </a:r>
            <a:r>
              <a:rPr lang="ru-RU" sz="1800" b="1" i="0" u="none" strike="noStrike" cap="none" spc="0">
                <a:ln>
                  <a:noFill/>
                </a:ln>
                <a:solidFill>
                  <a:prstClr val="black"/>
                </a:solidFill>
                <a:latin typeface="Times New Roman"/>
                <a:ea typeface="Arial Narrow"/>
                <a:cs typeface="Times New Roman"/>
              </a:rPr>
              <a:t>бозор</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ширкатҳои</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хусусӣ</a:t>
            </a:r>
            <a:r>
              <a:rPr lang="ru-RU" sz="1800" b="1" i="0" u="none" strike="noStrike" cap="none" spc="0">
                <a:ln>
                  <a:noFill/>
                </a:ln>
                <a:solidFill>
                  <a:prstClr val="black"/>
                </a:solidFill>
                <a:latin typeface="Times New Roman"/>
                <a:ea typeface="Arial Narrow"/>
                <a:cs typeface="Times New Roman"/>
              </a:rPr>
              <a:t> дар </a:t>
            </a:r>
            <a:r>
              <a:rPr lang="ru-RU" sz="1800" b="1" i="0" u="none" strike="noStrike" cap="none" spc="0">
                <a:ln>
                  <a:noFill/>
                </a:ln>
                <a:solidFill>
                  <a:prstClr val="black"/>
                </a:solidFill>
                <a:latin typeface="Times New Roman"/>
                <a:ea typeface="Arial Narrow"/>
                <a:cs typeface="Times New Roman"/>
              </a:rPr>
              <a:t>рушди</a:t>
            </a:r>
            <a:r>
              <a:rPr lang="ru-RU" sz="1800" b="1" i="0" u="none" strike="noStrike" cap="none" spc="0">
                <a:ln>
                  <a:noFill/>
                </a:ln>
                <a:solidFill>
                  <a:prstClr val="black"/>
                </a:solidFill>
                <a:latin typeface="Times New Roman"/>
                <a:ea typeface="Arial Narrow"/>
                <a:cs typeface="Times New Roman"/>
              </a:rPr>
              <a:t> худ </a:t>
            </a:r>
            <a:r>
              <a:rPr lang="ru-RU" sz="1800" b="1" i="0" u="none" strike="noStrike" cap="none" spc="0">
                <a:ln>
                  <a:noFill/>
                </a:ln>
                <a:solidFill>
                  <a:prstClr val="black"/>
                </a:solidFill>
                <a:latin typeface="Times New Roman"/>
                <a:ea typeface="Arial Narrow"/>
                <a:cs typeface="Times New Roman"/>
              </a:rPr>
              <a:t>бо</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душвориҳо</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рӯбарӯ</a:t>
            </a:r>
            <a:r>
              <a:rPr lang="ru-RU" sz="1800" b="1" i="0" u="none" strike="noStrike" cap="none" spc="0">
                <a:ln>
                  <a:noFill/>
                </a:ln>
                <a:solidFill>
                  <a:prstClr val="black"/>
                </a:solidFill>
                <a:latin typeface="Times New Roman"/>
                <a:ea typeface="Arial Narrow"/>
                <a:cs typeface="Times New Roman"/>
              </a:rPr>
              <a:t> </a:t>
            </a:r>
            <a:r>
              <a:rPr lang="ru-RU" sz="1800" b="1" i="0" u="none" strike="noStrike" cap="none" spc="0">
                <a:ln>
                  <a:noFill/>
                </a:ln>
                <a:solidFill>
                  <a:prstClr val="black"/>
                </a:solidFill>
                <a:latin typeface="Times New Roman"/>
                <a:ea typeface="Arial Narrow"/>
                <a:cs typeface="Times New Roman"/>
              </a:rPr>
              <a:t>мешаванд</a:t>
            </a:r>
            <a:r>
              <a:rPr lang="ru-RU" sz="1800" b="1"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Яке аз </a:t>
            </a:r>
            <a:r>
              <a:rPr lang="ru-RU" sz="1800" b="0" i="0" u="none" strike="noStrike" cap="none" spc="0">
                <a:ln>
                  <a:noFill/>
                </a:ln>
                <a:solidFill>
                  <a:prstClr val="black"/>
                </a:solidFill>
                <a:latin typeface="Times New Roman"/>
                <a:ea typeface="Arial Narrow"/>
                <a:cs typeface="Times New Roman"/>
              </a:rPr>
              <a:t>омилҳои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асосии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рушди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иқтисодӣ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суръати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рушди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тиҷорати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миёна</a:t>
            </a:r>
            <a:r>
              <a:rPr lang="ru-RU" sz="1800" b="0" i="0" u="none" strike="noStrike" cap="none" spc="0">
                <a:ln>
                  <a:noFill/>
                </a:ln>
                <a:solidFill>
                  <a:prstClr val="black"/>
                </a:solidFill>
                <a:latin typeface="Times New Roman"/>
                <a:ea typeface="Arial Narrow"/>
                <a:cs typeface="Times New Roman"/>
              </a:rPr>
              <a:t> дар </a:t>
            </a:r>
            <a:r>
              <a:rPr lang="ru-RU" sz="1800" b="0" i="0" u="none" strike="noStrike" cap="none" spc="0">
                <a:ln>
                  <a:noFill/>
                </a:ln>
                <a:solidFill>
                  <a:prstClr val="black"/>
                </a:solidFill>
                <a:latin typeface="Times New Roman"/>
                <a:ea typeface="Arial Narrow"/>
                <a:cs typeface="Times New Roman"/>
              </a:rPr>
              <a:t>давраи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ҳаётии</a:t>
            </a:r>
            <a:r>
              <a:rPr lang="ru-RU" sz="1800" b="0" i="0" u="none" strike="noStrike" cap="none" spc="0">
                <a:ln>
                  <a:noFill/>
                </a:ln>
                <a:solidFill>
                  <a:prstClr val="black"/>
                </a:solidFill>
                <a:latin typeface="Times New Roman"/>
                <a:ea typeface="Arial Narrow"/>
                <a:cs typeface="Times New Roman"/>
              </a:rPr>
              <a:t> он </a:t>
            </a:r>
            <a:r>
              <a:rPr lang="ru-RU" sz="1800" b="0" i="0" u="none" strike="noStrike" cap="none" spc="0">
                <a:ln>
                  <a:noFill/>
                </a:ln>
                <a:solidFill>
                  <a:prstClr val="black"/>
                </a:solidFill>
                <a:latin typeface="Times New Roman"/>
                <a:ea typeface="Arial Narrow"/>
                <a:cs typeface="Times New Roman"/>
              </a:rPr>
              <a:t>мебошад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Маълумоти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Тадқиқоти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корхонаҳои</a:t>
            </a:r>
            <a:r>
              <a:rPr lang="ru-RU" sz="1800" b="0" i="0" u="none" strike="noStrike" cap="none" spc="0">
                <a:ln>
                  <a:noFill/>
                </a:ln>
                <a:solidFill>
                  <a:prstClr val="black"/>
                </a:solidFill>
                <a:latin typeface="Times New Roman"/>
                <a:ea typeface="Arial Narrow"/>
                <a:cs typeface="Times New Roman"/>
              </a:rPr>
              <a:t> Бонки </a:t>
            </a:r>
            <a:r>
              <a:rPr lang="ru-RU" sz="1800" b="0" i="0" u="none" strike="noStrike" cap="none" spc="0">
                <a:ln>
                  <a:noFill/>
                </a:ln>
                <a:solidFill>
                  <a:prstClr val="black"/>
                </a:solidFill>
                <a:latin typeface="Times New Roman"/>
                <a:ea typeface="Arial Narrow"/>
                <a:cs typeface="Times New Roman"/>
              </a:rPr>
              <a:t>Ҷаҳонӣ</a:t>
            </a:r>
            <a:r>
              <a:rPr lang="ru-RU" sz="1800" b="0" i="0" u="none" strike="noStrike" cap="none" spc="0">
                <a:ln>
                  <a:noFill/>
                </a:ln>
                <a:solidFill>
                  <a:prstClr val="black"/>
                </a:solidFill>
                <a:latin typeface="Times New Roman"/>
                <a:ea typeface="Arial Narrow"/>
                <a:cs typeface="Times New Roman"/>
              </a:rPr>
              <a:t> (</a:t>
            </a:r>
            <a:r>
              <a:rPr lang="en-US" sz="1800" b="0" i="0" u="none" strike="noStrike" cap="none" spc="0">
                <a:ln>
                  <a:noFill/>
                </a:ln>
                <a:solidFill>
                  <a:prstClr val="black"/>
                </a:solidFill>
                <a:latin typeface="Times New Roman"/>
                <a:ea typeface="Arial Narrow"/>
                <a:cs typeface="Times New Roman"/>
              </a:rPr>
              <a:t>WBES) </a:t>
            </a:r>
            <a:r>
              <a:rPr lang="ru-RU" sz="1800" b="0" i="0" u="none" strike="noStrike" cap="none" spc="0">
                <a:ln>
                  <a:noFill/>
                </a:ln>
                <a:solidFill>
                  <a:prstClr val="black"/>
                </a:solidFill>
                <a:latin typeface="Times New Roman"/>
                <a:ea typeface="Arial Narrow"/>
                <a:cs typeface="Times New Roman"/>
              </a:rPr>
              <a:t>нишон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медиҳад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натиҷаҳои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фаъолияти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ширкатҳо</a:t>
            </a:r>
            <a:r>
              <a:rPr lang="ru-RU" sz="1800" b="0" i="0" u="none" strike="noStrike" cap="none" spc="0">
                <a:ln>
                  <a:noFill/>
                </a:ln>
                <a:solidFill>
                  <a:prstClr val="black"/>
                </a:solidFill>
                <a:latin typeface="Times New Roman"/>
                <a:ea typeface="Arial Narrow"/>
                <a:cs typeface="Times New Roman"/>
              </a:rPr>
              <a:t> дар бахши </a:t>
            </a:r>
            <a:r>
              <a:rPr lang="ru-RU" sz="1800" b="0" i="0" u="none" strike="noStrike" cap="none" spc="0">
                <a:ln>
                  <a:noFill/>
                </a:ln>
                <a:solidFill>
                  <a:prstClr val="black"/>
                </a:solidFill>
                <a:latin typeface="Times New Roman"/>
                <a:ea typeface="Arial Narrow"/>
                <a:cs typeface="Times New Roman"/>
              </a:rPr>
              <a:t>расмии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хусусии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Тоҷикистон</a:t>
            </a:r>
            <a:r>
              <a:rPr lang="ru-RU" sz="1800" b="0" i="0" u="none" strike="noStrike" cap="none" spc="0">
                <a:ln>
                  <a:noFill/>
                </a:ln>
                <a:solidFill>
                  <a:prstClr val="black"/>
                </a:solidFill>
                <a:latin typeface="Times New Roman"/>
                <a:ea typeface="Arial Narrow"/>
                <a:cs typeface="Times New Roman"/>
              </a:rPr>
              <a:t> пас аз </a:t>
            </a:r>
            <a:r>
              <a:rPr lang="ru-RU" sz="1800" b="0" i="0" u="none" strike="noStrike" cap="none" spc="0">
                <a:ln>
                  <a:noFill/>
                </a:ln>
                <a:solidFill>
                  <a:prstClr val="black"/>
                </a:solidFill>
                <a:latin typeface="Times New Roman"/>
                <a:ea typeface="Arial Narrow"/>
                <a:cs typeface="Times New Roman"/>
              </a:rPr>
              <a:t>ворид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шудан</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бозор</a:t>
            </a:r>
            <a:r>
              <a:rPr lang="ru-RU" sz="1800" b="0" i="0" u="none" strike="noStrike" cap="none" spc="0">
                <a:ln>
                  <a:noFill/>
                </a:ln>
                <a:solidFill>
                  <a:prstClr val="black"/>
                </a:solidFill>
                <a:latin typeface="Times New Roman"/>
                <a:ea typeface="Arial Narrow"/>
                <a:cs typeface="Times New Roman"/>
              </a:rPr>
              <a:t> низ </a:t>
            </a:r>
            <a:r>
              <a:rPr lang="ru-RU" sz="1800" b="0" i="0" u="none" strike="noStrike" cap="none" spc="0">
                <a:ln>
                  <a:noFill/>
                </a:ln>
                <a:solidFill>
                  <a:prstClr val="black"/>
                </a:solidFill>
                <a:latin typeface="Times New Roman"/>
                <a:ea typeface="Arial Narrow"/>
                <a:cs typeface="Times New Roman"/>
              </a:rPr>
              <a:t>нисбат</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кишварҳои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ҳамсояи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минтақа</a:t>
            </a:r>
            <a:r>
              <a:rPr lang="ru-RU" sz="1800" b="0" i="0" u="none" strike="noStrike" cap="none" spc="0">
                <a:ln>
                  <a:noFill/>
                </a:ln>
                <a:solidFill>
                  <a:prstClr val="black"/>
                </a:solidFill>
                <a:latin typeface="Times New Roman"/>
                <a:ea typeface="Arial Narrow"/>
                <a:cs typeface="Times New Roman"/>
              </a:rPr>
              <a:t> паст </a:t>
            </a:r>
            <a:r>
              <a:rPr lang="ru-RU" sz="1800" b="0" i="0" u="none" strike="noStrike" cap="none" spc="0">
                <a:ln>
                  <a:noFill/>
                </a:ln>
                <a:solidFill>
                  <a:prstClr val="black"/>
                </a:solidFill>
                <a:latin typeface="Times New Roman"/>
                <a:ea typeface="Arial Narrow"/>
                <a:cs typeface="Times New Roman"/>
              </a:rPr>
              <a:t>будаанд</a:t>
            </a:r>
            <a:r>
              <a:rPr lang="ru-RU" sz="1800" b="0" i="0" u="none" strike="noStrike" cap="none" spc="0">
                <a:ln>
                  <a:noFill/>
                </a:ln>
                <a:solidFill>
                  <a:prstClr val="black"/>
                </a:solidFill>
                <a:latin typeface="Times New Roman"/>
                <a:ea typeface="Arial Narrow"/>
                <a:cs typeface="Times New Roman"/>
              </a:rPr>
              <a:t>, зеро </a:t>
            </a:r>
            <a:r>
              <a:rPr lang="ru-RU" sz="1800" b="0" i="0" u="none" strike="noStrike" cap="none" spc="0">
                <a:ln>
                  <a:noFill/>
                </a:ln>
                <a:solidFill>
                  <a:prstClr val="black"/>
                </a:solidFill>
                <a:latin typeface="Times New Roman"/>
                <a:ea typeface="Arial Narrow"/>
                <a:cs typeface="Times New Roman"/>
              </a:rPr>
              <a:t>ширкатҳо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ҳангоми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калон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шуданашон</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хурд</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боқӣ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мемонанд</a:t>
            </a:r>
            <a:r>
              <a:rPr lang="ru-RU" sz="1800" b="0" i="0" u="none" strike="noStrike" cap="none" spc="0">
                <a:ln>
                  <a:noFill/>
                </a:ln>
                <a:solidFill>
                  <a:prstClr val="black"/>
                </a:solidFill>
                <a:latin typeface="Times New Roman"/>
                <a:ea typeface="Arial Narrow"/>
                <a:cs typeface="Times New Roman"/>
              </a:rPr>
              <a:t> (аз </a:t>
            </a:r>
            <a:r>
              <a:rPr lang="ru-RU" sz="1800" b="0" i="0" u="none" strike="noStrike" cap="none" spc="0">
                <a:ln>
                  <a:noFill/>
                </a:ln>
                <a:solidFill>
                  <a:prstClr val="black"/>
                </a:solidFill>
                <a:latin typeface="Times New Roman"/>
                <a:ea typeface="Arial Narrow"/>
                <a:cs typeface="Times New Roman"/>
              </a:rPr>
              <a:t>рӯи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шумораи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кормандон</a:t>
            </a:r>
            <a:r>
              <a:rPr lang="ru-RU" sz="1800" b="0" i="0" u="none" strike="noStrike" cap="none" spc="0">
                <a:ln>
                  <a:noFill/>
                </a:ln>
                <a:solidFill>
                  <a:prstClr val="black"/>
                </a:solidFill>
                <a:latin typeface="Times New Roman"/>
                <a:ea typeface="Arial Narrow"/>
                <a:cs typeface="Times New Roman"/>
              </a:rPr>
              <a:t>). Ин </a:t>
            </a:r>
            <a:r>
              <a:rPr lang="ru-RU" sz="1800" b="0" i="0" u="none" strike="noStrike" cap="none" spc="0">
                <a:ln>
                  <a:noFill/>
                </a:ln>
                <a:solidFill>
                  <a:prstClr val="black"/>
                </a:solidFill>
                <a:latin typeface="Times New Roman"/>
                <a:ea typeface="Arial Narrow"/>
                <a:cs typeface="Times New Roman"/>
              </a:rPr>
              <a:t>бошад</a:t>
            </a:r>
            <a:r>
              <a:rPr lang="ru-RU" sz="1800" b="0" i="0" u="none" strike="noStrike" cap="none" spc="0">
                <a:ln>
                  <a:noFill/>
                </a:ln>
                <a:solidFill>
                  <a:prstClr val="black"/>
                </a:solidFill>
                <a:latin typeface="Times New Roman"/>
                <a:ea typeface="Arial Narrow"/>
                <a:cs typeface="Times New Roman"/>
              </a:rPr>
              <a:t> ба </a:t>
            </a:r>
            <a:r>
              <a:rPr lang="ru-RU" sz="1800" b="0" i="0" u="none" strike="noStrike" cap="none" spc="0">
                <a:ln>
                  <a:noFill/>
                </a:ln>
                <a:solidFill>
                  <a:prstClr val="black"/>
                </a:solidFill>
                <a:latin typeface="Times New Roman"/>
                <a:ea typeface="Arial Narrow"/>
                <a:cs typeface="Times New Roman"/>
              </a:rPr>
              <a:t>маҳдудиятҳои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рушди</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ширкатҳо</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ва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тавсеаи</a:t>
            </a:r>
            <a:r>
              <a:rPr lang="ru-RU" sz="1800" b="0" i="0" u="none" strike="noStrike" cap="none" spc="0">
                <a:ln>
                  <a:noFill/>
                </a:ln>
                <a:solidFill>
                  <a:prstClr val="black"/>
                </a:solidFill>
                <a:latin typeface="Times New Roman"/>
                <a:ea typeface="Arial Narrow"/>
                <a:cs typeface="Times New Roman"/>
              </a:rPr>
              <a:t> бахши </a:t>
            </a:r>
            <a:r>
              <a:rPr lang="ru-RU" sz="1800" b="0" i="0" u="none" strike="noStrike" cap="none" spc="0">
                <a:ln>
                  <a:noFill/>
                </a:ln>
                <a:solidFill>
                  <a:prstClr val="black"/>
                </a:solidFill>
                <a:latin typeface="Times New Roman"/>
                <a:ea typeface="Arial Narrow"/>
                <a:cs typeface="Times New Roman"/>
              </a:rPr>
              <a:t>хусусӣ</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ишора</a:t>
            </a:r>
            <a:r>
              <a:rPr lang="ru-RU" sz="1800" b="0" i="0" u="none" strike="noStrike" cap="none" spc="0">
                <a:ln>
                  <a:noFill/>
                </a:ln>
                <a:solidFill>
                  <a:prstClr val="black"/>
                </a:solidFill>
                <a:latin typeface="Times New Roman"/>
                <a:ea typeface="Arial Narrow"/>
                <a:cs typeface="Times New Roman"/>
              </a:rPr>
              <a:t> </a:t>
            </a:r>
            <a:r>
              <a:rPr lang="ru-RU" sz="1800" b="0" i="0" u="none" strike="noStrike" cap="none" spc="0">
                <a:ln>
                  <a:noFill/>
                </a:ln>
                <a:solidFill>
                  <a:prstClr val="black"/>
                </a:solidFill>
                <a:latin typeface="Times New Roman"/>
                <a:ea typeface="Arial Narrow"/>
                <a:cs typeface="Times New Roman"/>
              </a:rPr>
              <a:t>мекунад</a:t>
            </a:r>
            <a:r>
              <a:rPr lang="en-US" sz="1800" b="0" i="0" u="none" strike="noStrike" cap="none" spc="0">
                <a:ln>
                  <a:noFill/>
                </a:ln>
                <a:solidFill>
                  <a:prstClr val="black"/>
                </a:solidFill>
                <a:latin typeface="Times New Roman"/>
                <a:ea typeface="Times New Roman"/>
                <a:cs typeface="Times New Roman"/>
              </a:rPr>
              <a:t>.</a:t>
            </a:r>
            <a:endParaRPr sz="1800" b="0" i="0" u="none" strike="noStrike" cap="none" spc="0">
              <a:ln>
                <a:noFill/>
              </a:ln>
              <a:solidFill>
                <a:prstClr val="black"/>
              </a:solidFill>
              <a:latin typeface="Times New Roman"/>
              <a:cs typeface="Times New Roman"/>
            </a:endParaRPr>
          </a:p>
          <a:p>
            <a:pPr marL="342900" marR="0" lvl="0" indent="-342900" algn="just" defTabSz="914400">
              <a:lnSpc>
                <a:spcPct val="114999"/>
              </a:lnSpc>
              <a:spcBef>
                <a:spcPts val="0"/>
              </a:spcBef>
              <a:spcAft>
                <a:spcPts val="599"/>
              </a:spcAft>
              <a:buClr>
                <a:srgbClr val="000000"/>
              </a:buClr>
              <a:buSzPts val="1200"/>
              <a:buFont typeface="Times New Roman"/>
              <a:buAutoNum type="arabicPeriod"/>
              <a:tabLst>
                <a:tab pos="228600" algn="l"/>
              </a:tabLst>
              <a:defRPr/>
            </a:pPr>
            <a:endParaRPr lang="en-US" sz="1600" b="0" i="0" u="none" strike="noStrike" cap="none" spc="0">
              <a:ln>
                <a:noFill/>
              </a:ln>
              <a:solidFill>
                <a:prstClr val="black"/>
              </a:solidFill>
              <a:latin typeface="Times New Roman"/>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3071538" name="TextBox 105875691"/>
          <p:cNvSpPr txBox="1"/>
          <p:nvPr/>
        </p:nvSpPr>
        <p:spPr bwMode="auto">
          <a:xfrm>
            <a:off x="1545291" y="1220679"/>
            <a:ext cx="9133471" cy="298721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marR="0" lvl="0" indent="0" algn="l" defTabSz="914400">
              <a:lnSpc>
                <a:spcPct val="150000"/>
              </a:lnSpc>
              <a:spcBef>
                <a:spcPts val="0"/>
              </a:spcBef>
              <a:spcAft>
                <a:spcPts val="0"/>
              </a:spcAft>
              <a:buClrTx/>
              <a:buSzTx/>
              <a:buFontTx/>
              <a:buNone/>
              <a:defRPr/>
            </a:pPr>
            <a:r>
              <a:rPr lang="tg-Cyrl-TJ" sz="1800" b="0" i="0" u="none" strike="noStrike" cap="none" spc="0">
                <a:ln>
                  <a:noFill/>
                </a:ln>
                <a:solidFill>
                  <a:prstClr val="black"/>
                </a:solidFill>
                <a:latin typeface="Arial Narrow"/>
                <a:ea typeface="Arial Narrow"/>
                <a:cs typeface="Arial Narrow"/>
              </a:rPr>
              <a:t>Ҷамъоварии </a:t>
            </a:r>
            <a:r>
              <a:rPr sz="1800" b="0" i="0" u="none" strike="noStrike" cap="none" spc="0">
                <a:ln>
                  <a:noFill/>
                </a:ln>
                <a:solidFill>
                  <a:prstClr val="black"/>
                </a:solidFill>
                <a:latin typeface="Arial Narrow"/>
                <a:ea typeface="Arial Narrow"/>
                <a:cs typeface="Arial Narrow"/>
              </a:rPr>
              <a:t>маълумоти мувофиқ ва имкониятҳо барои изҳори назари худ оид ба масъалаҳое, ки барои онҳо муҳиманд</a:t>
            </a:r>
            <a:r>
              <a:rPr lang="tg-Cyrl-TJ" sz="1800" b="0" i="0" u="none" strike="noStrike" cap="none" spc="0">
                <a:ln>
                  <a:noFill/>
                </a:ln>
                <a:solidFill>
                  <a:prstClr val="black"/>
                </a:solidFill>
                <a:latin typeface="Arial Narrow"/>
                <a:ea typeface="Arial Narrow"/>
                <a:cs typeface="Arial Narrow"/>
              </a:rPr>
              <a:t>: </a:t>
            </a:r>
            <a:r>
              <a:rPr sz="1800" b="0" i="0" u="none" strike="noStrike" cap="none" spc="0">
                <a:ln>
                  <a:noFill/>
                </a:ln>
                <a:solidFill>
                  <a:prstClr val="black"/>
                </a:solidFill>
                <a:latin typeface="Arial Narrow"/>
                <a:ea typeface="Arial Narrow"/>
                <a:cs typeface="Arial Narrow"/>
              </a:rPr>
              <a:t> </a:t>
            </a:r>
            <a:endParaRPr sz="1800" b="0" i="0" u="none" strike="noStrike" cap="none" spc="0">
              <a:ln>
                <a:noFill/>
              </a:ln>
              <a:solidFill>
                <a:prstClr val="black"/>
              </a:solidFill>
              <a:latin typeface="Arial Narrow"/>
              <a:cs typeface="Arial Narrow"/>
            </a:endParaRPr>
          </a:p>
          <a:p>
            <a:pPr marL="0" marR="0" lvl="0" indent="0" algn="l" defTabSz="914400">
              <a:lnSpc>
                <a:spcPct val="150000"/>
              </a:lnSpc>
              <a:spcBef>
                <a:spcPts val="0"/>
              </a:spcBef>
              <a:spcAft>
                <a:spcPts val="0"/>
              </a:spcAft>
              <a:buClrTx/>
              <a:buSzTx/>
              <a:buFontTx/>
              <a:buNone/>
              <a:defRPr/>
            </a:pPr>
            <a:r>
              <a:rPr sz="1800" b="0" i="0" u="none" strike="noStrike" cap="none" spc="0">
                <a:ln>
                  <a:noFill/>
                </a:ln>
                <a:solidFill>
                  <a:prstClr val="black"/>
                </a:solidFill>
                <a:latin typeface="Arial Narrow"/>
                <a:ea typeface="Arial Narrow"/>
                <a:cs typeface="Arial Narrow"/>
              </a:rPr>
              <a:t>Намудҳои фаъолиятҳо ва басомади онҳо ба се марҳилаи асосии лоиҳа</a:t>
            </a:r>
            <a:r>
              <a:rPr lang="tg-Cyrl-TJ" sz="1800" b="0" i="0" u="none" strike="noStrike" cap="none" spc="0">
                <a:ln>
                  <a:noFill/>
                </a:ln>
                <a:solidFill>
                  <a:prstClr val="black"/>
                </a:solidFill>
                <a:latin typeface="Arial Narrow"/>
                <a:ea typeface="Arial Narrow"/>
                <a:cs typeface="Arial Narrow"/>
              </a:rPr>
              <a:t>:</a:t>
            </a:r>
            <a:endParaRPr sz="1800" b="0" i="0" u="none" strike="noStrike" cap="none" spc="0">
              <a:ln>
                <a:noFill/>
              </a:ln>
              <a:solidFill>
                <a:prstClr val="black"/>
              </a:solidFill>
              <a:latin typeface="Arial Narrow"/>
              <a:cs typeface="Arial Narrow"/>
            </a:endParaRPr>
          </a:p>
          <a:p>
            <a:pPr marL="283878" marR="0" lvl="0" indent="-283878" algn="l" defTabSz="914400">
              <a:lnSpc>
                <a:spcPct val="150000"/>
              </a:lnSpc>
              <a:spcBef>
                <a:spcPts val="0"/>
              </a:spcBef>
              <a:spcAft>
                <a:spcPts val="0"/>
              </a:spcAft>
              <a:buClrTx/>
              <a:buSzTx/>
              <a:buFontTx/>
              <a:buAutoNum type="arabicPeriod"/>
              <a:defRPr/>
            </a:pPr>
            <a:r>
              <a:rPr lang="tg-Cyrl-TJ" sz="1800" b="0" i="0" u="none" strike="noStrike" cap="none" spc="0">
                <a:ln>
                  <a:noFill/>
                </a:ln>
                <a:solidFill>
                  <a:prstClr val="black"/>
                </a:solidFill>
                <a:latin typeface="Arial Narrow"/>
                <a:ea typeface="Arial Narrow"/>
                <a:cs typeface="Arial Narrow"/>
              </a:rPr>
              <a:t>А</a:t>
            </a:r>
            <a:r>
              <a:rPr sz="1800" b="0" i="0" u="none" strike="noStrike" cap="none" spc="0">
                <a:ln>
                  <a:noFill/>
                </a:ln>
                <a:solidFill>
                  <a:prstClr val="black"/>
                </a:solidFill>
                <a:latin typeface="Arial Narrow"/>
                <a:ea typeface="Arial Narrow"/>
                <a:cs typeface="Arial Narrow"/>
              </a:rPr>
              <a:t>рзёбиҳои техникӣ, </a:t>
            </a:r>
            <a:endParaRPr sz="1800" b="0" i="0" u="none" strike="noStrike" cap="none" spc="0">
              <a:ln>
                <a:noFill/>
              </a:ln>
              <a:solidFill>
                <a:prstClr val="black"/>
              </a:solidFill>
              <a:latin typeface="Arial Narrow"/>
              <a:cs typeface="Arial Narrow"/>
            </a:endParaRPr>
          </a:p>
          <a:p>
            <a:pPr marL="283878" marR="0" lvl="0" indent="-283878" algn="l" defTabSz="914400">
              <a:lnSpc>
                <a:spcPct val="150000"/>
              </a:lnSpc>
              <a:spcBef>
                <a:spcPts val="0"/>
              </a:spcBef>
              <a:spcAft>
                <a:spcPts val="0"/>
              </a:spcAft>
              <a:buClrTx/>
              <a:buSzTx/>
              <a:buFontTx/>
              <a:buAutoNum type="arabicPeriod"/>
              <a:defRPr/>
            </a:pPr>
            <a:r>
              <a:rPr lang="tg-Cyrl-TJ" sz="1800" b="0" i="0" u="none" strike="noStrike" cap="none" spc="0">
                <a:ln>
                  <a:noFill/>
                </a:ln>
                <a:solidFill>
                  <a:prstClr val="black"/>
                </a:solidFill>
                <a:latin typeface="Arial Narrow"/>
                <a:ea typeface="Arial Narrow"/>
                <a:cs typeface="Arial Narrow"/>
              </a:rPr>
              <a:t>В</a:t>
            </a:r>
            <a:r>
              <a:rPr sz="1800" b="0" i="0" u="none" strike="noStrike" cap="none" spc="0">
                <a:ln>
                  <a:noFill/>
                </a:ln>
                <a:solidFill>
                  <a:prstClr val="black"/>
                </a:solidFill>
                <a:latin typeface="Arial Narrow"/>
                <a:ea typeface="Arial Narrow"/>
                <a:cs typeface="Arial Narrow"/>
              </a:rPr>
              <a:t>оситаҳои </a:t>
            </a:r>
            <a:r>
              <a:rPr lang="tg-Cyrl-TJ" sz="1800" b="0" i="0" u="none" strike="noStrike" cap="none" spc="0">
                <a:ln>
                  <a:noFill/>
                </a:ln>
                <a:solidFill>
                  <a:prstClr val="black"/>
                </a:solidFill>
                <a:latin typeface="Arial Narrow"/>
                <a:ea typeface="Arial Narrow"/>
                <a:cs typeface="Arial Narrow"/>
              </a:rPr>
              <a:t>ЕФС</a:t>
            </a:r>
            <a:r>
              <a:rPr sz="1800" b="0" i="0" u="none" strike="noStrike" cap="none" spc="0">
                <a:ln>
                  <a:noFill/>
                </a:ln>
                <a:solidFill>
                  <a:prstClr val="black"/>
                </a:solidFill>
                <a:latin typeface="Arial Narrow"/>
                <a:ea typeface="Arial Narrow"/>
                <a:cs typeface="Arial Narrow"/>
              </a:rPr>
              <a:t>, </a:t>
            </a:r>
            <a:r>
              <a:rPr lang="tg-Cyrl-TJ" sz="1800" b="0" i="0" u="none" strike="noStrike" cap="none" spc="0">
                <a:ln>
                  <a:noFill/>
                </a:ln>
                <a:solidFill>
                  <a:prstClr val="black"/>
                </a:solidFill>
                <a:latin typeface="Arial Narrow"/>
                <a:ea typeface="Arial Narrow"/>
                <a:cs typeface="Arial Narrow"/>
              </a:rPr>
              <a:t>(шакли ягонаи "Маълумот барои нигоҳдории сабтҳо ва маълумоти инфиродӣ (шахсӣ)"</a:t>
            </a:r>
            <a:endParaRPr sz="1800" b="0" i="0" u="none" strike="noStrike" cap="none" spc="0">
              <a:ln>
                <a:noFill/>
              </a:ln>
              <a:solidFill>
                <a:prstClr val="black"/>
              </a:solidFill>
              <a:latin typeface="Arial Narrow"/>
              <a:cs typeface="Arial Narrow"/>
            </a:endParaRPr>
          </a:p>
          <a:p>
            <a:pPr marL="283878" marR="0" lvl="0" indent="-283878" algn="l" defTabSz="914400">
              <a:lnSpc>
                <a:spcPct val="150000"/>
              </a:lnSpc>
              <a:spcBef>
                <a:spcPts val="0"/>
              </a:spcBef>
              <a:spcAft>
                <a:spcPts val="0"/>
              </a:spcAft>
              <a:buClrTx/>
              <a:buSzTx/>
              <a:buFontTx/>
              <a:buAutoNum type="arabicPeriod"/>
              <a:defRPr/>
            </a:pPr>
            <a:r>
              <a:rPr lang="tg-Cyrl-TJ" sz="1800" b="0" i="0" u="none" strike="noStrike" cap="none" spc="0">
                <a:ln>
                  <a:noFill/>
                </a:ln>
                <a:solidFill>
                  <a:prstClr val="black"/>
                </a:solidFill>
                <a:latin typeface="Arial Narrow"/>
                <a:ea typeface="Arial Narrow"/>
                <a:cs typeface="Arial Narrow"/>
              </a:rPr>
              <a:t>О</a:t>
            </a:r>
            <a:r>
              <a:rPr sz="1800" b="0" i="0" u="none" strike="noStrike" cap="none" spc="0">
                <a:ln>
                  <a:noFill/>
                </a:ln>
                <a:solidFill>
                  <a:prstClr val="black"/>
                </a:solidFill>
                <a:latin typeface="Arial Narrow"/>
                <a:ea typeface="Arial Narrow"/>
                <a:cs typeface="Arial Narrow"/>
              </a:rPr>
              <a:t>модасозии </a:t>
            </a:r>
            <a:r>
              <a:rPr lang="tg-Cyrl-TJ" sz="1800" b="0" i="0" u="none" strike="noStrike" cap="none" spc="0">
                <a:ln>
                  <a:noFill/>
                </a:ln>
                <a:solidFill>
                  <a:prstClr val="black"/>
                </a:solidFill>
                <a:latin typeface="Arial Narrow"/>
                <a:ea typeface="Arial Narrow"/>
                <a:cs typeface="Arial Narrow"/>
              </a:rPr>
              <a:t>Л</a:t>
            </a:r>
            <a:r>
              <a:rPr sz="1800" b="0" i="0" u="none" strike="noStrike" cap="none" spc="0">
                <a:ln>
                  <a:noFill/>
                </a:ln>
                <a:solidFill>
                  <a:prstClr val="black"/>
                </a:solidFill>
                <a:latin typeface="Arial Narrow"/>
                <a:ea typeface="Arial Narrow"/>
                <a:cs typeface="Arial Narrow"/>
              </a:rPr>
              <a:t>оиҳа</a:t>
            </a:r>
            <a:r>
              <a:rPr lang="tg-Cyrl-TJ" sz="1800" b="0" i="0" u="none" strike="noStrike" cap="none" spc="0">
                <a:ln>
                  <a:noFill/>
                </a:ln>
                <a:solidFill>
                  <a:prstClr val="black"/>
                </a:solidFill>
                <a:latin typeface="Arial Narrow"/>
                <a:ea typeface="Arial Narrow"/>
                <a:cs typeface="Arial Narrow"/>
              </a:rPr>
              <a:t>, </a:t>
            </a:r>
            <a:r>
              <a:rPr sz="1800" b="0" i="0" u="none" strike="noStrike" cap="none" spc="0">
                <a:ln>
                  <a:noFill/>
                </a:ln>
                <a:solidFill>
                  <a:prstClr val="black"/>
                </a:solidFill>
                <a:latin typeface="Arial Narrow"/>
                <a:ea typeface="Arial Narrow"/>
                <a:cs typeface="Arial Narrow"/>
              </a:rPr>
              <a:t>ифшои хулосаҳо ва ҳуҷҷатҳои асосӣ) мутобиқ карда </a:t>
            </a:r>
            <a:r>
              <a:rPr lang="tg-Cyrl-TJ" sz="1800" b="0" i="0" u="none" strike="noStrike" cap="none" spc="0">
                <a:ln>
                  <a:noFill/>
                </a:ln>
                <a:solidFill>
                  <a:prstClr val="black"/>
                </a:solidFill>
                <a:latin typeface="Arial Narrow"/>
                <a:ea typeface="Arial Narrow"/>
                <a:cs typeface="Arial Narrow"/>
              </a:rPr>
              <a:t>мешаванд</a:t>
            </a:r>
            <a:r>
              <a:rPr sz="1800" b="0" i="0" u="none" strike="noStrike" cap="none" spc="0">
                <a:ln>
                  <a:noFill/>
                </a:ln>
                <a:solidFill>
                  <a:prstClr val="black"/>
                </a:solidFill>
                <a:latin typeface="Calibri"/>
                <a:cs typeface="Arial"/>
              </a:rPr>
              <a:t>.</a:t>
            </a:r>
            <a:endParaRPr/>
          </a:p>
        </p:txBody>
      </p:sp>
      <p:sp>
        <p:nvSpPr>
          <p:cNvPr id="1265179514" name="TextBox 766003171"/>
          <p:cNvSpPr txBox="1"/>
          <p:nvPr/>
        </p:nvSpPr>
        <p:spPr bwMode="auto">
          <a:xfrm>
            <a:off x="592790" y="296140"/>
            <a:ext cx="11024905" cy="518519"/>
          </a:xfrm>
          <a:prstGeom prst="rect">
            <a:avLst/>
          </a:prstGeom>
          <a:solidFill>
            <a:srgbClr val="002060"/>
          </a:solidFill>
        </p:spPr>
        <p:txBody>
          <a:bodyPr vertOverflow="overflow" horzOverflow="overflow" vert="horz" wrap="square" lIns="91440" tIns="45720" rIns="91440" bIns="45720" numCol="1" spcCol="0" rtlCol="0" fromWordArt="0" anchor="t" anchorCtr="0" forceAA="0" compatLnSpc="0">
            <a:spAutoFit/>
          </a:bodyPr>
          <a:lstStyle/>
          <a:p>
            <a:pPr marL="0" marR="0" lvl="0" indent="0" algn="ctr" defTabSz="914400">
              <a:lnSpc>
                <a:spcPct val="100000"/>
              </a:lnSpc>
              <a:spcBef>
                <a:spcPts val="0"/>
              </a:spcBef>
              <a:spcAft>
                <a:spcPts val="0"/>
              </a:spcAft>
              <a:buClrTx/>
              <a:buSzTx/>
              <a:buFontTx/>
              <a:buNone/>
              <a:defRPr/>
            </a:pPr>
            <a:r>
              <a:rPr sz="2800" b="1" i="0" u="none" strike="noStrike" cap="none" spc="0">
                <a:ln>
                  <a:noFill/>
                </a:ln>
                <a:solidFill>
                  <a:prstClr val="white"/>
                </a:solidFill>
                <a:latin typeface="Arial Narrow"/>
                <a:ea typeface="Arial Narrow"/>
                <a:cs typeface="Arial Narrow"/>
              </a:rPr>
              <a:t>ФАЪОЛИЯТҲО</a:t>
            </a:r>
            <a:r>
              <a:rPr lang="tg-Cyrl-TJ" sz="2800" b="1" i="0" u="none" strike="noStrike" cap="none" spc="0">
                <a:ln>
                  <a:noFill/>
                </a:ln>
                <a:solidFill>
                  <a:prstClr val="white"/>
                </a:solidFill>
                <a:latin typeface="Arial Narrow"/>
                <a:ea typeface="Arial Narrow"/>
                <a:cs typeface="Arial Narrow"/>
              </a:rPr>
              <a:t> БАРОИ </a:t>
            </a:r>
            <a:r>
              <a:rPr sz="2800" b="1" i="0" u="none" strike="noStrike" cap="none" spc="0">
                <a:ln>
                  <a:noFill/>
                </a:ln>
                <a:solidFill>
                  <a:prstClr val="white"/>
                </a:solidFill>
                <a:latin typeface="Arial Narrow"/>
                <a:ea typeface="Arial Narrow"/>
                <a:cs typeface="Arial Narrow"/>
              </a:rPr>
              <a:t> ҶАЛБИ ҶОНИБҲОИ МАНФИАТДОР</a:t>
            </a:r>
            <a:endParaRPr sz="2800" b="1" i="0" u="none" strike="noStrike" cap="none" spc="0">
              <a:ln>
                <a:noFill/>
              </a:ln>
              <a:solidFill>
                <a:prstClr val="black"/>
              </a:solidFill>
              <a:latin typeface="Arial Narrow"/>
              <a:cs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aphicFrame>
        <p:nvGraphicFramePr>
          <p:cNvPr id="1581679380" name="Таблица 223313900"/>
          <p:cNvGraphicFramePr>
            <a:graphicFrameLocks xmlns:a="http://schemas.openxmlformats.org/drawingml/2006/main"/>
          </p:cNvGraphicFramePr>
          <p:nvPr/>
        </p:nvGraphicFramePr>
        <p:xfrm>
          <a:off x="398590" y="191710"/>
          <a:ext cx="11408044" cy="6514123"/>
        </p:xfrm>
        <a:graphic>
          <a:graphicData uri="http://schemas.openxmlformats.org/drawingml/2006/table">
            <a:tbl>
              <a:tblPr firstRow="1" firstCol="1" lastRow="0" lastCol="0" bandRow="1" bandCol="0"/>
              <a:tblGrid>
                <a:gridCol w="2070000"/>
                <a:gridCol w="1620000"/>
                <a:gridCol w="1710000"/>
                <a:gridCol w="2564586"/>
                <a:gridCol w="1592599"/>
                <a:gridCol w="1850859"/>
              </a:tblGrid>
              <a:tr h="607577">
                <a:tc>
                  <a:txBody>
                    <a:bodyPr/>
                    <a:p>
                      <a:pPr>
                        <a:defRPr/>
                      </a:pPr>
                      <a:r>
                        <a:rPr lang="ru-RU" sz="1200" b="1" i="0" u="none" strike="noStrike" cap="none" spc="0">
                          <a:solidFill>
                            <a:srgbClr val="000000"/>
                          </a:solidFill>
                          <a:latin typeface="Arial Narrow"/>
                          <a:ea typeface="Arial Narrow"/>
                          <a:cs typeface="Arial Narrow"/>
                        </a:rPr>
                        <a:t>Фаъолиятҳое, ки аз ҳисоби грантҳо маблағгузорӣ мешаванд.</a:t>
                      </a:r>
                      <a:endParaRPr sz="1200" b="1">
                        <a:latin typeface="Arial Narrow"/>
                        <a:cs typeface="Arial Narrow"/>
                      </a:endParaRPr>
                    </a:p>
                  </a:txBody>
                  <a:tcPr marL="68580" marR="68580" marT="0"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ru-RU" sz="1200" b="1" i="0" u="none" strike="noStrike" cap="none" spc="0">
                          <a:solidFill>
                            <a:schemeClr val="tx1"/>
                          </a:solidFill>
                          <a:latin typeface="Arial Narrow"/>
                          <a:ea typeface="Arial Narrow"/>
                          <a:cs typeface="Arial Narrow"/>
                        </a:rPr>
                        <a:t>Усули ҷалби ҷонибҳои манфиатдор</a:t>
                      </a:r>
                      <a:endParaRPr sz="1200" b="1">
                        <a:latin typeface="Arial Narrow"/>
                        <a:cs typeface="Arial Narrow"/>
                      </a:endParaRPr>
                    </a:p>
                  </a:txBody>
                  <a:tcPr marL="68580" marR="68580" marT="0"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200" b="1" i="0" u="none" strike="noStrike" cap="none" spc="0">
                          <a:solidFill>
                            <a:schemeClr val="tx1"/>
                          </a:solidFill>
                          <a:latin typeface="Arial Narrow"/>
                          <a:ea typeface="Arial Narrow"/>
                          <a:cs typeface="Arial Narrow"/>
                        </a:rPr>
                        <a:t>Манфиатдорони мақсаднок</a:t>
                      </a:r>
                      <a:endParaRPr sz="1200" b="1">
                        <a:latin typeface="Arial Narrow"/>
                        <a:cs typeface="Arial Narrow"/>
                      </a:endParaRPr>
                    </a:p>
                  </a:txBody>
                  <a:tcPr marL="68580" marR="68580" marT="0"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200" b="1" i="0" u="none" strike="noStrike" cap="none" spc="0">
                          <a:solidFill>
                            <a:schemeClr val="tx1"/>
                          </a:solidFill>
                          <a:latin typeface="Arial Narrow"/>
                          <a:ea typeface="Arial Narrow"/>
                          <a:cs typeface="Arial Narrow"/>
                        </a:rPr>
                        <a:t>Мақсади фаъолиятҳои ҷалби ҷонибҳои манфиатдор</a:t>
                      </a:r>
                      <a:endParaRPr sz="1200" b="1">
                        <a:latin typeface="Arial Narrow"/>
                        <a:cs typeface="Arial Narrow"/>
                      </a:endParaRPr>
                    </a:p>
                  </a:txBody>
                  <a:tcPr marL="68580" marR="68580" marT="0"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200" b="1" i="0" u="none" strike="noStrike" cap="none" spc="0">
                          <a:solidFill>
                            <a:schemeClr val="tx1"/>
                          </a:solidFill>
                          <a:latin typeface="Arial Narrow"/>
                          <a:ea typeface="Arial Narrow"/>
                          <a:cs typeface="Arial Narrow"/>
                        </a:rPr>
                        <a:t>Чаҳорчӯбаи вақт, басомад</a:t>
                      </a:r>
                      <a:endParaRPr sz="1200" b="1">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200" b="1" i="0" u="none" strike="noStrike" cap="none" spc="0">
                          <a:solidFill>
                            <a:srgbClr val="000000"/>
                          </a:solidFill>
                          <a:latin typeface="Arial Narrow"/>
                          <a:ea typeface="Arial Narrow"/>
                          <a:cs typeface="Arial Narrow"/>
                        </a:rPr>
                        <a:t>Масъулият</a:t>
                      </a:r>
                      <a:endParaRPr sz="1200" b="1">
                        <a:latin typeface="Arial Narrow"/>
                        <a:cs typeface="Arial Narrow"/>
                      </a:endParaRPr>
                    </a:p>
                  </a:txBody>
                  <a:tcPr marL="68580" marR="68580" marT="0" marB="0"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483995">
                <a:tc>
                  <a:txBody>
                    <a:bodyPr/>
                    <a:p>
                      <a:pPr algn="just">
                        <a:defRPr/>
                      </a:pPr>
                      <a:r>
                        <a:rPr lang="ru-RU" sz="1000" b="0" i="0" u="none" strike="noStrike" cap="none" spc="0">
                          <a:solidFill>
                            <a:srgbClr val="000000"/>
                          </a:solidFill>
                          <a:latin typeface="Arial Narrow"/>
                          <a:ea typeface="Arial Narrow"/>
                          <a:cs typeface="Arial Narrow"/>
                        </a:rPr>
                        <a:t>Омодасозии арзёбии техникӣ барои лоиҳаи </a:t>
                      </a:r>
                      <a:r>
                        <a:rPr lang="en-US" sz="1000" b="0" i="0" u="none" strike="noStrike" cap="none" spc="0">
                          <a:solidFill>
                            <a:srgbClr val="000000"/>
                          </a:solidFill>
                          <a:latin typeface="Arial Narrow"/>
                          <a:ea typeface="Arial Narrow"/>
                          <a:cs typeface="Arial Narrow"/>
                        </a:rPr>
                        <a:t>FINGROW </a:t>
                      </a:r>
                      <a:r>
                        <a:rPr sz="1000" b="0" i="0" u="none">
                          <a:solidFill>
                            <a:srgbClr val="000000"/>
                          </a:solidFill>
                          <a:latin typeface="Arial Narrow"/>
                          <a:ea typeface="Arial Narrow"/>
                          <a:cs typeface="Arial Narrow"/>
                        </a:rPr>
                        <a:t>дар Тоҷикистон оид ба дастгирии рушди экосистемаи соҳибкорӣ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Мусоҳибаҳо бо коршиносон ва иттилоотдиҳандагони калидӣ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defRPr/>
                      </a:pPr>
                      <a:r>
                        <a:rPr lang="tg-Cyrl-TJ" sz="1000" b="0" i="0" u="none" strike="noStrike" cap="none" spc="0">
                          <a:solidFill>
                            <a:schemeClr val="tx1"/>
                          </a:solidFill>
                          <a:latin typeface="Arial Narrow"/>
                          <a:ea typeface="Arial Narrow"/>
                          <a:cs typeface="Arial Narrow"/>
                        </a:rPr>
                        <a:t>З</a:t>
                      </a:r>
                      <a:r>
                        <a:rPr lang="ru-RU" sz="1000" b="0" i="0" u="none" strike="noStrike" cap="none" spc="0">
                          <a:solidFill>
                            <a:schemeClr val="tx1"/>
                          </a:solidFill>
                          <a:latin typeface="Arial Narrow"/>
                          <a:ea typeface="Arial Narrow"/>
                          <a:cs typeface="Arial Narrow"/>
                        </a:rPr>
                        <a:t>ербахшҳо ва шӯъбаҳои КДСИАД, Бонки миллӣ, Муассисаи давлатии «Бизнес-инкубатор дар Тоҷикистон»</a:t>
                      </a:r>
                      <a:r>
                        <a:rPr lang="tg-Cyrl-TJ" sz="1000" b="0" i="0" u="none" strike="noStrike" cap="none" spc="0">
                          <a:solidFill>
                            <a:schemeClr val="tx1"/>
                          </a:solidFill>
                          <a:latin typeface="Arial Narrow"/>
                          <a:ea typeface="Arial Narrow"/>
                          <a:cs typeface="Arial Narrow"/>
                        </a:rPr>
                        <a:t> ва дигарон </a:t>
                      </a:r>
                      <a:endParaRPr sz="1000">
                        <a:solidFill>
                          <a:schemeClr val="tx1"/>
                        </a:solidFill>
                        <a:latin typeface="Arial Narrow"/>
                        <a:cs typeface="Arial Narrow"/>
                      </a:endParaRPr>
                    </a:p>
                    <a:p>
                      <a:pPr algn="just">
                        <a:defRPr/>
                      </a:pPr>
                      <a:endParaRPr sz="1000">
                        <a:solidFill>
                          <a:schemeClr val="tx1"/>
                        </a:solidFill>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chemeClr val="tx1"/>
                          </a:solidFill>
                          <a:latin typeface="Arial Narrow"/>
                          <a:ea typeface="Arial Narrow"/>
                          <a:cs typeface="Arial Narrow"/>
                        </a:rPr>
                        <a:t>Афзалиятдиҳии минтақаҳои лоиҳа: муайян кардани самтҳои афзалиятноки лоиҳа дар асоси меъёрҳои пешакӣ муайяншуда, ба монанди: дастгирии корхонаҳои хурду миёна, ки бо маҳдудиятҳои гарав ё канорагирӣ аз хатари баландтар аз ҷониби бонкҳо рӯбарӯ ҳастанд. Ғайр аз ин, лоиҳа ба корхонаҳои хурду миёна имкон медиҳад, ки бо ширкатҳо дар занҷирҳои арзиши минтақавӣ беҳтар робита барқарор кунанд.</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Дар асоси мунтазам бо мақомоти давлатӣ ҳангоми татбиқи грант. Дар ҳолати зарурӣ бо дигар ҷонибҳои манфиатдор.</a:t>
                      </a:r>
                      <a:r>
                        <a:rPr sz="1000" b="0" i="0" u="none">
                          <a:solidFill>
                            <a:srgbClr val="000000"/>
                          </a:solidFill>
                          <a:latin typeface="Arial Narrow"/>
                          <a:ea typeface="Arial Narrow"/>
                          <a:cs typeface="Arial Narrow"/>
                        </a:rPr>
                        <a:t> </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chemeClr val="tx1"/>
                          </a:solidFill>
                          <a:latin typeface="Arial Narrow"/>
                          <a:ea typeface="Arial Narrow"/>
                          <a:cs typeface="Arial Narrow"/>
                        </a:rPr>
                        <a:t>Маркази идоракунии захираҳои иттилоотии КДСИАД</a:t>
                      </a:r>
                      <a:r>
                        <a:rPr lang="tg-Cyrl-TJ" sz="1000" b="0" i="0" u="none" strike="noStrike" cap="none" spc="0">
                          <a:solidFill>
                            <a:schemeClr val="tx1"/>
                          </a:solidFill>
                          <a:latin typeface="Arial Narrow"/>
                          <a:ea typeface="Arial Narrow"/>
                          <a:cs typeface="Arial Narrow"/>
                        </a:rPr>
                        <a:t>/МТЛ</a:t>
                      </a:r>
                      <a:r>
                        <a:rPr lang="ru-RU" sz="1000" b="0" i="0" u="none" strike="noStrike" cap="none" spc="0">
                          <a:solidFill>
                            <a:schemeClr val="tx1"/>
                          </a:solidFill>
                          <a:latin typeface="Arial Narrow"/>
                          <a:ea typeface="Arial Narrow"/>
                          <a:cs typeface="Arial Narrow"/>
                        </a:rPr>
                        <a:t> (тавассути ширкати машваратӣ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184752">
                <a:tc>
                  <a:txBody>
                    <a:bodyPr/>
                    <a:p>
                      <a:pPr algn="just">
                        <a:defRPr/>
                      </a:pPr>
                      <a:r>
                        <a:rPr lang="ru-RU" sz="1000" b="0" i="0" u="none" strike="noStrike" cap="none" spc="0">
                          <a:solidFill>
                            <a:srgbClr val="000000"/>
                          </a:solidFill>
                          <a:latin typeface="Arial Narrow"/>
                          <a:ea typeface="Arial Narrow"/>
                          <a:cs typeface="Arial Narrow"/>
                        </a:rPr>
                        <a:t>Омодасозии арзёбии экологӣ ва иҷтимоӣ ва асбобҳо барои лоиҳа</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Машваратҳо, мусоҳибаҳо, пурсишҳо</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Вазоратҳо, агентиҳо ва кумитаҳои дахлдор, коршиносони маҳаллӣ ва истифодабарандагони маълумот, созмонҳои ғайриҳукуматӣ, иттиҳодияҳои тиҷоратӣ, ҳукуматҳои маҳаллӣ, ҷомеаҳо, олимон</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Барои муайян кардани хатарҳо ва таъсироти эҳтимолии асосии экологӣ ва иҷтимоӣ ва пешниҳоди чораҳои коҳишдиҳӣ дар чарабинихои  экологӣ ва иҷтимоӣ, ки бояд омода карда шаванд: 1) Нақшаи идоракунии экологӣ ва иҷтимоӣ; 2) Нақшаи навшудаи ҷалби ҷонибҳои манфиатдор; ва 3) Тартиби идоракунии меҳнат (LMP)</a:t>
                      </a:r>
                      <a:endParaRPr sz="1000" b="0" i="0" u="none">
                        <a:solidFill>
                          <a:srgbClr val="000000"/>
                        </a:solidFill>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Мувофиқи зарурат</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КДСИАД/МТЛ (тавассути ширкати машваратӣ)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1038185">
                <a:tc>
                  <a:txBody>
                    <a:bodyPr/>
                    <a:p>
                      <a:pPr algn="just">
                        <a:defRPr/>
                      </a:pPr>
                      <a:r>
                        <a:rPr lang="ru-RU" sz="1000" b="0" i="0" u="none" strike="noStrike" cap="none" spc="0">
                          <a:solidFill>
                            <a:srgbClr val="000000"/>
                          </a:solidFill>
                          <a:latin typeface="Arial Narrow"/>
                          <a:ea typeface="Arial Narrow"/>
                          <a:cs typeface="Arial Narrow"/>
                        </a:rPr>
                        <a:t>Таҳияи Нақшаи амали гендерӣ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Мусоҳибаҳо, машваратҳо, пурсишҳо, гурӯҳҳои фокусӣ бо коршиносон ва иттилоотдиҳандагони калидӣ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Доираи гуногуни созмонҳои ғайриҳукуматӣ/асотсиатсияҳои ҷомеаи занон ва ҷавонон, гурӯҳҳои ташаббускори занон ва ҷавонон, шӯъбаҳои давлатии занон ва ҷавонон, хидматрасонии гендерӣ</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Баланд бардоштани огоҳӣ  оид ба  тафовутҳои гендерии мавҷуда.</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sz="1000" b="0" i="0" u="none">
                          <a:solidFill>
                            <a:srgbClr val="000000"/>
                          </a:solidFill>
                          <a:latin typeface="Arial Narrow"/>
                          <a:ea typeface="Arial Narrow"/>
                          <a:cs typeface="Arial Narrow"/>
                        </a:rPr>
                        <a:t>Дар н</a:t>
                      </a:r>
                      <a:r>
                        <a:rPr lang="ru-RU" sz="1000" b="0" i="0" u="none" strike="noStrike" cap="none" spc="0">
                          <a:solidFill>
                            <a:srgbClr val="000000"/>
                          </a:solidFill>
                          <a:latin typeface="Arial Narrow"/>
                          <a:ea typeface="Arial Narrow"/>
                          <a:cs typeface="Arial Narrow"/>
                        </a:rPr>
                        <a:t>исфи дуюми татбиқи грант,  ниҳоӣ шудани консепсияи лоиҳа ва татбики фаъолиятҳо</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КДСИАД/МТЛ (тавассути ширкати машваратӣ)</a:t>
                      </a:r>
                      <a:endParaRPr sz="1000">
                        <a:latin typeface="Arial Narrow"/>
                        <a:cs typeface="Arial Narrow"/>
                      </a:endParaRPr>
                    </a:p>
                    <a:p>
                      <a:pPr algn="just">
                        <a:defRPr/>
                      </a:pP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r h="2096546">
                <a:tc>
                  <a:txBody>
                    <a:bodyPr/>
                    <a:p>
                      <a:pPr algn="just">
                        <a:defRPr/>
                      </a:pPr>
                      <a:r>
                        <a:rPr lang="ru-RU" sz="1000" b="0" i="0" u="none" strike="noStrike" cap="none" spc="0">
                          <a:solidFill>
                            <a:srgbClr val="000000"/>
                          </a:solidFill>
                          <a:latin typeface="Arial Narrow"/>
                          <a:ea typeface="Arial Narrow"/>
                          <a:cs typeface="Arial Narrow"/>
                        </a:rPr>
                        <a:t>Машварати оммавӣ ва ифшои иттилоот</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Семинарҳои рӯ ба рӯ/виртуалӣ. Пешнависи натиҷаҳои арзёбии техникӣ, экологӣ ва иҷтимоӣ бо мардум/ҷонибҳои манфиатдор мубодила карда мешавад.</a:t>
                      </a:r>
                      <a:endParaRPr sz="1000" b="0" i="0" u="none" strike="noStrike" cap="none" spc="0">
                        <a:solidFill>
                          <a:srgbClr val="000000"/>
                        </a:solidFill>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Нашрҳои семоҳа дар вебсайти КДСИАД</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Манфиатгирандаи асосӣ</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Оммаи васеъ</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Барои огоҳ кардани тарҳрезии фаъолиятҳо ва ҳадафҳои лоиҳаи пешниҳодшуда.</a:t>
                      </a:r>
                      <a:endParaRPr sz="1000" b="0" i="0" u="none" strike="noStrike" cap="none" spc="0">
                        <a:solidFill>
                          <a:srgbClr val="000000"/>
                        </a:solidFill>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Мубодилаи тарҳрезии лоиҳаи пешниҳодшуда. Имконият додан ба ҷонибҳои манфиатдори асосӣ барои пешниҳоди андеша, фикру мулоҳизаҳо ва пешниҳодҳои худ оид ба арзёбиҳои техникӣ, экологӣ ва иҷтимоӣ.</a:t>
                      </a:r>
                      <a:endParaRPr sz="1000" b="0" i="0" u="none" strike="noStrike" cap="none" spc="0">
                        <a:solidFill>
                          <a:srgbClr val="000000"/>
                        </a:solidFill>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Пешниҳодҳо, ақидаҳо ва мулоҳизаҳои ба миён гузошташударо дар арзёбиҳо муттаҳид ва баррасӣ кунед.</a:t>
                      </a:r>
                      <a:endParaRPr sz="1000" b="0" i="0" u="none" strike="noStrike" cap="none" spc="0">
                        <a:solidFill>
                          <a:srgbClr val="000000"/>
                        </a:solidFill>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Тағйир ва такмили минбаъдаи арзёбиҳо ва тарҳрезии лоиҳа дар асоси фикру мулоҳизаҳои гирифташуда</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Семоҳаҳои дуюм ва чоруми татбиқи грант</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lang="ru-RU" sz="1000" b="0" i="0" u="none" strike="noStrike" cap="none" spc="0">
                          <a:solidFill>
                            <a:srgbClr val="000000"/>
                          </a:solidFill>
                          <a:latin typeface="Arial Narrow"/>
                          <a:ea typeface="Arial Narrow"/>
                          <a:cs typeface="Arial Narrow"/>
                        </a:rPr>
                        <a:t>Нашрияҳои семоҳа дар вебсайт</a:t>
                      </a: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p>
                      <a:pPr algn="just">
                        <a:defRPr/>
                      </a:pPr>
                      <a:r>
                        <a:rPr lang="ru-RU" sz="1000" b="0" i="0" u="none" strike="noStrike" cap="none" spc="0">
                          <a:solidFill>
                            <a:srgbClr val="000000"/>
                          </a:solidFill>
                          <a:latin typeface="Arial Narrow"/>
                          <a:ea typeface="Arial Narrow"/>
                          <a:cs typeface="Arial Narrow"/>
                        </a:rPr>
                        <a:t>КДСИАД/МТЛ (тавассути ширкати машваратӣ)</a:t>
                      </a:r>
                      <a:endParaRPr sz="1000">
                        <a:latin typeface="Arial Narrow"/>
                        <a:cs typeface="Arial Narrow"/>
                      </a:endParaRPr>
                    </a:p>
                    <a:p>
                      <a:pPr algn="just">
                        <a:defRPr/>
                      </a:pP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endParaRPr sz="1000">
                        <a:latin typeface="Arial Narrow"/>
                        <a:cs typeface="Arial Narrow"/>
                      </a:endParaRPr>
                    </a:p>
                    <a:p>
                      <a:pPr algn="just">
                        <a:defRPr/>
                      </a:pPr>
                      <a:r>
                        <a:rPr sz="1000" b="0" i="0" u="none">
                          <a:solidFill>
                            <a:srgbClr val="000000"/>
                          </a:solidFill>
                          <a:latin typeface="Arial Narrow"/>
                          <a:ea typeface="Arial Narrow"/>
                          <a:cs typeface="Arial Narrow"/>
                        </a:rPr>
                        <a:t> </a:t>
                      </a:r>
                      <a:r>
                        <a:rPr lang="ru-RU" sz="1000" b="0" i="0" u="none" strike="noStrike" cap="none" spc="0">
                          <a:solidFill>
                            <a:srgbClr val="000000"/>
                          </a:solidFill>
                          <a:latin typeface="Arial Narrow"/>
                          <a:ea typeface="Arial Narrow"/>
                          <a:cs typeface="Arial Narrow"/>
                        </a:rPr>
                        <a:t>КДСИАД/МТЛ </a:t>
                      </a:r>
                      <a:endParaRPr sz="1000">
                        <a:latin typeface="Arial Narrow"/>
                        <a:cs typeface="Arial Narrow"/>
                      </a:endParaRPr>
                    </a:p>
                    <a:p>
                      <a:pPr algn="just">
                        <a:defRPr/>
                      </a:pPr>
                      <a:endParaRPr sz="1000">
                        <a:latin typeface="Arial Narrow"/>
                        <a:cs typeface="Arial Narrow"/>
                      </a:endParaRPr>
                    </a:p>
                  </a:txBody>
                  <a:tcPr marL="68580" marR="68580" marT="0" marB="0">
                    <a:lnL w="12699" algn="ctr">
                      <a:solidFill>
                        <a:srgbClr val="000000"/>
                      </a:solidFill>
                    </a:lnL>
                    <a:lnR w="12699" algn="ctr">
                      <a:solidFill>
                        <a:srgbClr val="000000"/>
                      </a:solidFill>
                    </a:lnR>
                    <a:lnT w="12699" algn="ctr">
                      <a:solidFill>
                        <a:srgbClr val="000000"/>
                      </a:solidFill>
                    </a:lnT>
                    <a:lnB w="12699" algn="ctr">
                      <a:solidFill>
                        <a:srgbClr val="000000"/>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6195815" name="Заголовок 5"/>
          <p:cNvSpPr txBox="1"/>
          <p:nvPr/>
        </p:nvSpPr>
        <p:spPr bwMode="auto">
          <a:xfrm>
            <a:off x="775395" y="18495"/>
            <a:ext cx="11090186" cy="674838"/>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ct val="114999"/>
              </a:lnSpc>
              <a:spcBef>
                <a:spcPts val="0"/>
              </a:spcBef>
              <a:spcAft>
                <a:spcPts val="0"/>
              </a:spcAft>
              <a:buClrTx/>
              <a:buSzTx/>
              <a:buFontTx/>
              <a:buNone/>
              <a:defRPr/>
            </a:pPr>
            <a:r>
              <a:rPr lang="ru-RU" sz="2000" b="1" i="0" u="none" strike="noStrike" cap="none" spc="0">
                <a:ln>
                  <a:noFill/>
                </a:ln>
                <a:solidFill>
                  <a:prstClr val="white"/>
                </a:solidFill>
                <a:latin typeface="Arial Narrow"/>
                <a:ea typeface="Arial Narrow"/>
                <a:cs typeface="Arial Narrow"/>
              </a:rPr>
              <a:t>НАКШ ВА ТАЪСИРИ </a:t>
            </a:r>
            <a:r>
              <a:rPr lang="tg-Cyrl-TJ" sz="2000" b="1" i="0" u="none" strike="noStrike" cap="none" spc="0">
                <a:ln>
                  <a:noFill/>
                </a:ln>
                <a:solidFill>
                  <a:prstClr val="white"/>
                </a:solidFill>
                <a:latin typeface="Arial Narrow"/>
                <a:ea typeface="Arial Narrow"/>
                <a:cs typeface="Arial Narrow"/>
              </a:rPr>
              <a:t>ҶМ  ДАР ЛОИҲАИ  “</a:t>
            </a:r>
            <a:r>
              <a:rPr lang="en-US" sz="2000" b="1" i="0" u="none" strike="noStrike" cap="none" spc="0">
                <a:ln>
                  <a:noFill/>
                </a:ln>
                <a:solidFill>
                  <a:prstClr val="white"/>
                </a:solidFill>
                <a:latin typeface="Arial Narrow"/>
                <a:ea typeface="Arial Narrow"/>
                <a:cs typeface="Arial Narrow"/>
              </a:rPr>
              <a:t>FINGROW </a:t>
            </a:r>
            <a:r>
              <a:rPr sz="2000" b="1" i="0" u="none" strike="noStrike" cap="none" spc="0">
                <a:ln>
                  <a:noFill/>
                </a:ln>
                <a:solidFill>
                  <a:prstClr val="white"/>
                </a:solidFill>
                <a:latin typeface="Arial Narrow"/>
                <a:ea typeface="Arial Narrow"/>
                <a:cs typeface="Arial Narrow"/>
              </a:rPr>
              <a:t>ТОҶИКИСТОН</a:t>
            </a:r>
            <a:r>
              <a:rPr lang="tg-Cyrl-TJ" sz="2000" b="1" i="0" u="none" strike="noStrike" cap="none" spc="0">
                <a:ln>
                  <a:noFill/>
                </a:ln>
                <a:solidFill>
                  <a:prstClr val="white"/>
                </a:solidFill>
                <a:latin typeface="Arial Narrow"/>
                <a:ea typeface="Arial Narrow"/>
                <a:cs typeface="Arial Narrow"/>
              </a:rPr>
              <a:t>:</a:t>
            </a:r>
            <a:r>
              <a:rPr sz="2000" b="1" i="0" u="none" strike="noStrike" cap="none" spc="0">
                <a:ln>
                  <a:noFill/>
                </a:ln>
                <a:solidFill>
                  <a:prstClr val="white"/>
                </a:solidFill>
                <a:latin typeface="Arial Narrow"/>
                <a:ea typeface="Arial Narrow"/>
                <a:cs typeface="Arial Narrow"/>
              </a:rPr>
              <a:t>  ДАСТГИРИИ РУШДИ ЭКОСИСТЕМАИ СОҲИБКОР</a:t>
            </a:r>
            <a:r>
              <a:rPr lang="tg-Cyrl-TJ" sz="2000" b="1" i="0" u="none" strike="noStrike" cap="none" spc="0">
                <a:ln>
                  <a:noFill/>
                </a:ln>
                <a:solidFill>
                  <a:prstClr val="white"/>
                </a:solidFill>
                <a:latin typeface="Arial Narrow"/>
                <a:ea typeface="Arial Narrow"/>
                <a:cs typeface="Arial Narrow"/>
              </a:rPr>
              <a:t>Ӣ” </a:t>
            </a:r>
            <a:endParaRPr sz="2000" b="0" i="0" u="none" strike="noStrike" cap="none" spc="0">
              <a:ln>
                <a:noFill/>
              </a:ln>
              <a:solidFill>
                <a:prstClr val="white"/>
              </a:solidFill>
              <a:latin typeface="Calibri"/>
              <a:ea typeface="Calibri"/>
              <a:cs typeface="Arial"/>
            </a:endParaRPr>
          </a:p>
        </p:txBody>
      </p:sp>
      <p:graphicFrame>
        <p:nvGraphicFramePr>
          <p:cNvPr id="1854213104" name="Таблица 669853197"/>
          <p:cNvGraphicFramePr>
            <a:graphicFrameLocks xmlns:a="http://schemas.openxmlformats.org/drawingml/2006/main"/>
          </p:cNvGraphicFramePr>
          <p:nvPr/>
        </p:nvGraphicFramePr>
        <p:xfrm>
          <a:off x="6466023" y="869037"/>
          <a:ext cx="5658724" cy="5742939"/>
        </p:xfrm>
        <a:graphic>
          <a:graphicData uri="http://schemas.openxmlformats.org/drawingml/2006/table">
            <a:tbl>
              <a:tblPr firstRow="1" firstCol="0" lastRow="0" lastCol="0" bandRow="1" bandCol="0"/>
              <a:tblGrid>
                <a:gridCol w="1512495"/>
                <a:gridCol w="4146228"/>
              </a:tblGrid>
              <a:tr h="587432">
                <a:tc>
                  <a:txBody>
                    <a:bodyPr/>
                    <a:p>
                      <a:pPr>
                        <a:defRPr/>
                      </a:pPr>
                      <a:r>
                        <a:rPr lang="tg-Cyrl-TJ" sz="1400">
                          <a:solidFill>
                            <a:srgbClr val="002060"/>
                          </a:solidFill>
                          <a:latin typeface="Arial Narrow"/>
                          <a:ea typeface="Arial Narrow"/>
                          <a:cs typeface="Arial Narrow"/>
                        </a:rPr>
                        <a:t>Ҷонибҳои манфиатдор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c>
                  <a:txBody>
                    <a:bodyPr/>
                    <a:p>
                      <a:pPr>
                        <a:defRPr/>
                      </a:pPr>
                      <a:r>
                        <a:rPr lang="tg-Cyrl-TJ" sz="1400">
                          <a:solidFill>
                            <a:srgbClr val="002060"/>
                          </a:solidFill>
                          <a:latin typeface="Arial Narrow"/>
                          <a:ea typeface="Arial Narrow"/>
                          <a:cs typeface="Arial Narrow"/>
                        </a:rPr>
                        <a:t>Нақш ва таъсири онҳо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r>
              <a:tr h="1736834">
                <a:tc>
                  <a:txBody>
                    <a:bodyPr/>
                    <a:p>
                      <a:pPr>
                        <a:defRPr/>
                      </a:pPr>
                      <a:r>
                        <a:rPr lang="tg-Cyrl-TJ" sz="1200" b="0" i="0" u="none" strike="noStrike" cap="none" spc="0">
                          <a:solidFill>
                            <a:srgbClr val="002060"/>
                          </a:solidFill>
                          <a:latin typeface="Arial Narrow"/>
                          <a:ea typeface="Arial Narrow"/>
                          <a:cs typeface="Arial Narrow"/>
                        </a:rPr>
                        <a:t>Кумитаи ҳифзи муҳити зист(КҲМЗ)</a:t>
                      </a:r>
                      <a:endParaRPr sz="1200">
                        <a:solidFill>
                          <a:srgbClr val="002060"/>
                        </a:solidFill>
                        <a:latin typeface="Arial Narrow"/>
                        <a:cs typeface="Arial Narrow"/>
                      </a:endParaRPr>
                    </a:p>
                    <a:p>
                      <a:pPr>
                        <a:defRPr/>
                      </a:pP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Шарики Лоиҳа шудан метавонанд.  Барои   паст кардани хатарҳои экологӣ ва риояи стандартҳои экологию иҷтимоӣ яке аз шарикони пурқувват ҳисобида шуда, мешаванд.Он мақоми марказии ҳокимияти давлатӣ буда, барои татбиқи сиёсати ягонаи давлатӣ дар соҳаи ҳифзи муҳити зист, гидрометеорология, истифодаи оқилонаи захираҳои табиӣ масъул буда, назорати давлатиро оид ба ҳифзи муҳити зист ва идоракунии муҳити зист амалӣ менамояд.</a:t>
                      </a:r>
                      <a:endParaRPr sz="1200" b="0" i="0" u="none" strike="noStrike" cap="none" spc="0">
                        <a:solidFill>
                          <a:srgbClr val="002060"/>
                        </a:solidFill>
                        <a:latin typeface="Arial Narrow"/>
                        <a:ea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709337">
                <a:tc>
                  <a:txBody>
                    <a:bodyPr/>
                    <a:p>
                      <a:pPr>
                        <a:defRPr/>
                      </a:pPr>
                      <a:r>
                        <a:rPr lang="tg-Cyrl-TJ" sz="1200" b="0" i="0" u="none" strike="noStrike" cap="none" spc="0">
                          <a:solidFill>
                            <a:srgbClr val="002060"/>
                          </a:solidFill>
                          <a:latin typeface="Arial Narrow"/>
                          <a:ea typeface="Arial Narrow"/>
                          <a:cs typeface="Arial Narrow"/>
                        </a:rPr>
                        <a:t>Кумитаи давлатии идори замин ва геодезия (КДИЗГ)  </a:t>
                      </a:r>
                      <a:endParaRPr sz="1200">
                        <a:solidFill>
                          <a:srgbClr val="002060"/>
                        </a:solidFill>
                        <a:latin typeface="Arial Narrow"/>
                        <a:cs typeface="Arial Narrow"/>
                      </a:endParaRPr>
                    </a:p>
                    <a:p>
                      <a:pPr>
                        <a:defRPr/>
                      </a:pPr>
                      <a:endParaRPr sz="1200"/>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Шарики Лоиҳа дар раванди танзими хуҷҷатгузори ва харитасози дар истифодаи дурусти замин  барои фаъолиятҳои  барномавӣ шуда метавонад.  Он мақомоти марказии ҳокимияти давлатӣ буда, масъули таҳия ва татбиқи сиёсати давлатӣ дар соҳаи идоракунии давлатии замин, кадастри замин, геодезияи замин, харитасозӣ, бақайдгирии давлатии амволи ғайриманқул ва ҳуқуқҳои он, инчунин назорати давлатӣ оид ба истифода ва ҳифзи замин дорад.</a:t>
                      </a:r>
                      <a:endParaRPr>
                        <a:solidFill>
                          <a:srgbClr val="002060"/>
                        </a:solidFill>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1709337">
                <a:tc>
                  <a:txBody>
                    <a:bodyPr/>
                    <a:p>
                      <a:pPr>
                        <a:defRPr/>
                      </a:pPr>
                      <a:r>
                        <a:rPr lang="tg-Cyrl-TJ" sz="1200" b="0" i="0" u="none" strike="noStrike" cap="none" spc="0">
                          <a:solidFill>
                            <a:srgbClr val="002060"/>
                          </a:solidFill>
                          <a:latin typeface="Arial Narrow"/>
                          <a:ea typeface="Arial Narrow"/>
                          <a:cs typeface="Arial Narrow"/>
                        </a:rPr>
                        <a:t>Кумитаи занон ва оилаи назди Ҳукумати Ҷумҳурии Тоҷикистон (КЗО)</a:t>
                      </a:r>
                      <a:endParaRPr sz="1200">
                        <a:solidFill>
                          <a:srgbClr val="002060"/>
                        </a:solidFill>
                        <a:latin typeface="Arial Narrow"/>
                        <a:cs typeface="Arial Narrow"/>
                      </a:endParaRPr>
                    </a:p>
                    <a:p>
                      <a:pPr>
                        <a:defRPr/>
                      </a:pPr>
                      <a:endParaRPr sz="1200">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Дар барнома барои танзими қонунии  масъалаҳои гендерӣ ва ҷалби занон мусоидат менамояд. Он мақоми марказии ҳокимияти давлатӣ буда, барои татбиқи сиёсати давлатӣ оид ба ҳифз ва пешбурди ҳуқуқ ва манфиатҳои занон ва оила, фароҳам овардани шароити баробар барои татбиқи ҳуқуқ ва манфиатҳои онҳо ва ноил шудан ба баробарии гендерӣ, густариши иштироки онҳо дар ҳалли масъалаҳои иҷтимоию иқтисодӣ ва идоракунии корҳои давлат ва ҷомеа масъул аст.</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graphicFrame>
        <p:nvGraphicFramePr>
          <p:cNvPr id="1434898202" name="Таблица 1313922829"/>
          <p:cNvGraphicFramePr>
            <a:graphicFrameLocks xmlns:a="http://schemas.openxmlformats.org/drawingml/2006/main"/>
          </p:cNvGraphicFramePr>
          <p:nvPr/>
        </p:nvGraphicFramePr>
        <p:xfrm>
          <a:off x="237969" y="869038"/>
          <a:ext cx="6158840" cy="5730239"/>
        </p:xfrm>
        <a:graphic>
          <a:graphicData uri="http://schemas.openxmlformats.org/drawingml/2006/table">
            <a:tbl>
              <a:tblPr firstRow="1" firstCol="0" lastRow="0" lastCol="0" bandRow="1" bandCol="0"/>
              <a:tblGrid>
                <a:gridCol w="1646170"/>
                <a:gridCol w="4512670"/>
              </a:tblGrid>
              <a:tr h="365760">
                <a:tc>
                  <a:txBody>
                    <a:bodyPr/>
                    <a:p>
                      <a:pPr>
                        <a:defRPr/>
                      </a:pPr>
                      <a:r>
                        <a:rPr lang="tg-Cyrl-TJ" sz="1400">
                          <a:solidFill>
                            <a:srgbClr val="002060"/>
                          </a:solidFill>
                          <a:latin typeface="Arial Narrow"/>
                          <a:ea typeface="Arial Narrow"/>
                          <a:cs typeface="Arial Narrow"/>
                        </a:rPr>
                        <a:t>Ҷонибҳои манфиатдор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c>
                  <a:txBody>
                    <a:bodyPr/>
                    <a:p>
                      <a:pPr>
                        <a:defRPr/>
                      </a:pPr>
                      <a:r>
                        <a:rPr lang="tg-Cyrl-TJ" sz="1400">
                          <a:solidFill>
                            <a:srgbClr val="002060"/>
                          </a:solidFill>
                          <a:latin typeface="Arial Narrow"/>
                          <a:ea typeface="Arial Narrow"/>
                          <a:cs typeface="Arial Narrow"/>
                        </a:rPr>
                        <a:t>Нақш ва таъсири онҳо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r>
              <a:tr h="2462340">
                <a:tc>
                  <a:txBody>
                    <a:bodyPr/>
                    <a:p>
                      <a:pPr>
                        <a:defRPr/>
                      </a:pPr>
                      <a:r>
                        <a:rPr lang="tg-Cyrl-TJ" sz="1200" b="0" i="0" u="none" strike="noStrike" cap="none" spc="0">
                          <a:solidFill>
                            <a:srgbClr val="002060"/>
                          </a:solidFill>
                          <a:latin typeface="Arial Narrow"/>
                          <a:ea typeface="Arial Narrow"/>
                          <a:cs typeface="Arial Narrow"/>
                        </a:rPr>
                        <a:t>Кумитаи давлатии сармоягузорӣ ва идораи амволи давлатии Тоҷикистон </a:t>
                      </a:r>
                      <a:r>
                        <a:rPr lang="ru-RU" sz="1200" b="0" i="0" u="none" strike="noStrike" cap="none" spc="0">
                          <a:solidFill>
                            <a:srgbClr val="002060"/>
                          </a:solidFill>
                          <a:latin typeface="Arial Narrow"/>
                          <a:ea typeface="Arial Narrow"/>
                          <a:cs typeface="Arial Narrow"/>
                        </a:rPr>
                        <a:t> </a:t>
                      </a:r>
                      <a:endParaRPr sz="1200">
                        <a:solidFill>
                          <a:srgbClr val="002060"/>
                        </a:solidFill>
                        <a:latin typeface="Arial Narrow"/>
                        <a:cs typeface="Arial Narrow"/>
                      </a:endParaRPr>
                    </a:p>
                    <a:p>
                      <a:pPr>
                        <a:defRPr/>
                      </a:pPr>
                      <a:r>
                        <a:rPr lang="ru-RU" sz="1200" b="0" i="0" u="none" strike="noStrike" cap="none" spc="0">
                          <a:solidFill>
                            <a:srgbClr val="002060"/>
                          </a:solidFill>
                          <a:latin typeface="Arial Narrow"/>
                          <a:ea typeface="Arial Narrow"/>
                          <a:cs typeface="Arial Narrow"/>
                        </a:rPr>
                        <a:t>(</a:t>
                      </a:r>
                      <a:r>
                        <a:rPr lang="tg-Cyrl-TJ" sz="1200" b="0" i="0" u="none" strike="noStrike" cap="none" spc="0">
                          <a:solidFill>
                            <a:srgbClr val="002060"/>
                          </a:solidFill>
                          <a:latin typeface="Arial Narrow"/>
                          <a:ea typeface="Arial Narrow"/>
                          <a:cs typeface="Arial Narrow"/>
                        </a:rPr>
                        <a:t>КДСваИАДТ </a:t>
                      </a:r>
                      <a:r>
                        <a:rPr lang="ru-RU" sz="1200" b="0" i="0" u="none" strike="noStrike" cap="none" spc="0">
                          <a:solidFill>
                            <a:srgbClr val="002060"/>
                          </a:solidFill>
                          <a:latin typeface="Arial Narrow"/>
                          <a:ea typeface="Arial Narrow"/>
                          <a:cs typeface="Arial Narrow"/>
                        </a:rPr>
                        <a:t>)</a:t>
                      </a:r>
                      <a:endParaRPr sz="1200"/>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ru-RU" sz="1200" b="0" i="0" u="none" strike="noStrike" cap="none" spc="0">
                          <a:solidFill>
                            <a:srgbClr val="002060"/>
                          </a:solidFill>
                          <a:latin typeface="Arial Narrow"/>
                          <a:ea typeface="Arial Narrow"/>
                          <a:cs typeface="Arial Narrow"/>
                        </a:rPr>
                        <a:t>Он мақомоти марказие мебошад, ки дар доираи ваколатҳои худ сиёсати давлатӣ ва танзими меъёрии ҳуқуқиро дар</a:t>
                      </a:r>
                      <a:r>
                        <a:rPr lang="tg-Cyrl-TJ" sz="1200" b="0" i="0" u="none" strike="noStrike" cap="none" spc="0">
                          <a:solidFill>
                            <a:srgbClr val="002060"/>
                          </a:solidFill>
                          <a:latin typeface="Arial Narrow"/>
                          <a:ea typeface="Arial Narrow"/>
                          <a:cs typeface="Arial Narrow"/>
                        </a:rPr>
                        <a:t>:</a:t>
                      </a:r>
                      <a:endParaRPr sz="1200" b="0" i="0" u="none" strike="noStrike" cap="none" spc="0">
                        <a:solidFill>
                          <a:srgbClr val="002060"/>
                        </a:solidFill>
                        <a:latin typeface="Arial Narrow"/>
                        <a:cs typeface="Arial Narrow"/>
                      </a:endParaRPr>
                    </a:p>
                    <a:p>
                      <a:pPr marL="217792" indent="-217792" algn="just">
                        <a:buAutoNum type="arabicPeriod"/>
                        <a:defRPr/>
                      </a:pPr>
                      <a:r>
                        <a:rPr lang="tg-Cyrl-TJ" sz="1200" b="0" i="0" u="none" strike="noStrike" cap="none" spc="0">
                          <a:solidFill>
                            <a:srgbClr val="002060"/>
                          </a:solidFill>
                          <a:latin typeface="Arial Narrow"/>
                          <a:ea typeface="Arial Narrow"/>
                          <a:cs typeface="Arial Narrow"/>
                        </a:rPr>
                        <a:t>С</a:t>
                      </a:r>
                      <a:r>
                        <a:rPr lang="ru-RU" sz="1200" b="0" i="0" u="none" strike="noStrike" cap="none" spc="0">
                          <a:solidFill>
                            <a:srgbClr val="002060"/>
                          </a:solidFill>
                          <a:latin typeface="Arial Narrow"/>
                          <a:ea typeface="Arial Narrow"/>
                          <a:cs typeface="Arial Narrow"/>
                        </a:rPr>
                        <a:t>оҳаи сармоягузорӣ</a:t>
                      </a:r>
                      <a:r>
                        <a:rPr lang="tg-Cyrl-TJ" sz="1200" b="0" i="0" u="none" strike="noStrike" cap="none" spc="0">
                          <a:solidFill>
                            <a:srgbClr val="002060"/>
                          </a:solidFill>
                          <a:latin typeface="Arial Narrow"/>
                          <a:ea typeface="Arial Narrow"/>
                          <a:cs typeface="Arial Narrow"/>
                        </a:rPr>
                        <a:t>  пурра идора менамояд;</a:t>
                      </a:r>
                      <a:endParaRPr sz="1200" b="0" i="0" u="none" strike="noStrike" cap="none" spc="0">
                        <a:solidFill>
                          <a:srgbClr val="002060"/>
                        </a:solidFill>
                        <a:latin typeface="Arial Narrow"/>
                        <a:cs typeface="Arial Narrow"/>
                      </a:endParaRPr>
                    </a:p>
                    <a:p>
                      <a:pPr marL="217792" indent="-217792" algn="just">
                        <a:buAutoNum type="arabicPeriod"/>
                        <a:defRPr/>
                      </a:pPr>
                      <a:r>
                        <a:rPr lang="tg-Cyrl-TJ" sz="1200" b="0" i="0" u="none" strike="noStrike" cap="none" spc="0">
                          <a:solidFill>
                            <a:srgbClr val="002060"/>
                          </a:solidFill>
                          <a:latin typeface="Arial Narrow"/>
                          <a:ea typeface="Arial Narrow"/>
                          <a:cs typeface="Arial Narrow"/>
                        </a:rPr>
                        <a:t>И</a:t>
                      </a:r>
                      <a:r>
                        <a:rPr lang="ru-RU" sz="1200" b="0" i="0" u="none" strike="noStrike" cap="none" spc="0">
                          <a:solidFill>
                            <a:srgbClr val="002060"/>
                          </a:solidFill>
                          <a:latin typeface="Arial Narrow"/>
                          <a:ea typeface="Arial Narrow"/>
                          <a:cs typeface="Arial Narrow"/>
                        </a:rPr>
                        <a:t>доракунии амволи давлат</a:t>
                      </a:r>
                      <a:r>
                        <a:rPr lang="tg-Cyrl-TJ" sz="1200" b="0" i="0" u="none" strike="noStrike" cap="none" spc="0">
                          <a:solidFill>
                            <a:srgbClr val="002060"/>
                          </a:solidFill>
                          <a:latin typeface="Arial Narrow"/>
                          <a:ea typeface="Arial Narrow"/>
                          <a:cs typeface="Arial Narrow"/>
                        </a:rPr>
                        <a:t>иро уҳдадорӣ дорад;</a:t>
                      </a:r>
                      <a:endParaRPr sz="1200" b="0" i="0" u="none" strike="noStrike" cap="none" spc="0">
                        <a:solidFill>
                          <a:srgbClr val="002060"/>
                        </a:solidFill>
                        <a:latin typeface="Arial Narrow"/>
                        <a:cs typeface="Arial Narrow"/>
                      </a:endParaRPr>
                    </a:p>
                    <a:p>
                      <a:pPr marL="217792" indent="-217792" algn="just">
                        <a:buAutoNum type="arabicPeriod"/>
                        <a:defRPr/>
                      </a:pPr>
                      <a:r>
                        <a:rPr lang="tg-Cyrl-TJ" sz="1200" b="0" i="0" u="none" strike="noStrike" cap="none" spc="0">
                          <a:solidFill>
                            <a:srgbClr val="002060"/>
                          </a:solidFill>
                          <a:latin typeface="Arial Narrow"/>
                          <a:ea typeface="Arial Narrow"/>
                          <a:cs typeface="Arial Narrow"/>
                        </a:rPr>
                        <a:t>И</a:t>
                      </a:r>
                      <a:r>
                        <a:rPr lang="ru-RU" sz="1200" b="0" i="0" u="none" strike="noStrike" cap="none" spc="0">
                          <a:solidFill>
                            <a:srgbClr val="002060"/>
                          </a:solidFill>
                          <a:latin typeface="Arial Narrow"/>
                          <a:ea typeface="Arial Narrow"/>
                          <a:cs typeface="Arial Narrow"/>
                        </a:rPr>
                        <a:t>доракунӣ ва татбиқи раванди ғайридавлатикунонӣ ва хусусигардонии амволи давлат</a:t>
                      </a:r>
                      <a:r>
                        <a:rPr lang="tg-Cyrl-TJ" sz="1200" b="0" i="0" u="none" strike="noStrike" cap="none" spc="0">
                          <a:solidFill>
                            <a:srgbClr val="002060"/>
                          </a:solidFill>
                          <a:latin typeface="Arial Narrow"/>
                          <a:ea typeface="Arial Narrow"/>
                          <a:cs typeface="Arial Narrow"/>
                        </a:rPr>
                        <a:t>иро  бо риояи </a:t>
                      </a:r>
                      <a:r>
                        <a:rPr lang="ru-RU" sz="1200" b="0" i="0" u="none" strike="noStrike" cap="none" spc="0">
                          <a:solidFill>
                            <a:srgbClr val="002060"/>
                          </a:solidFill>
                          <a:latin typeface="Arial Narrow"/>
                          <a:ea typeface="Arial Narrow"/>
                          <a:cs typeface="Arial Narrow"/>
                        </a:rPr>
                        <a:t>манфиатҳои давлат</a:t>
                      </a:r>
                      <a:r>
                        <a:rPr lang="tg-Cyrl-TJ" sz="1200" b="0" i="0" u="none" strike="noStrike" cap="none" spc="0">
                          <a:solidFill>
                            <a:srgbClr val="002060"/>
                          </a:solidFill>
                          <a:latin typeface="Arial Narrow"/>
                          <a:ea typeface="Arial Narrow"/>
                          <a:cs typeface="Arial Narrow"/>
                        </a:rPr>
                        <a:t>ӣ </a:t>
                      </a:r>
                      <a:r>
                        <a:rPr lang="ru-RU" sz="1200" b="0" i="0" u="none" strike="noStrike" cap="none" spc="0">
                          <a:solidFill>
                            <a:srgbClr val="002060"/>
                          </a:solidFill>
                          <a:latin typeface="Arial Narrow"/>
                          <a:ea typeface="Arial Narrow"/>
                          <a:cs typeface="Arial Narrow"/>
                        </a:rPr>
                        <a:t> ҳамчун соҳибмулк намояндагӣ мекунад</a:t>
                      </a:r>
                      <a:endParaRPr sz="1200" b="0" i="0" u="none" strike="noStrike" cap="none" spc="0">
                        <a:solidFill>
                          <a:srgbClr val="002060"/>
                        </a:solidFill>
                        <a:latin typeface="Arial Narrow"/>
                        <a:cs typeface="Arial Narrow"/>
                      </a:endParaRPr>
                    </a:p>
                    <a:p>
                      <a:pPr marL="217792" indent="-217792" algn="just">
                        <a:buAutoNum type="arabicPeriod"/>
                        <a:defRPr/>
                      </a:pPr>
                      <a:r>
                        <a:rPr lang="tg-Cyrl-TJ" sz="1200" b="0" i="0" u="none" strike="noStrike" cap="none" spc="0">
                          <a:solidFill>
                            <a:srgbClr val="002060"/>
                          </a:solidFill>
                          <a:latin typeface="Arial Narrow"/>
                          <a:ea typeface="Arial Narrow"/>
                          <a:cs typeface="Arial Narrow"/>
                        </a:rPr>
                        <a:t>Т</a:t>
                      </a:r>
                      <a:r>
                        <a:rPr lang="ru-RU" sz="1200" b="0" i="0" u="none" strike="noStrike" cap="none" spc="0">
                          <a:solidFill>
                            <a:srgbClr val="002060"/>
                          </a:solidFill>
                          <a:latin typeface="Arial Narrow"/>
                          <a:ea typeface="Arial Narrow"/>
                          <a:cs typeface="Arial Narrow"/>
                        </a:rPr>
                        <a:t>атбиқи барномаҳои дастгирии соҳибкор</a:t>
                      </a:r>
                      <a:r>
                        <a:rPr lang="tg-Cyrl-TJ" sz="1200" b="0" i="0" u="none" strike="noStrike" cap="none" spc="0">
                          <a:solidFill>
                            <a:srgbClr val="002060"/>
                          </a:solidFill>
                          <a:latin typeface="Arial Narrow"/>
                          <a:ea typeface="Arial Narrow"/>
                          <a:cs typeface="Arial Narrow"/>
                        </a:rPr>
                        <a:t>иро  амалӣ менамояд. </a:t>
                      </a:r>
                      <a:endParaRPr sz="1200" b="0" i="0" u="none" strike="noStrike" cap="none" spc="0">
                        <a:solidFill>
                          <a:srgbClr val="002060"/>
                        </a:solidFill>
                        <a:latin typeface="Arial Narrow"/>
                        <a:ea typeface="Arial Narrow"/>
                        <a:cs typeface="Arial Narrow"/>
                      </a:endParaRPr>
                    </a:p>
                    <a:p>
                      <a:pPr marL="217792" indent="-217792" algn="just">
                        <a:buAutoNum type="arabicPeriod"/>
                        <a:defRPr/>
                      </a:pPr>
                      <a:r>
                        <a:rPr lang="tg-Cyrl-TJ" sz="1200" b="0" i="0" u="none">
                          <a:solidFill>
                            <a:srgbClr val="002060"/>
                          </a:solidFill>
                          <a:latin typeface="Arial Narrow"/>
                          <a:ea typeface="Arial Narrow"/>
                          <a:cs typeface="Arial Narrow"/>
                        </a:rPr>
                        <a:t>Д</a:t>
                      </a:r>
                      <a:r>
                        <a:rPr sz="1200" b="0" i="0" u="none">
                          <a:solidFill>
                            <a:srgbClr val="002060"/>
                          </a:solidFill>
                          <a:latin typeface="Arial Narrow"/>
                          <a:ea typeface="Arial Narrow"/>
                          <a:cs typeface="Arial Narrow"/>
                        </a:rPr>
                        <a:t>ар таъсиси фазои озод ва қуввватноки экосистема дар сармоягузорӣ барои рушди иқтисодӣ дар барнома тавассути  лоиҳаҳои афзалиятнок,ки дар рафти таҳлилҳо муайян мешаванд </a:t>
                      </a:r>
                      <a:r>
                        <a:rPr lang="tg-Cyrl-TJ" sz="1200" b="0" i="0" u="none">
                          <a:solidFill>
                            <a:srgbClr val="002060"/>
                          </a:solidFill>
                          <a:latin typeface="Arial Narrow"/>
                          <a:ea typeface="Arial Narrow"/>
                          <a:cs typeface="Arial Narrow"/>
                        </a:rPr>
                        <a:t>бевосита таъсир мерасонад. Дар назди он МТЛ оид ба амаликунони Лоиҳа таҷдид гардидааст</a:t>
                      </a:r>
                      <a:r>
                        <a:rPr sz="1200" b="0" i="0" u="none">
                          <a:solidFill>
                            <a:srgbClr val="002060"/>
                          </a:solidFill>
                          <a:latin typeface="Arial Narrow"/>
                          <a:ea typeface="Arial Narrow"/>
                          <a:cs typeface="Arial Narrow"/>
                        </a:rPr>
                        <a:t>.</a:t>
                      </a:r>
                      <a:endParaRPr sz="1200" b="0" i="0" u="none" strike="noStrike" cap="none" spc="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51100">
                <a:tc>
                  <a:txBody>
                    <a:bodyPr/>
                    <a:p>
                      <a:pPr>
                        <a:defRPr/>
                      </a:pPr>
                      <a:r>
                        <a:rPr lang="tg-Cyrl-TJ" sz="1200" b="0" i="0" u="none" strike="noStrike" cap="none" spc="0">
                          <a:solidFill>
                            <a:srgbClr val="002060"/>
                          </a:solidFill>
                          <a:latin typeface="Arial Narrow"/>
                          <a:ea typeface="Arial Narrow"/>
                          <a:cs typeface="Arial Narrow"/>
                        </a:rPr>
                        <a:t>Бонки милли Тоҷикистон </a:t>
                      </a:r>
                      <a:endParaRPr sz="1200">
                        <a:solidFill>
                          <a:srgbClr val="002060"/>
                        </a:solidFill>
                        <a:latin typeface="Arial Narrow"/>
                        <a:cs typeface="Arial Narrow"/>
                      </a:endParaRPr>
                    </a:p>
                    <a:p>
                      <a:pPr>
                        <a:defRPr/>
                      </a:pPr>
                      <a:endParaRPr sz="1200"/>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217792" indent="-217792" algn="just">
                        <a:buAutoNum type="arabicPeriod"/>
                        <a:defRPr/>
                      </a:pPr>
                      <a:r>
                        <a:rPr lang="tg-Cyrl-TJ" sz="1200" b="0" i="0" u="none">
                          <a:solidFill>
                            <a:srgbClr val="002060"/>
                          </a:solidFill>
                          <a:latin typeface="Arial Narrow"/>
                          <a:ea typeface="Arial Narrow"/>
                          <a:cs typeface="Arial Narrow"/>
                        </a:rPr>
                        <a:t>Н</a:t>
                      </a:r>
                      <a:r>
                        <a:rPr sz="1200" b="0" i="0" u="none">
                          <a:solidFill>
                            <a:srgbClr val="002060"/>
                          </a:solidFill>
                          <a:latin typeface="Arial Narrow"/>
                          <a:ea typeface="Arial Narrow"/>
                          <a:cs typeface="Arial Narrow"/>
                        </a:rPr>
                        <a:t>игоҳ доштани сатҳи устувори нархҳо</a:t>
                      </a:r>
                      <a:r>
                        <a:rPr lang="tg-Cyrl-TJ" sz="1200" b="0" i="0" u="none">
                          <a:solidFill>
                            <a:srgbClr val="002060"/>
                          </a:solidFill>
                          <a:latin typeface="Arial Narrow"/>
                          <a:ea typeface="Arial Narrow"/>
                          <a:cs typeface="Arial Narrow"/>
                        </a:rPr>
                        <a:t> дар кишвар таъмин менамояд; </a:t>
                      </a:r>
                      <a:endParaRPr sz="1200" b="0" i="0" u="none">
                        <a:solidFill>
                          <a:srgbClr val="002060"/>
                        </a:solidFill>
                        <a:latin typeface="Arial Narrow"/>
                        <a:cs typeface="Arial Narrow"/>
                      </a:endParaRPr>
                    </a:p>
                    <a:p>
                      <a:pPr marL="217792" indent="-217792" algn="just">
                        <a:buAutoNum type="arabicPeriod"/>
                        <a:defRPr/>
                      </a:pPr>
                      <a:r>
                        <a:rPr lang="tg-Cyrl-TJ" sz="1200" b="0" i="0" u="none">
                          <a:solidFill>
                            <a:srgbClr val="002060"/>
                          </a:solidFill>
                          <a:latin typeface="Arial Narrow"/>
                          <a:ea typeface="Arial Narrow"/>
                          <a:cs typeface="Arial Narrow"/>
                        </a:rPr>
                        <a:t>Р</a:t>
                      </a:r>
                      <a:r>
                        <a:rPr sz="1200" b="0" i="0" u="none">
                          <a:solidFill>
                            <a:srgbClr val="002060"/>
                          </a:solidFill>
                          <a:latin typeface="Arial Narrow"/>
                          <a:ea typeface="Arial Narrow"/>
                          <a:cs typeface="Arial Narrow"/>
                        </a:rPr>
                        <a:t>ушд ва тақвияти низоми бонкии кишвар</a:t>
                      </a:r>
                      <a:r>
                        <a:rPr lang="tg-Cyrl-TJ" sz="1200" b="0" i="0" u="none">
                          <a:solidFill>
                            <a:srgbClr val="002060"/>
                          </a:solidFill>
                          <a:latin typeface="Arial Narrow"/>
                          <a:ea typeface="Arial Narrow"/>
                          <a:cs typeface="Arial Narrow"/>
                        </a:rPr>
                        <a:t>ро танзим менамояд;</a:t>
                      </a:r>
                      <a:endParaRPr sz="1200" b="0" i="0" u="none">
                        <a:solidFill>
                          <a:srgbClr val="002060"/>
                        </a:solidFill>
                        <a:latin typeface="Arial Narrow"/>
                        <a:cs typeface="Arial Narrow"/>
                      </a:endParaRPr>
                    </a:p>
                    <a:p>
                      <a:pPr marL="217792" indent="-217792" algn="just">
                        <a:buAutoNum type="arabicPeriod"/>
                        <a:defRPr/>
                      </a:pPr>
                      <a:r>
                        <a:rPr lang="tg-Cyrl-TJ" sz="1200" b="0" i="0" u="none">
                          <a:solidFill>
                            <a:srgbClr val="002060"/>
                          </a:solidFill>
                          <a:latin typeface="Arial Narrow"/>
                          <a:ea typeface="Arial Narrow"/>
                          <a:cs typeface="Arial Narrow"/>
                        </a:rPr>
                        <a:t>И</a:t>
                      </a:r>
                      <a:r>
                        <a:rPr sz="1200" b="0" i="0" u="none">
                          <a:solidFill>
                            <a:srgbClr val="002060"/>
                          </a:solidFill>
                          <a:latin typeface="Arial Narrow"/>
                          <a:ea typeface="Arial Narrow"/>
                          <a:cs typeface="Arial Narrow"/>
                        </a:rPr>
                        <a:t>ҷроиши фаъолиятҳои самаранок ва мунтазами низоми пардохтҳоро танзим менамояд. </a:t>
                      </a:r>
                      <a:endParaRPr>
                        <a:solidFill>
                          <a:srgbClr val="002060"/>
                        </a:solidFill>
                        <a:latin typeface="Arial Narrow"/>
                        <a:cs typeface="Arial Narrow"/>
                      </a:endParaRPr>
                    </a:p>
                    <a:p>
                      <a:pPr marL="217792" indent="-217792" algn="just">
                        <a:buAutoNum type="arabicPeriod"/>
                        <a:defRPr/>
                      </a:pPr>
                      <a:r>
                        <a:rPr lang="tg-Cyrl-TJ" sz="1200" b="0" i="0" u="none">
                          <a:solidFill>
                            <a:srgbClr val="002060"/>
                          </a:solidFill>
                          <a:latin typeface="Arial Narrow"/>
                          <a:ea typeface="Arial Narrow"/>
                          <a:cs typeface="Arial Narrow"/>
                        </a:rPr>
                        <a:t>Дар </a:t>
                      </a:r>
                      <a:r>
                        <a:rPr sz="1200" b="0" i="0" u="none">
                          <a:solidFill>
                            <a:srgbClr val="002060"/>
                          </a:solidFill>
                          <a:latin typeface="Arial Narrow"/>
                          <a:ea typeface="Arial Narrow"/>
                          <a:cs typeface="Arial Narrow"/>
                        </a:rPr>
                        <a:t>раванди ҷорӣ намудани технологияҳои рақамӣ ба ҳама соҳаҳои ҳаёт, иқтисодиёт ва ҳукумат, тағйир додани моделҳои тиҷоратӣ, баланд бардоштани самаранокӣ, кам кардани хароҷот ва эҷоди имкониятҳои нав маълумот</a:t>
                      </a:r>
                      <a:r>
                        <a:rPr lang="tg-Cyrl-TJ" sz="1200" b="0" i="0" u="none">
                          <a:solidFill>
                            <a:srgbClr val="002060"/>
                          </a:solidFill>
                          <a:latin typeface="Arial Narrow"/>
                          <a:ea typeface="Arial Narrow"/>
                          <a:cs typeface="Arial Narrow"/>
                        </a:rPr>
                        <a:t>ҳоро дастрас менамояд </a:t>
                      </a:r>
                      <a:r>
                        <a:rPr sz="1200" b="0" i="0" u="none">
                          <a:solidFill>
                            <a:srgbClr val="002060"/>
                          </a:solidFill>
                          <a:latin typeface="Arial Narrow"/>
                          <a:ea typeface="Arial Narrow"/>
                          <a:cs typeface="Arial Narrow"/>
                        </a:rPr>
                        <a:t>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ru-RU" sz="1200" b="0" i="0" u="none" strike="noStrike" cap="none" spc="0">
                          <a:solidFill>
                            <a:srgbClr val="002060"/>
                          </a:solidFill>
                          <a:latin typeface="Arial Narrow"/>
                          <a:ea typeface="Arial Narrow"/>
                          <a:cs typeface="Arial Narrow"/>
                        </a:rPr>
                        <a:t>Муассисаи давлатии «Бизнес-инкубатор дар Тоҷикистон»</a:t>
                      </a:r>
                      <a:endParaRPr sz="1200">
                        <a:solidFill>
                          <a:srgbClr val="002060"/>
                        </a:solidFill>
                        <a:latin typeface="Arial Narrow"/>
                        <a:cs typeface="Arial Narrow"/>
                      </a:endParaRPr>
                    </a:p>
                    <a:p>
                      <a:pPr>
                        <a:defRPr/>
                      </a:pPr>
                      <a:endParaRPr sz="1200"/>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marL="217792" indent="-217792" algn="just">
                        <a:buAutoNum type="arabicPeriod"/>
                        <a:defRPr/>
                      </a:pPr>
                      <a:r>
                        <a:rPr lang="tg-Cyrl-TJ" sz="1200" b="0" i="0" u="none">
                          <a:solidFill>
                            <a:srgbClr val="002060"/>
                          </a:solidFill>
                          <a:latin typeface="Arial Narrow"/>
                          <a:ea typeface="Arial Narrow"/>
                          <a:cs typeface="Arial Narrow"/>
                        </a:rPr>
                        <a:t>Д</a:t>
                      </a:r>
                      <a:r>
                        <a:rPr sz="1200" b="0" i="0" u="none">
                          <a:solidFill>
                            <a:srgbClr val="002060"/>
                          </a:solidFill>
                          <a:latin typeface="Arial Narrow"/>
                          <a:ea typeface="Arial Narrow"/>
                          <a:cs typeface="Arial Narrow"/>
                        </a:rPr>
                        <a:t>астгирии методологӣ ва машварат ба соҳибкорони навкор бо дарназардошти таҷрибаи бизнес-инкубаторҳои кишварҳои мутамаддин дар соҳаи соҳибкорӣ ва рушди сармоягузорӣ иҷро менамояд.</a:t>
                      </a:r>
                      <a:endParaRPr>
                        <a:solidFill>
                          <a:srgbClr val="002060"/>
                        </a:solidFill>
                        <a:latin typeface="Arial Narrow"/>
                        <a:cs typeface="Arial Narrow"/>
                      </a:endParaRPr>
                    </a:p>
                    <a:p>
                      <a:pPr marL="217792" indent="-217792" algn="just">
                        <a:buAutoNum type="arabicPeriod"/>
                        <a:defRPr/>
                      </a:pPr>
                      <a:r>
                        <a:rPr sz="1200" b="0" i="0" u="none">
                          <a:solidFill>
                            <a:srgbClr val="002060"/>
                          </a:solidFill>
                          <a:latin typeface="Arial Narrow"/>
                          <a:ea typeface="Arial Narrow"/>
                          <a:cs typeface="Arial Narrow"/>
                        </a:rPr>
                        <a:t>Дар доираи </a:t>
                      </a:r>
                      <a:r>
                        <a:rPr lang="tg-Cyrl-TJ" sz="1200" b="0" i="0" u="none">
                          <a:solidFill>
                            <a:srgbClr val="002060"/>
                          </a:solidFill>
                          <a:latin typeface="Arial Narrow"/>
                          <a:ea typeface="Arial Narrow"/>
                          <a:cs typeface="Arial Narrow"/>
                        </a:rPr>
                        <a:t>Лоиҳа </a:t>
                      </a:r>
                      <a:r>
                        <a:rPr sz="1200" b="0" i="0" u="none">
                          <a:solidFill>
                            <a:srgbClr val="002060"/>
                          </a:solidFill>
                          <a:latin typeface="Arial Narrow"/>
                          <a:ea typeface="Arial Narrow"/>
                          <a:cs typeface="Arial Narrow"/>
                        </a:rPr>
                        <a:t>тадқиқот</a:t>
                      </a:r>
                      <a:r>
                        <a:rPr lang="tg-Cyrl-TJ" sz="1200" b="0" i="0" u="none">
                          <a:solidFill>
                            <a:srgbClr val="002060"/>
                          </a:solidFill>
                          <a:latin typeface="Arial Narrow"/>
                          <a:ea typeface="Arial Narrow"/>
                          <a:cs typeface="Arial Narrow"/>
                        </a:rPr>
                        <a:t>ҳоро оид ба вазъи соҳибкори метавонад гузаронд. </a:t>
                      </a:r>
                      <a:r>
                        <a:rPr sz="1200" b="0" i="0" u="none">
                          <a:solidFill>
                            <a:srgbClr val="002060"/>
                          </a:solidFill>
                          <a:latin typeface="Arial Narrow"/>
                          <a:ea typeface="Arial Narrow"/>
                          <a:cs typeface="Arial Narrow"/>
                        </a:rPr>
                        <a:t>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21662465" name="Заголовок 5"/>
          <p:cNvSpPr txBox="1"/>
          <p:nvPr/>
        </p:nvSpPr>
        <p:spPr bwMode="auto">
          <a:xfrm>
            <a:off x="775395" y="101721"/>
            <a:ext cx="10641204" cy="591611"/>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ct val="114999"/>
              </a:lnSpc>
              <a:spcBef>
                <a:spcPts val="0"/>
              </a:spcBef>
              <a:spcAft>
                <a:spcPts val="0"/>
              </a:spcAft>
              <a:buClrTx/>
              <a:buSzTx/>
              <a:buFontTx/>
              <a:buNone/>
              <a:defRPr/>
            </a:pPr>
            <a:r>
              <a:rPr lang="ru-RU" sz="1800" b="1" i="0" u="none" strike="noStrike" cap="none" spc="0">
                <a:ln>
                  <a:noFill/>
                </a:ln>
                <a:solidFill>
                  <a:prstClr val="white"/>
                </a:solidFill>
                <a:latin typeface="Arial Narrow"/>
                <a:ea typeface="Arial Narrow"/>
                <a:cs typeface="Arial Narrow"/>
              </a:rPr>
              <a:t>НА</a:t>
            </a:r>
            <a:r>
              <a:rPr lang="tg-Cyrl-TJ" sz="1800" b="1" i="0" u="none" strike="noStrike" cap="none" spc="0">
                <a:ln>
                  <a:noFill/>
                </a:ln>
                <a:solidFill>
                  <a:prstClr val="white"/>
                </a:solidFill>
                <a:latin typeface="Arial Narrow"/>
                <a:ea typeface="Arial Narrow"/>
                <a:cs typeface="Arial Narrow"/>
              </a:rPr>
              <a:t>Қ</a:t>
            </a:r>
            <a:r>
              <a:rPr lang="ru-RU" sz="1800" b="1" i="0" u="none" strike="noStrike" cap="none" spc="0">
                <a:ln>
                  <a:noFill/>
                </a:ln>
                <a:solidFill>
                  <a:prstClr val="white"/>
                </a:solidFill>
                <a:latin typeface="Arial Narrow"/>
                <a:ea typeface="Arial Narrow"/>
                <a:cs typeface="Arial Narrow"/>
              </a:rPr>
              <a:t>Ш ВА ТАЪСИРИ </a:t>
            </a:r>
            <a:r>
              <a:rPr lang="tg-Cyrl-TJ" sz="1800" b="1" i="0" u="none" strike="noStrike" cap="none" spc="0">
                <a:ln>
                  <a:noFill/>
                </a:ln>
                <a:solidFill>
                  <a:prstClr val="white"/>
                </a:solidFill>
                <a:latin typeface="Arial Narrow"/>
                <a:ea typeface="Arial Narrow"/>
                <a:cs typeface="Arial Narrow"/>
              </a:rPr>
              <a:t>ҶМ  ДАР ЛОИҲАИ  “</a:t>
            </a:r>
            <a:r>
              <a:rPr lang="en-US" sz="1800" b="1" i="0" u="none" strike="noStrike" cap="none" spc="0">
                <a:ln>
                  <a:noFill/>
                </a:ln>
                <a:solidFill>
                  <a:prstClr val="white"/>
                </a:solidFill>
                <a:latin typeface="Arial Narrow"/>
                <a:ea typeface="Arial Narrow"/>
                <a:cs typeface="Arial Narrow"/>
              </a:rPr>
              <a:t>FINGROW </a:t>
            </a:r>
            <a:r>
              <a:rPr sz="1800" b="1" i="0" u="none" strike="noStrike" cap="none" spc="0">
                <a:ln>
                  <a:noFill/>
                </a:ln>
                <a:solidFill>
                  <a:prstClr val="white"/>
                </a:solidFill>
                <a:latin typeface="Arial Narrow"/>
                <a:ea typeface="Arial Narrow"/>
                <a:cs typeface="Arial Narrow"/>
              </a:rPr>
              <a:t>ДАР ТОҶИКИСТОН ОИД БА ДАСТГИРИИ РУШДИ ЭКОСИСТЕМАИ СОҲИБКОР</a:t>
            </a:r>
            <a:r>
              <a:rPr lang="tg-Cyrl-TJ" sz="1800" b="1" i="0" u="none" strike="noStrike" cap="none" spc="0">
                <a:ln>
                  <a:noFill/>
                </a:ln>
                <a:solidFill>
                  <a:prstClr val="white"/>
                </a:solidFill>
                <a:latin typeface="Arial Narrow"/>
                <a:ea typeface="Arial Narrow"/>
                <a:cs typeface="Arial Narrow"/>
              </a:rPr>
              <a:t>Ӣ” </a:t>
            </a:r>
            <a:endParaRPr sz="2000" b="0" i="0" u="none" strike="noStrike" cap="none" spc="0">
              <a:ln>
                <a:noFill/>
              </a:ln>
              <a:solidFill>
                <a:prstClr val="white"/>
              </a:solidFill>
              <a:latin typeface="Calibri"/>
              <a:ea typeface="Calibri"/>
              <a:cs typeface="Arial"/>
            </a:endParaRPr>
          </a:p>
        </p:txBody>
      </p:sp>
      <p:graphicFrame>
        <p:nvGraphicFramePr>
          <p:cNvPr id="1952247575" name="Таблица 510293943"/>
          <p:cNvGraphicFramePr>
            <a:graphicFrameLocks xmlns:a="http://schemas.openxmlformats.org/drawingml/2006/main"/>
          </p:cNvGraphicFramePr>
          <p:nvPr/>
        </p:nvGraphicFramePr>
        <p:xfrm>
          <a:off x="6253329" y="915274"/>
          <a:ext cx="5658727" cy="4171420"/>
        </p:xfrm>
        <a:graphic>
          <a:graphicData uri="http://schemas.openxmlformats.org/drawingml/2006/table">
            <a:tbl>
              <a:tblPr firstRow="1" firstCol="0" lastRow="0" lastCol="0" bandRow="1" bandCol="0"/>
              <a:tblGrid>
                <a:gridCol w="2160000"/>
                <a:gridCol w="3498727"/>
              </a:tblGrid>
              <a:tr h="365760">
                <a:tc>
                  <a:txBody>
                    <a:bodyPr/>
                    <a:p>
                      <a:pPr>
                        <a:defRPr/>
                      </a:pPr>
                      <a:r>
                        <a:rPr lang="tg-Cyrl-TJ">
                          <a:solidFill>
                            <a:srgbClr val="002060"/>
                          </a:solidFill>
                        </a:rPr>
                        <a:t>Ҷонибҳои манфиатдор </a:t>
                      </a:r>
                      <a:endParaRPr>
                        <a:solidFill>
                          <a:srgbClr val="002060"/>
                        </a:solidFill>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c>
                  <a:txBody>
                    <a:bodyPr/>
                    <a:p>
                      <a:pPr>
                        <a:defRPr/>
                      </a:pPr>
                      <a:r>
                        <a:rPr lang="tg-Cyrl-TJ" sz="1400">
                          <a:solidFill>
                            <a:srgbClr val="002060"/>
                          </a:solidFill>
                          <a:latin typeface="Arial Narrow"/>
                          <a:ea typeface="Arial Narrow"/>
                          <a:cs typeface="Arial Narrow"/>
                        </a:rPr>
                        <a:t>Нақш ва таъсири онҳо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r>
              <a:tr h="2342620">
                <a:tc>
                  <a:txBody>
                    <a:bodyPr/>
                    <a:p>
                      <a:pPr>
                        <a:defRPr/>
                      </a:pPr>
                      <a:r>
                        <a:rPr lang="ru-RU" sz="1200" b="0" i="0" u="none" strike="noStrike" cap="none" spc="0">
                          <a:solidFill>
                            <a:srgbClr val="002060"/>
                          </a:solidFill>
                          <a:latin typeface="Arial Narrow"/>
                          <a:ea typeface="Arial Narrow"/>
                          <a:cs typeface="Arial Narrow"/>
                        </a:rPr>
                        <a:t>Ҳукуматҳои маҳаллӣ (аз ҷумла шӯъбаҳои сатҳи ноҳиявӣ оид ба молия, адлия, андоз, идоракунии замин, захираҳои об, хизматрасонии шаҳрвандӣ ва ғайра)</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Ин мақомотҳо </a:t>
                      </a:r>
                      <a:r>
                        <a:rPr lang="ru-RU" sz="1200" b="0" i="0" u="none" strike="noStrike" cap="none" spc="0">
                          <a:solidFill>
                            <a:srgbClr val="002060"/>
                          </a:solidFill>
                          <a:latin typeface="Arial Narrow"/>
                          <a:ea typeface="Arial Narrow"/>
                          <a:cs typeface="Arial Narrow"/>
                        </a:rPr>
                        <a:t>дар сатҳи шаҳр ва ноҳия, масъули таҳия ва татбиқи сиёсати давлатӣ дар соҳа</a:t>
                      </a:r>
                      <a:r>
                        <a:rPr lang="tg-Cyrl-TJ" sz="1200" b="0" i="0" u="none" strike="noStrike" cap="none" spc="0">
                          <a:solidFill>
                            <a:srgbClr val="002060"/>
                          </a:solidFill>
                          <a:latin typeface="Arial Narrow"/>
                          <a:ea typeface="Arial Narrow"/>
                          <a:cs typeface="Arial Narrow"/>
                        </a:rPr>
                        <a:t> ва самтҳои гуногуни </a:t>
                      </a:r>
                      <a:r>
                        <a:rPr lang="ru-RU" sz="1200" b="0" i="0" u="none" strike="noStrike" cap="none" spc="0">
                          <a:solidFill>
                            <a:srgbClr val="002060"/>
                          </a:solidFill>
                          <a:latin typeface="Arial Narrow"/>
                          <a:ea typeface="Arial Narrow"/>
                          <a:cs typeface="Arial Narrow"/>
                        </a:rPr>
                        <a:t> сармоягузорӣ мебошанд</a:t>
                      </a:r>
                      <a:r>
                        <a:rPr lang="tg-Cyrl-TJ" sz="1200" b="0" i="0" u="none" strike="noStrike" cap="none" spc="0">
                          <a:solidFill>
                            <a:srgbClr val="002060"/>
                          </a:solidFill>
                          <a:latin typeface="Arial Narrow"/>
                          <a:ea typeface="Arial Narrow"/>
                          <a:cs typeface="Arial Narrow"/>
                        </a:rPr>
                        <a:t>.Идоракунӣ, назорат ва нигоҳдории масъалаҳои иқтисодӣ/экологӣ ва иҷтимоӣ/ҷанбаҳо/маълумоти марбут ба фаъолиятҳои лоиҳа дар сатҳи ноҳия/шаҳрҳоро назорат ва корбарӣ менамоянд. </a:t>
                      </a:r>
                      <a:endParaRPr>
                        <a:solidFill>
                          <a:srgbClr val="002060"/>
                        </a:solidFill>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51100">
                <a:tc>
                  <a:txBody>
                    <a:bodyPr/>
                    <a:p>
                      <a:pPr>
                        <a:defRPr/>
                      </a:pPr>
                      <a:r>
                        <a:rPr lang="ru-RU" sz="1200" b="0" i="0" u="none" strike="noStrike" cap="none" spc="0">
                          <a:solidFill>
                            <a:srgbClr val="002060"/>
                          </a:solidFill>
                          <a:latin typeface="Arial Narrow"/>
                          <a:ea typeface="Arial Narrow"/>
                          <a:cs typeface="Arial Narrow"/>
                        </a:rPr>
                        <a:t>Созмонҳои ҷомеаи шаҳрвандӣ</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ru-RU" sz="1200" b="0" i="0" u="none" strike="noStrike" cap="none" spc="0">
                          <a:solidFill>
                            <a:srgbClr val="002060"/>
                          </a:solidFill>
                          <a:latin typeface="Arial Narrow"/>
                          <a:ea typeface="Arial Narrow"/>
                          <a:cs typeface="Arial Narrow"/>
                        </a:rPr>
                        <a:t>Пешбурди</a:t>
                      </a:r>
                      <a:r>
                        <a:rPr lang="tg-Cyrl-TJ" sz="1200" b="0" i="0" u="none" strike="noStrike" cap="none" spc="0">
                          <a:solidFill>
                            <a:srgbClr val="002060"/>
                          </a:solidFill>
                          <a:latin typeface="Arial Narrow"/>
                          <a:ea typeface="Arial Narrow"/>
                          <a:cs typeface="Arial Narrow"/>
                        </a:rPr>
                        <a:t> хизматрасониҳо оид ба </a:t>
                      </a:r>
                      <a:r>
                        <a:rPr lang="ru-RU" sz="1200" b="0" i="0" u="none" strike="noStrike" cap="none" spc="0">
                          <a:solidFill>
                            <a:srgbClr val="002060"/>
                          </a:solidFill>
                          <a:latin typeface="Arial Narrow"/>
                          <a:ea typeface="Arial Narrow"/>
                          <a:cs typeface="Arial Narrow"/>
                        </a:rPr>
                        <a:t> ҳуқуқ ва уҳдадориҳои шаҳрвандон ва шахсони ҳуқуқӣ</a:t>
                      </a:r>
                      <a:r>
                        <a:rPr lang="tg-Cyrl-TJ" sz="1200" b="0" i="0" u="none" strike="noStrike" cap="none" spc="0">
                          <a:solidFill>
                            <a:srgbClr val="002060"/>
                          </a:solidFill>
                          <a:latin typeface="Arial Narrow"/>
                          <a:ea typeface="Arial Narrow"/>
                          <a:cs typeface="Arial Narrow"/>
                        </a:rPr>
                        <a:t>, истифодаи дурусти сармояҳо ва пурқувватгардони донишҳои потенсалии аҳолӣ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defRPr/>
                      </a:pP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graphicFrame>
        <p:nvGraphicFramePr>
          <p:cNvPr id="745288284" name="Таблица 129583147"/>
          <p:cNvGraphicFramePr>
            <a:graphicFrameLocks xmlns:a="http://schemas.openxmlformats.org/drawingml/2006/main"/>
          </p:cNvGraphicFramePr>
          <p:nvPr/>
        </p:nvGraphicFramePr>
        <p:xfrm>
          <a:off x="168425" y="915274"/>
          <a:ext cx="5658723" cy="5181600"/>
        </p:xfrm>
        <a:graphic>
          <a:graphicData uri="http://schemas.openxmlformats.org/drawingml/2006/table">
            <a:tbl>
              <a:tblPr firstRow="1" firstCol="0" lastRow="0" lastCol="0" bandRow="1" bandCol="0"/>
              <a:tblGrid>
                <a:gridCol w="1512495"/>
                <a:gridCol w="4146228"/>
              </a:tblGrid>
              <a:tr h="365760">
                <a:tc>
                  <a:txBody>
                    <a:bodyPr/>
                    <a:p>
                      <a:pPr>
                        <a:defRPr/>
                      </a:pPr>
                      <a:r>
                        <a:rPr lang="tg-Cyrl-TJ" sz="1400">
                          <a:solidFill>
                            <a:srgbClr val="002060"/>
                          </a:solidFill>
                          <a:latin typeface="Arial Narrow"/>
                          <a:ea typeface="Arial Narrow"/>
                          <a:cs typeface="Arial Narrow"/>
                        </a:rPr>
                        <a:t>Ҷонибҳои манфиатдор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c>
                  <a:txBody>
                    <a:bodyPr/>
                    <a:p>
                      <a:pPr>
                        <a:defRPr/>
                      </a:pPr>
                      <a:r>
                        <a:rPr lang="tg-Cyrl-TJ" sz="1400">
                          <a:solidFill>
                            <a:srgbClr val="002060"/>
                          </a:solidFill>
                          <a:latin typeface="Arial Narrow"/>
                          <a:ea typeface="Arial Narrow"/>
                          <a:cs typeface="Arial Narrow"/>
                        </a:rPr>
                        <a:t>Нақш ва таъсири онҳо </a:t>
                      </a:r>
                      <a:endParaRPr sz="14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accent3">
                        <a:lumMod val="20000"/>
                        <a:lumOff val="80000"/>
                      </a:schemeClr>
                    </a:solidFill>
                  </a:tcPr>
                </a:tc>
              </a:tr>
              <a:tr h="959940">
                <a:tc>
                  <a:txBody>
                    <a:bodyPr/>
                    <a:p>
                      <a:pPr>
                        <a:defRPr/>
                      </a:pPr>
                      <a:r>
                        <a:rPr lang="tg-Cyrl-TJ" sz="1200" b="0" i="0" u="none" strike="noStrike" cap="none" spc="0">
                          <a:solidFill>
                            <a:srgbClr val="002060"/>
                          </a:solidFill>
                          <a:latin typeface="Arial Narrow"/>
                          <a:ea typeface="Arial Narrow"/>
                          <a:cs typeface="Arial Narrow"/>
                        </a:rPr>
                        <a:t>Вазорати молия </a:t>
                      </a:r>
                      <a:endParaRPr sz="1200">
                        <a:solidFill>
                          <a:srgbClr val="002060"/>
                        </a:solidFill>
                        <a:latin typeface="Arial Narrow"/>
                        <a:cs typeface="Arial Narrow"/>
                      </a:endParaRPr>
                    </a:p>
                    <a:p>
                      <a:pPr>
                        <a:defRPr/>
                      </a:pP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Шарики  пурқуввати барнома ҳаст. Он мақомоти иҷроияи марказии ҳокимияти давлатӣ мебошад, ки масъули татбиқи сиёсати ягонаи давлатӣ ва танзими меъёрӣ-ҳуқуқии</a:t>
                      </a:r>
                      <a:endParaRPr sz="1200" b="0" i="0" u="none" strike="noStrike" cap="none" spc="0">
                        <a:solidFill>
                          <a:srgbClr val="002060"/>
                        </a:solidFill>
                        <a:latin typeface="Arial Narrow"/>
                        <a:cs typeface="Arial Narrow"/>
                      </a:endParaRPr>
                    </a:p>
                    <a:p>
                      <a:pPr algn="just">
                        <a:defRPr/>
                      </a:pPr>
                      <a:r>
                        <a:rPr lang="tg-Cyrl-TJ" sz="1200" b="0" i="0" u="none" strike="noStrike" cap="none" spc="0">
                          <a:solidFill>
                            <a:srgbClr val="002060"/>
                          </a:solidFill>
                          <a:latin typeface="Arial Narrow"/>
                          <a:ea typeface="Arial Narrow"/>
                          <a:cs typeface="Arial Narrow"/>
                        </a:rPr>
                        <a:t>танзими фаъолияти молиявӣ, буҷетӣ, андозӣ,баҳисобгирии муҳосибӣ ва ҳисоботи молиявӣ, суғурта, бозори молиявии асъорӣ , назорати дурустии ҳисобкунӣ, пуррагӣ ва</a:t>
                      </a:r>
                      <a:endParaRPr sz="1200" b="0" i="0" u="none" strike="noStrike" cap="none" spc="0">
                        <a:solidFill>
                          <a:srgbClr val="002060"/>
                        </a:solidFill>
                        <a:latin typeface="Arial Narrow"/>
                        <a:cs typeface="Arial Narrow"/>
                      </a:endParaRPr>
                    </a:p>
                    <a:p>
                      <a:pPr algn="just">
                        <a:defRPr/>
                      </a:pPr>
                      <a:r>
                        <a:rPr lang="tg-Cyrl-TJ" sz="1200" b="0" i="0" u="none" strike="noStrike" cap="none" spc="0">
                          <a:solidFill>
                            <a:srgbClr val="002060"/>
                          </a:solidFill>
                          <a:latin typeface="Arial Narrow"/>
                          <a:ea typeface="Arial Narrow"/>
                          <a:cs typeface="Arial Narrow"/>
                        </a:rPr>
                        <a:t>саривақт ворид шудани андозҳо, пардохтҳо ва дигар пардохтҳои ҳатмӣ ба буҷети давлатӣ ва фондҳои давлатӣ андозсупорандагон ва идоракунии молиявии давлатиро пеш мебарад.</a:t>
                      </a:r>
                      <a:endParaRPr sz="1200" b="0" i="0" u="none" strike="noStrike" cap="none" spc="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51100">
                <a:tc>
                  <a:txBody>
                    <a:bodyPr/>
                    <a:p>
                      <a:pPr>
                        <a:defRPr/>
                      </a:pPr>
                      <a:r>
                        <a:rPr lang="tg-Cyrl-TJ" sz="1200">
                          <a:solidFill>
                            <a:srgbClr val="002060"/>
                          </a:solidFill>
                          <a:latin typeface="Arial Narrow"/>
                          <a:ea typeface="Arial Narrow"/>
                          <a:cs typeface="Arial Narrow"/>
                        </a:rPr>
                        <a:t>Вазорати иқтисод ва рушди савдо </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b="0" i="0" u="none" strike="noStrike" cap="none" spc="0">
                          <a:solidFill>
                            <a:srgbClr val="002060"/>
                          </a:solidFill>
                          <a:latin typeface="Arial Narrow"/>
                          <a:ea typeface="Arial Narrow"/>
                          <a:cs typeface="Arial Narrow"/>
                        </a:rPr>
                        <a:t>Шарики боэътимоди барнома  барои мусоидат дар таҳрезии барномахои хурди иқтисодӣ танзими хуҷҷатгузорӣ дар фаъолиятҳои барномавӣ шуда метавонад. Сиёсати давлатӣ дар ҳамаи соҳаҳои иҷтимоию иқтисодии кишвар иштирок мекунад, вазифаҳои таҳия ва татбиқи сиёсати давлатӣ ва танзими меъёриро дар соҳаи таҳлил ва таҳияи консепсияҳо, стратегияҳои кӯтоҳмуддат, миёнамуддат ва дарозмуддат, барномаҳо ва пешгӯиҳои рушди иҷтимоию иқтисодии кишвар, коҳиши камбизоатӣ  ва ҳоказоро пеш мебарад. </a:t>
                      </a:r>
                      <a:endParaRPr>
                        <a:solidFill>
                          <a:srgbClr val="002060"/>
                        </a:solidFill>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r h="365760">
                <a:tc>
                  <a:txBody>
                    <a:bodyPr/>
                    <a:p>
                      <a:pPr>
                        <a:defRPr/>
                      </a:pPr>
                      <a:r>
                        <a:rPr lang="ru-RU" sz="1200" b="0" i="0" u="none" strike="noStrike" cap="none" spc="0">
                          <a:solidFill>
                            <a:srgbClr val="002060"/>
                          </a:solidFill>
                          <a:latin typeface="Arial Narrow"/>
                          <a:ea typeface="Arial Narrow"/>
                          <a:cs typeface="Arial Narrow"/>
                        </a:rPr>
                        <a:t>Агентии омори назди Президенти Ҷумҳурии Тоҷикистон (АО)</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c>
                  <a:txBody>
                    <a:bodyPr/>
                    <a:p>
                      <a:pPr algn="just">
                        <a:defRPr/>
                      </a:pPr>
                      <a:r>
                        <a:rPr lang="tg-Cyrl-TJ" sz="1200">
                          <a:solidFill>
                            <a:srgbClr val="002060"/>
                          </a:solidFill>
                          <a:latin typeface="Arial Narrow"/>
                          <a:ea typeface="Arial Narrow"/>
                          <a:cs typeface="Arial Narrow"/>
                        </a:rPr>
                        <a:t>Барои таҳлили маълумотҳо дар муайянсозии нақша бизнесҳо  мусоидат менамояд. </a:t>
                      </a:r>
                      <a:r>
                        <a:rPr lang="ru-RU" sz="1200" b="0" i="0" u="none" strike="noStrike" cap="none" spc="0">
                          <a:solidFill>
                            <a:srgbClr val="002060"/>
                          </a:solidFill>
                          <a:latin typeface="Arial Narrow"/>
                          <a:ea typeface="Arial Narrow"/>
                          <a:cs typeface="Arial Narrow"/>
                        </a:rPr>
                        <a:t>Он мақомоти марказии давлатӣ буда, масъули ҷамъоварӣ ва паҳн кардани маълумоти оморӣ буда, принсипҳои омӯзиши объективӣ ва ҳамаҷонибаи равандҳои иҷтимоию иқтисодии дар ҷумҳурӣ рухдодашударо ба роҳбарӣ мегирад.</a:t>
                      </a:r>
                      <a:endParaRPr sz="1200">
                        <a:solidFill>
                          <a:srgbClr val="002060"/>
                        </a:solidFill>
                        <a:latin typeface="Arial Narrow"/>
                        <a:cs typeface="Arial Narrow"/>
                      </a:endParaRPr>
                    </a:p>
                  </a:txBody>
                  <a:tcP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51510662" name="Заголовок 5"/>
          <p:cNvSpPr txBox="1"/>
          <p:nvPr/>
        </p:nvSpPr>
        <p:spPr bwMode="auto">
          <a:xfrm>
            <a:off x="509563" y="286674"/>
            <a:ext cx="11319028" cy="580727"/>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tg-Cyrl-TJ" sz="2800" b="1" i="0" u="none" strike="noStrike" cap="none" spc="0">
                <a:ln>
                  <a:noFill/>
                </a:ln>
                <a:solidFill>
                  <a:prstClr val="white"/>
                </a:solidFill>
                <a:latin typeface="Arial Narrow"/>
                <a:ea typeface="Arial Narrow"/>
                <a:cs typeface="Arial Narrow"/>
              </a:rPr>
              <a:t>ГУРУҲҲОИ ОСЕБПАЗИР ДАР БАРНОМА </a:t>
            </a:r>
            <a:endParaRPr sz="2800" b="1" i="0" u="none" strike="noStrike" cap="none" spc="0">
              <a:ln>
                <a:noFill/>
              </a:ln>
              <a:solidFill>
                <a:srgbClr val="E3DED1">
                  <a:lumMod val="50000"/>
                </a:srgbClr>
              </a:solidFill>
              <a:latin typeface="Arial Narrow"/>
              <a:cs typeface="Arial Narrow"/>
            </a:endParaRPr>
          </a:p>
        </p:txBody>
      </p:sp>
      <p:sp>
        <p:nvSpPr>
          <p:cNvPr id="1575975435" name="TextBox 4"/>
          <p:cNvSpPr txBox="1"/>
          <p:nvPr/>
        </p:nvSpPr>
        <p:spPr bwMode="auto">
          <a:xfrm>
            <a:off x="978554" y="1159665"/>
            <a:ext cx="4360755" cy="2560679"/>
          </a:xfrm>
          <a:prstGeom prst="rect">
            <a:avLst/>
          </a:prstGeom>
          <a:noFill/>
        </p:spPr>
        <p:txBody>
          <a:bodyPr wrap="square">
            <a:spAutoFit/>
          </a:bodyPr>
          <a:lstStyle/>
          <a:p>
            <a:pPr marL="0" marR="0" lvl="0" indent="0" algn="just" defTabSz="914400">
              <a:lnSpc>
                <a:spcPct val="150000"/>
              </a:lnSpc>
              <a:spcBef>
                <a:spcPts val="0"/>
              </a:spcBef>
              <a:spcAft>
                <a:spcPts val="0"/>
              </a:spcAft>
              <a:buClrTx/>
              <a:buSzTx/>
              <a:buFontTx/>
              <a:buNone/>
              <a:defRPr/>
            </a:pPr>
            <a:r>
              <a:rPr lang="ru-RU" sz="1200" b="0" i="0" u="none" strike="noStrike" cap="none" spc="0">
                <a:ln>
                  <a:noFill/>
                </a:ln>
                <a:solidFill>
                  <a:prstClr val="black"/>
                </a:solidFill>
                <a:latin typeface="Arial Narrow"/>
                <a:ea typeface="Arial Narrow"/>
                <a:cs typeface="Arial Narrow"/>
              </a:rPr>
              <a:t>Шахс метавонад бинобар пайдоиш, ҷинс, синну сол, вазъи саломатӣ, норасоиҳои иқтисодӣ ва ноамнии молиявӣ, мавқеи носозгори иҷтимоӣ дар ҷомеа (масалан, ақаллиятҳо ё гурӯҳҳои ғайрирасмӣ), вобастагӣ аз дигарон ё захираҳои табиӣ ва ғайра осебпазир бошад. </a:t>
            </a:r>
            <a:endParaRPr sz="1200" b="0" i="0" u="none" strike="noStrike" cap="none" spc="0">
              <a:ln>
                <a:noFill/>
              </a:ln>
              <a:solidFill>
                <a:prstClr val="black"/>
              </a:solidFill>
              <a:latin typeface="Arial Narrow"/>
              <a:cs typeface="Arial Narrow"/>
            </a:endParaRPr>
          </a:p>
          <a:p>
            <a:pPr marL="0" marR="0" lvl="0" indent="0" algn="just" defTabSz="914400">
              <a:lnSpc>
                <a:spcPct val="150000"/>
              </a:lnSpc>
              <a:spcBef>
                <a:spcPts val="0"/>
              </a:spcBef>
              <a:spcAft>
                <a:spcPts val="0"/>
              </a:spcAft>
              <a:buClrTx/>
              <a:buSzTx/>
              <a:buFontTx/>
              <a:buNone/>
              <a:defRPr/>
            </a:pPr>
            <a:r>
              <a:rPr lang="ru-RU" sz="1200" b="0" i="0" u="none" strike="noStrike" cap="none" spc="0">
                <a:ln>
                  <a:noFill/>
                </a:ln>
                <a:solidFill>
                  <a:prstClr val="black"/>
                </a:solidFill>
                <a:latin typeface="Arial Narrow"/>
                <a:ea typeface="Arial Narrow"/>
                <a:cs typeface="Arial Narrow"/>
              </a:rPr>
              <a:t>Ҳамкорӣ бо гурӯҳҳо ва афроди осебпазир аксар вақт чораҳои махсус ва мусоидат ба иштироки онҳоро дар раванди қабули қарорҳои марбут ба Лоиҳа талаб мекунад ва кафолат медиҳад, ки огоҳӣ ва саҳми онҳо дар раванди умумӣ бо дигар ҷонибҳои манфиатдор мувофиқ аст.</a:t>
            </a:r>
            <a:endParaRPr sz="1200" b="0" i="0" u="none" strike="noStrike" cap="none" spc="0">
              <a:ln>
                <a:noFill/>
              </a:ln>
              <a:solidFill>
                <a:prstClr val="black"/>
              </a:solidFill>
              <a:latin typeface="Arial Narrow"/>
              <a:cs typeface="Arial Narrow"/>
            </a:endParaRPr>
          </a:p>
        </p:txBody>
      </p:sp>
      <p:sp>
        <p:nvSpPr>
          <p:cNvPr id="79148885" name="TextBox 6"/>
          <p:cNvSpPr txBox="1"/>
          <p:nvPr/>
        </p:nvSpPr>
        <p:spPr bwMode="auto">
          <a:xfrm>
            <a:off x="5714995" y="1159665"/>
            <a:ext cx="5709990" cy="4480920"/>
          </a:xfrm>
          <a:prstGeom prst="rect">
            <a:avLst/>
          </a:prstGeom>
          <a:noFill/>
        </p:spPr>
        <p:txBody>
          <a:bodyPr wrap="square">
            <a:spAutoFit/>
          </a:bodyPr>
          <a:lstStyle/>
          <a:p>
            <a:pPr marL="0" marR="0" lvl="0" indent="0" algn="l" defTabSz="914400">
              <a:lnSpc>
                <a:spcPct val="150000"/>
              </a:lnSpc>
              <a:spcBef>
                <a:spcPts val="0"/>
              </a:spcBef>
              <a:spcAft>
                <a:spcPts val="0"/>
              </a:spcAft>
              <a:buClrTx/>
              <a:buSzTx/>
              <a:buFontTx/>
              <a:buNone/>
              <a:defRPr/>
            </a:pPr>
            <a:r>
              <a:rPr lang="ru-RU" sz="1200" b="0" i="0" u="none" strike="noStrike" cap="none" spc="0">
                <a:ln>
                  <a:noFill/>
                </a:ln>
                <a:solidFill>
                  <a:prstClr val="black"/>
                </a:solidFill>
                <a:latin typeface="Arial Narrow"/>
                <a:ea typeface="Arial Narrow"/>
                <a:cs typeface="Arial Narrow"/>
              </a:rPr>
              <a:t>Дар доираи Лоиҳа, гурӯҳҳои осебпазир ё камбизоат категорияҳои зерини шаҳрвандон</a:t>
            </a:r>
            <a:r>
              <a:rPr lang="tg-Cyrl-TJ" sz="1200" b="0" i="0" u="none" strike="noStrike" cap="none" spc="0">
                <a:ln>
                  <a:noFill/>
                </a:ln>
                <a:solidFill>
                  <a:prstClr val="black"/>
                </a:solidFill>
                <a:latin typeface="Arial Narrow"/>
                <a:ea typeface="Arial Narrow"/>
                <a:cs typeface="Arial Narrow"/>
              </a:rPr>
              <a:t> ба инобат гирифта  мешаанд</a:t>
            </a:r>
            <a:r>
              <a:rPr lang="ru-RU" sz="1200" b="0" i="0" u="none" strike="noStrike" cap="none" spc="0">
                <a:ln>
                  <a:noFill/>
                </a:ln>
                <a:solidFill>
                  <a:prstClr val="black"/>
                </a:solidFill>
                <a:latin typeface="Arial Narrow"/>
                <a:ea typeface="Arial Narrow"/>
                <a:cs typeface="Arial Narrow"/>
              </a:rPr>
              <a:t>:</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Нафақахӯрони пиронсол;</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Шахсони маъюб;</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Занони ҳомила, кӯдакони хурдсол ва кӯдакон;</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Хонаводаҳои сардори занон ва/ё модарони танҳо, ки </a:t>
            </a:r>
            <a:r>
              <a:rPr lang="tg-Cyrl-TJ" sz="1200" b="0" i="0" u="none" strike="noStrike" cap="none" spc="0">
                <a:ln>
                  <a:noFill/>
                </a:ln>
                <a:solidFill>
                  <a:prstClr val="black"/>
                </a:solidFill>
                <a:latin typeface="Arial Narrow"/>
                <a:ea typeface="Arial Narrow"/>
                <a:cs typeface="Arial Narrow"/>
              </a:rPr>
              <a:t>   </a:t>
            </a:r>
            <a:r>
              <a:rPr lang="ru-RU" sz="1200" b="0" i="0" u="none" strike="noStrike" cap="none" spc="0">
                <a:ln>
                  <a:noFill/>
                </a:ln>
                <a:solidFill>
                  <a:prstClr val="black"/>
                </a:solidFill>
                <a:latin typeface="Arial Narrow"/>
                <a:ea typeface="Arial Narrow"/>
                <a:cs typeface="Arial Narrow"/>
              </a:rPr>
              <a:t>кӯдакони ноболиғро тарбия мекунанд;</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Оилаҳои калони камдаромад;</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Бекорон;</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Сокинони паноҳгоҳҳо ва ятимхонаҳо ва одамоне, ки </a:t>
            </a:r>
            <a:r>
              <a:rPr lang="tg-Cyrl-TJ" sz="1200" b="0" i="0" u="none" strike="noStrike" cap="none" spc="0">
                <a:ln>
                  <a:noFill/>
                </a:ln>
                <a:solidFill>
                  <a:prstClr val="black"/>
                </a:solidFill>
                <a:latin typeface="Arial Narrow"/>
                <a:ea typeface="Arial Narrow"/>
                <a:cs typeface="Arial Narrow"/>
              </a:rPr>
              <a:t> </a:t>
            </a:r>
            <a:r>
              <a:rPr lang="ru-RU" sz="1200" b="0" i="0" u="none" strike="noStrike" cap="none" spc="0">
                <a:ln>
                  <a:noFill/>
                </a:ln>
                <a:solidFill>
                  <a:prstClr val="black"/>
                </a:solidFill>
                <a:latin typeface="Arial Narrow"/>
                <a:ea typeface="Arial Narrow"/>
                <a:cs typeface="Arial Narrow"/>
              </a:rPr>
              <a:t>дар хонаҳои пиронсолон зиндагӣ мекунанд;</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 Шахсони бешаҳрванд ва гурезагон;</a:t>
            </a:r>
            <a:endParaRPr sz="1200" b="0" i="0" u="none" strike="noStrike" cap="none" spc="0">
              <a:ln>
                <a:noFill/>
              </a:ln>
              <a:solidFill>
                <a:prstClr val="black"/>
              </a:solidFill>
              <a:latin typeface="Arial Narrow"/>
              <a:cs typeface="Arial Narrow"/>
            </a:endParaRPr>
          </a:p>
          <a:p>
            <a:pPr marL="217792" marR="0" lvl="0" indent="-217792" algn="l" defTabSz="914400">
              <a:lnSpc>
                <a:spcPct val="150000"/>
              </a:lnSpc>
              <a:spcBef>
                <a:spcPts val="0"/>
              </a:spcBef>
              <a:spcAft>
                <a:spcPts val="0"/>
              </a:spcAft>
              <a:buClrTx/>
              <a:buSzTx/>
              <a:buFont typeface="Wingdings"/>
              <a:buChar char="§"/>
              <a:defRPr/>
            </a:pPr>
            <a:r>
              <a:rPr lang="ru-RU" sz="1200" b="0" i="0" u="none" strike="noStrike" cap="none" spc="0">
                <a:ln>
                  <a:noFill/>
                </a:ln>
                <a:solidFill>
                  <a:prstClr val="black"/>
                </a:solidFill>
                <a:latin typeface="Arial Narrow"/>
                <a:ea typeface="Arial Narrow"/>
                <a:cs typeface="Arial Narrow"/>
              </a:rPr>
              <a:t>• Муҳоҷирон.</a:t>
            </a:r>
            <a:endParaRPr sz="1200" b="0" i="0" u="none" strike="noStrike" cap="none" spc="0">
              <a:ln>
                <a:noFill/>
              </a:ln>
              <a:solidFill>
                <a:prstClr val="black"/>
              </a:solidFill>
              <a:latin typeface="Arial Narrow"/>
              <a:cs typeface="Arial Narrow"/>
            </a:endParaRPr>
          </a:p>
          <a:p>
            <a:pPr marL="0" marR="0" lvl="0" indent="0" algn="l" defTabSz="914400">
              <a:lnSpc>
                <a:spcPct val="150000"/>
              </a:lnSpc>
              <a:spcBef>
                <a:spcPts val="0"/>
              </a:spcBef>
              <a:spcAft>
                <a:spcPts val="0"/>
              </a:spcAft>
              <a:buClrTx/>
              <a:buSzTx/>
              <a:buFontTx/>
              <a:buNone/>
              <a:defRPr/>
            </a:pPr>
            <a:endParaRPr sz="1200" b="0" i="0" u="none" strike="noStrike" cap="none" spc="0">
              <a:ln>
                <a:noFill/>
              </a:ln>
              <a:solidFill>
                <a:prstClr val="black"/>
              </a:solidFill>
              <a:latin typeface="Arial Narrow"/>
              <a:cs typeface="Arial Narrow"/>
            </a:endParaRPr>
          </a:p>
          <a:p>
            <a:pPr marL="0" marR="0" lvl="0" indent="0" algn="l" defTabSz="914400">
              <a:lnSpc>
                <a:spcPct val="150000"/>
              </a:lnSpc>
              <a:spcBef>
                <a:spcPts val="0"/>
              </a:spcBef>
              <a:spcAft>
                <a:spcPts val="0"/>
              </a:spcAft>
              <a:buClrTx/>
              <a:buSzTx/>
              <a:buFontTx/>
              <a:buNone/>
              <a:defRPr/>
            </a:pPr>
            <a:r>
              <a:rPr lang="ru-RU" sz="1200" b="0" i="0" u="none" strike="noStrike" cap="none" spc="0">
                <a:ln>
                  <a:noFill/>
                </a:ln>
                <a:solidFill>
                  <a:prstClr val="black"/>
                </a:solidFill>
                <a:latin typeface="Arial Narrow"/>
                <a:ea typeface="Arial Narrow"/>
                <a:cs typeface="Arial Narrow"/>
              </a:rPr>
              <a:t>Машваратҳо бо гурӯҳҳои аз лоиҳа зарардида дар ҷамоатҳо бо истифода аз </a:t>
            </a:r>
            <a:r>
              <a:rPr lang="tg-Cyrl-TJ" sz="1200" b="0" i="0" u="none" strike="noStrike" cap="none" spc="0">
                <a:ln>
                  <a:noFill/>
                </a:ln>
                <a:solidFill>
                  <a:prstClr val="black"/>
                </a:solidFill>
                <a:latin typeface="Arial Narrow"/>
                <a:ea typeface="Arial Narrow"/>
                <a:cs typeface="Arial Narrow"/>
              </a:rPr>
              <a:t>таҳлилҳо </a:t>
            </a:r>
            <a:r>
              <a:rPr lang="ru-RU" sz="1200" b="0" i="0" u="none" strike="noStrike" cap="none" spc="0">
                <a:ln>
                  <a:noFill/>
                </a:ln>
                <a:solidFill>
                  <a:prstClr val="black"/>
                </a:solidFill>
                <a:latin typeface="Arial Narrow"/>
                <a:ea typeface="Arial Narrow"/>
                <a:cs typeface="Arial Narrow"/>
              </a:rPr>
              <a:t>ва равишҳои мушаххас, вобаста ба вазъият</a:t>
            </a:r>
            <a:r>
              <a:rPr lang="tg-Cyrl-TJ" sz="1200" b="0" i="0" u="none" strike="noStrike" cap="none" spc="0">
                <a:ln>
                  <a:noFill/>
                </a:ln>
                <a:solidFill>
                  <a:prstClr val="black"/>
                </a:solidFill>
                <a:latin typeface="Arial Narrow"/>
                <a:ea typeface="Arial Narrow"/>
                <a:cs typeface="Arial Narrow"/>
              </a:rPr>
              <a:t> ва имконият</a:t>
            </a:r>
            <a:r>
              <a:rPr lang="ru-RU" sz="1200" b="0" i="0" u="none" strike="noStrike" cap="none" spc="0">
                <a:ln>
                  <a:noFill/>
                </a:ln>
                <a:solidFill>
                  <a:prstClr val="black"/>
                </a:solidFill>
                <a:latin typeface="Arial Narrow"/>
                <a:ea typeface="Arial Narrow"/>
                <a:cs typeface="Arial Narrow"/>
              </a:rPr>
              <a:t>, анҷом дода мешаванд.</a:t>
            </a:r>
            <a:endParaRPr sz="1200" b="0" i="0" u="none" strike="noStrike" cap="none" spc="0">
              <a:ln>
                <a:noFill/>
              </a:ln>
              <a:solidFill>
                <a:prstClr val="black"/>
              </a:solidFill>
              <a:latin typeface="Arial Narrow"/>
              <a:cs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79965826" name="Заголовок 5"/>
          <p:cNvSpPr txBox="1"/>
          <p:nvPr/>
        </p:nvSpPr>
        <p:spPr bwMode="auto">
          <a:xfrm>
            <a:off x="444830" y="138713"/>
            <a:ext cx="11263543" cy="841527"/>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8"/>
              </a:lnSpc>
              <a:spcBef>
                <a:spcPts val="0"/>
              </a:spcBef>
              <a:spcAft>
                <a:spcPts val="0"/>
              </a:spcAft>
              <a:buClrTx/>
              <a:buSzTx/>
              <a:buFontTx/>
              <a:buNone/>
              <a:defRPr/>
            </a:pPr>
            <a:endParaRPr lang="ru-RU" sz="2200" b="1" i="0" u="none" strike="noStrike" cap="none" spc="0">
              <a:ln>
                <a:noFill/>
              </a:ln>
              <a:solidFill>
                <a:prstClr val="white"/>
              </a:solidFill>
              <a:latin typeface="Arial Narrow"/>
              <a:ea typeface="Arial Narrow"/>
              <a:cs typeface="Arial Narrow"/>
            </a:endParaRPr>
          </a:p>
          <a:p>
            <a:pPr marL="0" marR="0" lvl="0" indent="0" algn="ctr" defTabSz="914400">
              <a:lnSpc>
                <a:spcPts val="1599"/>
              </a:lnSpc>
              <a:spcBef>
                <a:spcPts val="0"/>
              </a:spcBef>
              <a:spcAft>
                <a:spcPts val="0"/>
              </a:spcAft>
              <a:buClrTx/>
              <a:buSzTx/>
              <a:buFontTx/>
              <a:buNone/>
              <a:defRPr/>
            </a:pPr>
            <a:r>
              <a:rPr lang="ru-RU" sz="2400" b="1" i="0" u="none" strike="noStrike" cap="none" spc="0">
                <a:ln>
                  <a:noFill/>
                </a:ln>
                <a:solidFill>
                  <a:prstClr val="white"/>
                </a:solidFill>
                <a:latin typeface="Arial Narrow"/>
                <a:ea typeface="Arial Narrow"/>
                <a:cs typeface="Arial Narrow"/>
              </a:rPr>
              <a:t>СТРАТЕГИЯИ ПЕШНИҲОДШУДА БАРОИ БА </a:t>
            </a:r>
            <a:r>
              <a:rPr lang="tg-Cyrl-TJ" sz="2400" b="1" i="0" u="none" strike="noStrike" cap="none" spc="0">
                <a:ln>
                  <a:noFill/>
                </a:ln>
                <a:solidFill>
                  <a:prstClr val="white"/>
                </a:solidFill>
                <a:latin typeface="Arial Narrow"/>
                <a:ea typeface="Arial Narrow"/>
                <a:cs typeface="Arial Narrow"/>
              </a:rPr>
              <a:t>ИНОБАТ </a:t>
            </a:r>
            <a:r>
              <a:rPr lang="ru-RU" sz="2400" b="1" i="0" u="none" strike="noStrike" cap="none" spc="0">
                <a:ln>
                  <a:noFill/>
                </a:ln>
                <a:solidFill>
                  <a:prstClr val="white"/>
                </a:solidFill>
                <a:latin typeface="Arial Narrow"/>
                <a:ea typeface="Arial Narrow"/>
                <a:cs typeface="Arial Narrow"/>
              </a:rPr>
              <a:t> ГИРИФТАНИ ГУРӮҲҲОИ </a:t>
            </a:r>
            <a:endParaRPr sz="2400" b="1" i="0" u="none" strike="noStrike" cap="none" spc="0">
              <a:ln>
                <a:noFill/>
              </a:ln>
              <a:solidFill>
                <a:prstClr val="white"/>
              </a:solidFill>
              <a:latin typeface="Arial Narrow"/>
              <a:ea typeface="Arial Narrow"/>
              <a:cs typeface="Arial Narrow"/>
            </a:endParaRPr>
          </a:p>
          <a:p>
            <a:pPr marL="0" marR="0" lvl="0" indent="0" algn="ctr" defTabSz="914400">
              <a:lnSpc>
                <a:spcPts val="1598"/>
              </a:lnSpc>
              <a:spcBef>
                <a:spcPts val="0"/>
              </a:spcBef>
              <a:spcAft>
                <a:spcPts val="0"/>
              </a:spcAft>
              <a:buClrTx/>
              <a:buSzTx/>
              <a:buFontTx/>
              <a:buNone/>
              <a:defRPr/>
            </a:pPr>
            <a:endParaRPr sz="2400" b="0" i="0" u="none" strike="noStrike" cap="none" spc="0">
              <a:ln>
                <a:noFill/>
              </a:ln>
              <a:solidFill>
                <a:srgbClr val="E3DED1">
                  <a:lumMod val="50000"/>
                </a:srgbClr>
              </a:solidFill>
              <a:latin typeface="Calibri"/>
              <a:ea typeface="Calibri"/>
              <a:cs typeface="Arial"/>
            </a:endParaRPr>
          </a:p>
          <a:p>
            <a:pPr marL="0" marR="0" lvl="0" indent="0" algn="ctr" defTabSz="914400">
              <a:lnSpc>
                <a:spcPts val="1598"/>
              </a:lnSpc>
              <a:spcBef>
                <a:spcPts val="0"/>
              </a:spcBef>
              <a:spcAft>
                <a:spcPts val="0"/>
              </a:spcAft>
              <a:buClrTx/>
              <a:buSzTx/>
              <a:buFontTx/>
              <a:buNone/>
              <a:defRPr/>
            </a:pPr>
            <a:r>
              <a:rPr lang="ru-RU" sz="2400" b="1" i="0" u="none" strike="noStrike" cap="none" spc="0">
                <a:ln>
                  <a:noFill/>
                </a:ln>
                <a:solidFill>
                  <a:prstClr val="white"/>
                </a:solidFill>
                <a:latin typeface="Arial Narrow"/>
                <a:ea typeface="Arial Narrow"/>
                <a:cs typeface="Arial Narrow"/>
              </a:rPr>
              <a:t>ОСЕБПАЗИР</a:t>
            </a:r>
            <a:endParaRPr sz="2400" b="1" i="0" u="none" strike="noStrike" cap="none" spc="0">
              <a:ln>
                <a:noFill/>
              </a:ln>
              <a:solidFill>
                <a:prstClr val="white"/>
              </a:solidFill>
              <a:latin typeface="Arial Narrow"/>
              <a:ea typeface="Arial Narrow"/>
              <a:cs typeface="Arial Narrow"/>
            </a:endParaRPr>
          </a:p>
        </p:txBody>
      </p:sp>
      <p:sp>
        <p:nvSpPr>
          <p:cNvPr id="1584089674" name="TextBox 7"/>
          <p:cNvSpPr txBox="1"/>
          <p:nvPr/>
        </p:nvSpPr>
        <p:spPr bwMode="auto">
          <a:xfrm>
            <a:off x="782317" y="980240"/>
            <a:ext cx="10793377" cy="4948152"/>
          </a:xfrm>
          <a:prstGeom prst="rect">
            <a:avLst/>
          </a:prstGeom>
          <a:noFill/>
        </p:spPr>
        <p:txBody>
          <a:bodyPr wrap="square">
            <a:spAutoFit/>
          </a:bodyPr>
          <a:lstStyle/>
          <a:p>
            <a:pPr marL="0" marR="0" lvl="0" indent="0" algn="l" defTabSz="914400">
              <a:lnSpc>
                <a:spcPct val="150000"/>
              </a:lnSpc>
              <a:spcBef>
                <a:spcPts val="0"/>
              </a:spcBef>
              <a:spcAft>
                <a:spcPts val="0"/>
              </a:spcAft>
              <a:buClrTx/>
              <a:buSzTx/>
              <a:buFontTx/>
              <a:buNone/>
              <a:defRPr/>
            </a:pPr>
            <a:r>
              <a:rPr lang="ru-RU" sz="1600" b="1" i="0" u="none" strike="noStrike" cap="none" spc="0">
                <a:ln>
                  <a:noFill/>
                </a:ln>
                <a:solidFill>
                  <a:prstClr val="black"/>
                </a:solidFill>
                <a:latin typeface="Arial Narrow"/>
                <a:ea typeface="Arial Narrow"/>
                <a:cs typeface="Arial Narrow"/>
              </a:rPr>
              <a:t>Принсипи фарогирӣ</a:t>
            </a:r>
            <a:r>
              <a:rPr lang="tg-Cyrl-TJ" sz="1600" b="0" i="0" u="none" strike="noStrike" cap="none" spc="0">
                <a:ln>
                  <a:noFill/>
                </a:ln>
                <a:solidFill>
                  <a:prstClr val="black"/>
                </a:solidFill>
                <a:latin typeface="Arial Narrow"/>
                <a:ea typeface="Arial Narrow"/>
                <a:cs typeface="Arial Narrow"/>
              </a:rPr>
              <a:t>-</a:t>
            </a:r>
            <a:r>
              <a:rPr lang="ru-RU" sz="1600" b="0" i="0" u="none" strike="noStrike" cap="none" spc="0">
                <a:ln>
                  <a:noFill/>
                </a:ln>
                <a:solidFill>
                  <a:prstClr val="black"/>
                </a:solidFill>
                <a:latin typeface="Arial Narrow"/>
                <a:ea typeface="Arial Narrow"/>
                <a:cs typeface="Arial Narrow"/>
              </a:rPr>
              <a:t> ҷалби ҷонибҳои манфиатдорро, бахусус дар робита бо афрод ва гурӯҳҳои осебпазир, роҳнамоӣ мекунад. Дар ҷойҳое, ки вазъи осебпазирӣ метавонад одамонро водор созад ё аз ҷиҳати ҷисмонӣ қодир набошад, ки дар ҷамъомадҳои оммавии калон иштирок кунанд, лоиҳа бо онҳо дар гурӯҳҳои хурд ва ҷойҳои дастраси осон муҳокимаҳои инфиродӣ баргузор мекунад. Ин ба лоиҳа имкон медиҳад, ки ба гурӯҳҳое, ки одатан дар ҷамъомадҳои умумии ҷомеа кам намояндагӣ мекунанд, дастрасӣ пайдо кунад. </a:t>
            </a:r>
            <a:endParaRPr/>
          </a:p>
          <a:p>
            <a:pPr marL="0" marR="0" lvl="0" indent="0" algn="l" defTabSz="914400">
              <a:lnSpc>
                <a:spcPct val="150000"/>
              </a:lnSpc>
              <a:spcBef>
                <a:spcPts val="0"/>
              </a:spcBef>
              <a:spcAft>
                <a:spcPts val="0"/>
              </a:spcAft>
              <a:buClrTx/>
              <a:buSzTx/>
              <a:buFontTx/>
              <a:buNone/>
              <a:defRPr/>
            </a:pPr>
            <a:endParaRPr sz="1600" b="0" i="0" u="none" strike="noStrike" cap="none" spc="0">
              <a:ln>
                <a:noFill/>
              </a:ln>
              <a:solidFill>
                <a:prstClr val="black"/>
              </a:solidFill>
              <a:latin typeface="Arial Narrow"/>
              <a:cs typeface="Arial Narrow"/>
            </a:endParaRPr>
          </a:p>
          <a:p>
            <a:pPr marL="0" marR="0" lvl="0" indent="0" algn="l" defTabSz="914400">
              <a:lnSpc>
                <a:spcPct val="150000"/>
              </a:lnSpc>
              <a:spcBef>
                <a:spcPts val="0"/>
              </a:spcBef>
              <a:spcAft>
                <a:spcPts val="0"/>
              </a:spcAft>
              <a:buClrTx/>
              <a:buSzTx/>
              <a:buFontTx/>
              <a:buNone/>
              <a:defRPr/>
            </a:pPr>
            <a:r>
              <a:rPr lang="ru-RU" sz="1600" b="0" i="0" u="none" strike="noStrike" cap="none" spc="0">
                <a:ln>
                  <a:noFill/>
                </a:ln>
                <a:solidFill>
                  <a:prstClr val="black"/>
                </a:solidFill>
                <a:latin typeface="Arial Narrow"/>
                <a:ea typeface="Arial Narrow"/>
                <a:cs typeface="Arial Narrow"/>
              </a:rPr>
              <a:t>Баъзе стратегияҳое, ки барои дастрасӣ ба ин гурӯҳҳо бояд қабул карда шаванд, инҳоянд:</a:t>
            </a:r>
            <a:endParaRPr/>
          </a:p>
          <a:p>
            <a:pPr marL="261849" marR="0" lvl="0" indent="-261849" algn="l" defTabSz="914400">
              <a:lnSpc>
                <a:spcPct val="150000"/>
              </a:lnSpc>
              <a:spcBef>
                <a:spcPts val="0"/>
              </a:spcBef>
              <a:spcAft>
                <a:spcPts val="0"/>
              </a:spcAft>
              <a:buClrTx/>
              <a:buSzTx/>
              <a:buFont typeface="Wingdings"/>
              <a:buChar char="§"/>
              <a:defRPr/>
            </a:pPr>
            <a:r>
              <a:rPr lang="ru-RU" sz="1600" b="0" i="0" u="none" strike="noStrike" cap="none" spc="0">
                <a:ln>
                  <a:noFill/>
                </a:ln>
                <a:solidFill>
                  <a:prstClr val="black"/>
                </a:solidFill>
                <a:latin typeface="Arial Narrow"/>
                <a:ea typeface="Arial Narrow"/>
                <a:cs typeface="Arial Narrow"/>
              </a:rPr>
              <a:t>Муайян кардани роҳбарони гурӯҳҳои осебпазир ва маргиналӣ барои барқарор кардани робита бо онҳо.</a:t>
            </a:r>
            <a:endParaRPr sz="1600" b="0" i="0" u="none" strike="noStrike" cap="none" spc="0">
              <a:ln>
                <a:noFill/>
              </a:ln>
              <a:solidFill>
                <a:prstClr val="black"/>
              </a:solidFill>
              <a:latin typeface="Arial Narrow"/>
              <a:cs typeface="Arial Narrow"/>
            </a:endParaRPr>
          </a:p>
          <a:p>
            <a:pPr marL="261849" marR="0" lvl="0" indent="-261849" algn="l" defTabSz="914400">
              <a:lnSpc>
                <a:spcPct val="150000"/>
              </a:lnSpc>
              <a:spcBef>
                <a:spcPts val="0"/>
              </a:spcBef>
              <a:spcAft>
                <a:spcPts val="0"/>
              </a:spcAft>
              <a:buClrTx/>
              <a:buSzTx/>
              <a:buFont typeface="Wingdings"/>
              <a:buChar char="§"/>
              <a:defRPr/>
            </a:pPr>
            <a:r>
              <a:rPr lang="ru-RU" sz="1600" b="0" i="0" u="none" strike="noStrike" cap="none" spc="0">
                <a:ln>
                  <a:noFill/>
                </a:ln>
                <a:solidFill>
                  <a:prstClr val="black"/>
                </a:solidFill>
                <a:latin typeface="Arial Narrow"/>
                <a:ea typeface="Arial Narrow"/>
                <a:cs typeface="Arial Narrow"/>
              </a:rPr>
              <a:t>Нигоҳ доштани пойгоҳи додаҳои гурӯҳҳои маргиналӣ тавассути иттиҳодияҳои мавҷудаи соҳавӣ, ба монанди Ассотсиатсияи маъюбон, Ҷамъияти ношунавоён ва ғайра.</a:t>
            </a:r>
            <a:endParaRPr sz="1600" b="0" i="0" u="none" strike="noStrike" cap="none" spc="0">
              <a:ln>
                <a:noFill/>
              </a:ln>
              <a:solidFill>
                <a:prstClr val="black"/>
              </a:solidFill>
              <a:latin typeface="Arial Narrow"/>
              <a:cs typeface="Arial Narrow"/>
            </a:endParaRPr>
          </a:p>
          <a:p>
            <a:pPr marL="261849" marR="0" lvl="0" indent="-261849" algn="l" defTabSz="914400">
              <a:lnSpc>
                <a:spcPct val="150000"/>
              </a:lnSpc>
              <a:spcBef>
                <a:spcPts val="0"/>
              </a:spcBef>
              <a:spcAft>
                <a:spcPts val="0"/>
              </a:spcAft>
              <a:buClrTx/>
              <a:buSzTx/>
              <a:buFont typeface="Wingdings"/>
              <a:buChar char="§"/>
              <a:defRPr/>
            </a:pPr>
            <a:r>
              <a:rPr lang="ru-RU" sz="1600" b="0" i="0" u="none" strike="noStrike" cap="none" spc="0">
                <a:ln>
                  <a:noFill/>
                </a:ln>
                <a:solidFill>
                  <a:prstClr val="black"/>
                </a:solidFill>
                <a:latin typeface="Arial Narrow"/>
                <a:ea typeface="Arial Narrow"/>
                <a:cs typeface="Arial Narrow"/>
              </a:rPr>
              <a:t>Ҷалб кардани лоиҳаҳои мавҷудаи </a:t>
            </a:r>
            <a:r>
              <a:rPr lang="tg-Cyrl-TJ" sz="1600" b="0" i="0" u="none" strike="noStrike" cap="none" spc="0">
                <a:ln>
                  <a:noFill/>
                </a:ln>
                <a:solidFill>
                  <a:prstClr val="black"/>
                </a:solidFill>
                <a:latin typeface="Arial Narrow"/>
                <a:ea typeface="Arial Narrow"/>
                <a:cs typeface="Arial Narrow"/>
              </a:rPr>
              <a:t>кишоварзӣ</a:t>
            </a:r>
            <a:r>
              <a:rPr lang="ru-RU" sz="1600" b="0" i="0" u="none" strike="noStrike" cap="none" spc="0">
                <a:ln>
                  <a:noFill/>
                </a:ln>
                <a:solidFill>
                  <a:prstClr val="black"/>
                </a:solidFill>
                <a:latin typeface="Arial Narrow"/>
                <a:ea typeface="Arial Narrow"/>
                <a:cs typeface="Arial Narrow"/>
              </a:rPr>
              <a:t> ва экологӣ, ки гурӯҳҳои осебпазирро дар бар мегиранд ва бо ин лоиҳа робита доранд, барои истифода аз системаҳои худ барои муайян ва ҷалби онҳо.</a:t>
            </a:r>
            <a:endParaRPr sz="1600" b="0" i="0" u="none" strike="noStrike" cap="none" spc="0">
              <a:ln>
                <a:noFill/>
              </a:ln>
              <a:solidFill>
                <a:prstClr val="black"/>
              </a:solidFill>
              <a:latin typeface="Arial Narrow"/>
              <a:cs typeface="Arial Narrow"/>
            </a:endParaRPr>
          </a:p>
          <a:p>
            <a:pPr marL="261849" marR="0" lvl="0" indent="-261849" algn="just" defTabSz="914400">
              <a:lnSpc>
                <a:spcPct val="150000"/>
              </a:lnSpc>
              <a:spcBef>
                <a:spcPts val="0"/>
              </a:spcBef>
              <a:spcAft>
                <a:spcPts val="799"/>
              </a:spcAft>
              <a:buClrTx/>
              <a:buSzTx/>
              <a:buFont typeface="Wingdings"/>
              <a:buChar char="§"/>
              <a:defRPr/>
            </a:pPr>
            <a:r>
              <a:rPr lang="ru-RU" sz="1600" b="0" i="0" u="none" strike="noStrike" cap="none" spc="0">
                <a:ln>
                  <a:noFill/>
                </a:ln>
                <a:solidFill>
                  <a:prstClr val="black"/>
                </a:solidFill>
                <a:latin typeface="Arial Narrow"/>
                <a:ea typeface="Arial Narrow"/>
                <a:cs typeface="Arial Narrow"/>
              </a:rPr>
              <a:t>Ҷалб кардани роҳбарони ҷомеа, ташкилотҳои ҷамъиятӣ ва созмонҳои ғайриҳукуматӣ, ки бо гурӯҳҳои осебпазир кор мекунанд. </a:t>
            </a:r>
            <a:endParaRPr/>
          </a:p>
          <a:p>
            <a:pPr marL="0" marR="0" lvl="0" indent="0" algn="just" defTabSz="914400">
              <a:lnSpc>
                <a:spcPct val="150000"/>
              </a:lnSpc>
              <a:spcBef>
                <a:spcPts val="0"/>
              </a:spcBef>
              <a:spcAft>
                <a:spcPts val="797"/>
              </a:spcAft>
              <a:buClrTx/>
              <a:buSzTx/>
              <a:buFontTx/>
              <a:buNone/>
              <a:defRPr/>
            </a:pPr>
            <a:r>
              <a:rPr lang="tg-Cyrl-TJ" sz="1600" b="0" i="0" u="none" strike="noStrike" cap="none" spc="0">
                <a:ln>
                  <a:noFill/>
                </a:ln>
                <a:solidFill>
                  <a:prstClr val="black"/>
                </a:solidFill>
                <a:latin typeface="Arial Narrow"/>
                <a:ea typeface="Arial Narrow"/>
                <a:cs typeface="Arial Narrow"/>
              </a:rPr>
              <a:t>Эъзоҳ: </a:t>
            </a:r>
            <a:r>
              <a:rPr lang="ru-RU" sz="1600" b="0" i="0" u="none" strike="noStrike" cap="none" spc="0">
                <a:ln>
                  <a:noFill/>
                </a:ln>
                <a:solidFill>
                  <a:prstClr val="black"/>
                </a:solidFill>
                <a:latin typeface="Arial Narrow"/>
                <a:ea typeface="Arial Narrow"/>
                <a:cs typeface="Arial Narrow"/>
              </a:rPr>
              <a:t>Бо ин гурӯҳҳои аҳолӣ муҳокимаҳои гурӯҳҳои фокусии рӯ ба рӯ ташкил </a:t>
            </a:r>
            <a:r>
              <a:rPr lang="tg-Cyrl-TJ" sz="1600" b="0" i="0" u="none" strike="noStrike" cap="none" spc="0">
                <a:ln>
                  <a:noFill/>
                </a:ln>
                <a:solidFill>
                  <a:prstClr val="black"/>
                </a:solidFill>
                <a:latin typeface="Arial Narrow"/>
                <a:ea typeface="Arial Narrow"/>
                <a:cs typeface="Arial Narrow"/>
              </a:rPr>
              <a:t>кардан лозим меояд</a:t>
            </a:r>
            <a:r>
              <a:rPr lang="ru-RU" sz="1600" b="0" i="0" u="none" strike="noStrike" cap="none" spc="0">
                <a:ln>
                  <a:noFill/>
                </a:ln>
                <a:solidFill>
                  <a:prstClr val="black"/>
                </a:solidFill>
                <a:latin typeface="Arial Narrow"/>
                <a:ea typeface="Arial Narrow"/>
                <a:cs typeface="Arial Narrow"/>
              </a:rPr>
              <a:t>.</a:t>
            </a:r>
            <a:endParaRPr lang="ru-RU" sz="1600" b="0" i="0" u="none" strike="noStrike" cap="none" spc="0">
              <a:ln>
                <a:noFill/>
              </a:ln>
              <a:solidFill>
                <a:prstClr val="black"/>
              </a:solidFill>
              <a:latin typeface="Calibri"/>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77457501" name="Заголовок 5"/>
          <p:cNvSpPr txBox="1"/>
          <p:nvPr/>
        </p:nvSpPr>
        <p:spPr bwMode="auto">
          <a:xfrm>
            <a:off x="78119" y="1738543"/>
            <a:ext cx="2160739" cy="2959223"/>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l" defTabSz="914400">
              <a:lnSpc>
                <a:spcPct val="100000"/>
              </a:lnSpc>
              <a:spcBef>
                <a:spcPts val="0"/>
              </a:spcBef>
              <a:spcAft>
                <a:spcPts val="0"/>
              </a:spcAft>
              <a:buClrTx/>
              <a:buSzTx/>
              <a:buFontTx/>
              <a:buNone/>
              <a:defRPr/>
            </a:pPr>
            <a:r>
              <a:rPr lang="tg-Cyrl-TJ" sz="2200" b="0" i="0" u="none" strike="noStrike" cap="none" spc="0">
                <a:ln>
                  <a:noFill/>
                </a:ln>
                <a:solidFill>
                  <a:srgbClr val="002060"/>
                </a:solidFill>
                <a:latin typeface="Arial Narrow"/>
                <a:ea typeface="Arial Narrow"/>
                <a:cs typeface="Arial Narrow"/>
              </a:rPr>
              <a:t>Таҳлил ва афзалиятгузории ҷонибҳои манфиатдор </a:t>
            </a:r>
            <a:r>
              <a:rPr lang="ru-RU" sz="2200" b="0" i="0" u="none" strike="noStrike" cap="none" spc="0">
                <a:ln>
                  <a:noFill/>
                </a:ln>
                <a:solidFill>
                  <a:srgbClr val="002060"/>
                </a:solidFill>
                <a:latin typeface="Arial Narrow"/>
                <a:ea typeface="Arial Narrow"/>
                <a:cs typeface="Arial Narrow"/>
              </a:rPr>
              <a:t>вобаста ба сатҳи таваҷҷӯҳ ва таъсири онҳо ба лоиҳа (1</a:t>
            </a:r>
            <a:r>
              <a:rPr lang="ru-RU" sz="2600" b="0" i="0" u="none" strike="noStrike" cap="none" spc="0">
                <a:ln>
                  <a:noFill/>
                </a:ln>
                <a:solidFill>
                  <a:srgbClr val="002060"/>
                </a:solidFill>
                <a:latin typeface="Arial Narrow"/>
                <a:ea typeface="Arial Narrow"/>
                <a:cs typeface="Arial Narrow"/>
              </a:rPr>
              <a:t>)</a:t>
            </a:r>
            <a:endParaRPr sz="2600" b="0" i="0" u="none" strike="noStrike" cap="none" spc="0">
              <a:ln>
                <a:noFill/>
              </a:ln>
              <a:solidFill>
                <a:srgbClr val="002060"/>
              </a:solidFill>
              <a:latin typeface="Arial Narrow"/>
              <a:cs typeface="Arial Narrow"/>
            </a:endParaRPr>
          </a:p>
        </p:txBody>
      </p:sp>
      <p:graphicFrame>
        <p:nvGraphicFramePr>
          <p:cNvPr id="111472350" name="Таблица 5"/>
          <p:cNvGraphicFramePr>
            <a:graphicFrameLocks xmlns:a="http://schemas.openxmlformats.org/drawingml/2006/main"/>
          </p:cNvGraphicFramePr>
          <p:nvPr/>
        </p:nvGraphicFramePr>
        <p:xfrm>
          <a:off x="2950922" y="182403"/>
          <a:ext cx="8702642" cy="6470982"/>
        </p:xfrm>
        <a:graphic>
          <a:graphicData uri="http://schemas.openxmlformats.org/drawingml/2006/table">
            <a:tbl>
              <a:tblPr firstRow="1" firstCol="1" lastRow="0" lastCol="0" bandRow="1" bandCol="0">
                <a:tableStyleId>{6E25E649-3F16-4E02-A733-19D2CDBF48F0}</a:tableStyleId>
              </a:tblPr>
              <a:tblGrid>
                <a:gridCol w="1385289"/>
                <a:gridCol w="2431999"/>
                <a:gridCol w="2409177"/>
                <a:gridCol w="1581172"/>
                <a:gridCol w="1227238"/>
              </a:tblGrid>
              <a:tr h="701187">
                <a:tc>
                  <a:txBody>
                    <a:bodyPr/>
                    <a:p>
                      <a:pPr algn="ctr">
                        <a:lnSpc>
                          <a:spcPct val="107000"/>
                        </a:lnSpc>
                        <a:spcAft>
                          <a:spcPts val="799"/>
                        </a:spcAft>
                        <a:defRPr/>
                      </a:pPr>
                      <a:r>
                        <a:rPr lang="tg-Cyrl-TJ" sz="1200">
                          <a:latin typeface="Arial Narrow"/>
                          <a:ea typeface="Arial Narrow"/>
                          <a:cs typeface="Arial Narrow"/>
                        </a:rPr>
                        <a:t>Ҷонибҳои манфиатдор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latin typeface="Arial Narrow"/>
                          <a:ea typeface="Arial Narrow"/>
                          <a:cs typeface="Arial Narrow"/>
                        </a:rPr>
                        <a:t>Тавсиф</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latin typeface="Arial Narrow"/>
                          <a:ea typeface="Arial Narrow"/>
                          <a:cs typeface="Arial Narrow"/>
                        </a:rPr>
                        <a:t>Доираи таъсир</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latin typeface="Arial Narrow"/>
                          <a:ea typeface="Arial Narrow"/>
                          <a:cs typeface="Arial Narrow"/>
                        </a:rPr>
                        <a:t>Манфиат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latin typeface="Arial Narrow"/>
                          <a:ea typeface="Arial Narrow"/>
                          <a:cs typeface="Arial Narrow"/>
                        </a:rPr>
                        <a:t>Таъсиррасонии </a:t>
                      </a:r>
                      <a:r>
                        <a:rPr lang="en-US" sz="1200" u="none" strike="noStrike" cap="none" spc="0">
                          <a:latin typeface="Arial Narrow"/>
                          <a:ea typeface="Arial Narrow"/>
                          <a:cs typeface="Arial Narrow"/>
                        </a:rPr>
                        <a:t> ҷонибҳои манфиатдор</a:t>
                      </a:r>
                      <a:endParaRPr sz="1200">
                        <a:solidFill>
                          <a:srgbClr val="002060"/>
                        </a:solidFill>
                        <a:latin typeface="Arial Narrow"/>
                        <a:cs typeface="Arial Narrow"/>
                      </a:endParaRPr>
                    </a:p>
                  </a:txBody>
                  <a:tcPr anchor="ctr"/>
                </a:tc>
              </a:tr>
              <a:tr h="1403270">
                <a:tc>
                  <a:txBody>
                    <a:bodyPr/>
                    <a:p>
                      <a:pPr algn="l">
                        <a:defRPr/>
                      </a:pPr>
                      <a:r>
                        <a:rPr lang="tg-Cyrl-TJ" sz="1000" u="none" strike="noStrike" cap="none" spc="0">
                          <a:latin typeface="Arial Narrow"/>
                          <a:ea typeface="Arial Narrow"/>
                          <a:cs typeface="Arial Narrow"/>
                        </a:rPr>
                        <a:t>Кумитаи давлатии сармоягузорӣ ва идораи амволи давлатии Тоҷикистон </a:t>
                      </a:r>
                      <a:r>
                        <a:rPr lang="ru-RU" sz="1000" u="none" strike="noStrike" cap="none" spc="0">
                          <a:latin typeface="Arial Narrow"/>
                          <a:ea typeface="Arial Narrow"/>
                          <a:cs typeface="Arial Narrow"/>
                        </a:rPr>
                        <a:t> </a:t>
                      </a:r>
                      <a:endParaRPr sz="1000">
                        <a:latin typeface="Arial Narrow"/>
                        <a:cs typeface="Arial Narrow"/>
                      </a:endParaRPr>
                    </a:p>
                    <a:p>
                      <a:pPr algn="l">
                        <a:defRPr/>
                      </a:pPr>
                      <a:r>
                        <a:rPr lang="ru-RU" sz="1000" u="none" strike="noStrike" cap="none" spc="0">
                          <a:latin typeface="Arial Narrow"/>
                          <a:ea typeface="Arial Narrow"/>
                          <a:cs typeface="Arial Narrow"/>
                        </a:rPr>
                        <a:t>(</a:t>
                      </a:r>
                      <a:r>
                        <a:rPr lang="tg-Cyrl-TJ" sz="1000" u="none" strike="noStrike" cap="none" spc="0">
                          <a:latin typeface="Arial Narrow"/>
                          <a:ea typeface="Arial Narrow"/>
                          <a:cs typeface="Arial Narrow"/>
                        </a:rPr>
                        <a:t>КДСваИАДТ </a:t>
                      </a:r>
                      <a:r>
                        <a:rPr lang="ru-RU" sz="1000" u="none" strike="noStrike" cap="none" spc="0">
                          <a:latin typeface="Arial Narrow"/>
                          <a:ea typeface="Arial Narrow"/>
                          <a:cs typeface="Arial Narrow"/>
                        </a:rPr>
                        <a:t>)</a:t>
                      </a:r>
                      <a:endParaRPr sz="1000">
                        <a:latin typeface="Arial Narrow"/>
                        <a:cs typeface="Arial Narrow"/>
                      </a:endParaRPr>
                    </a:p>
                    <a:p>
                      <a:pPr>
                        <a:defRPr/>
                      </a:pPr>
                      <a:endParaRPr sz="1000">
                        <a:solidFill>
                          <a:srgbClr val="002060"/>
                        </a:solidFill>
                        <a:latin typeface="Arial Narrow"/>
                        <a:cs typeface="Arial Narrow"/>
                      </a:endParaRPr>
                    </a:p>
                  </a:txBody>
                  <a:tcPr/>
                </a:tc>
                <a:tc>
                  <a:txBody>
                    <a:bodyPr/>
                    <a:p>
                      <a:pPr algn="just">
                        <a:defRPr/>
                      </a:pPr>
                      <a:r>
                        <a:rPr lang="tg-Cyrl-TJ" sz="1000" u="none" strike="noStrike" cap="none" spc="0">
                          <a:latin typeface="Arial Narrow"/>
                          <a:ea typeface="Arial Narrow"/>
                          <a:cs typeface="Arial Narrow"/>
                        </a:rPr>
                        <a:t>Кумита </a:t>
                      </a:r>
                      <a:r>
                        <a:rPr lang="ru-RU" sz="1000" u="none" strike="noStrike" cap="none" spc="0">
                          <a:latin typeface="Arial Narrow"/>
                          <a:ea typeface="Arial Narrow"/>
                          <a:cs typeface="Arial Narrow"/>
                        </a:rPr>
                        <a:t>сиёсати давлатӣ ва танзими меъёрии ҳуқуқиро дар</a:t>
                      </a:r>
                      <a:endParaRPr sz="1000" u="none" strike="noStrike" cap="none" spc="0">
                        <a:latin typeface="Arial Narrow"/>
                        <a:cs typeface="Arial Narrow"/>
                      </a:endParaRPr>
                    </a:p>
                    <a:p>
                      <a:pPr algn="just">
                        <a:defRPr/>
                      </a:pPr>
                      <a:r>
                        <a:rPr lang="tg-Cyrl-TJ" sz="1000" u="none" strike="noStrike" cap="none" spc="0">
                          <a:latin typeface="Arial Narrow"/>
                          <a:ea typeface="Arial Narrow"/>
                          <a:cs typeface="Arial Narrow"/>
                        </a:rPr>
                        <a:t>самти </a:t>
                      </a:r>
                      <a:r>
                        <a:rPr lang="ru-RU" sz="1000" u="none" strike="noStrike" cap="none" spc="0">
                          <a:latin typeface="Arial Narrow"/>
                          <a:ea typeface="Arial Narrow"/>
                          <a:cs typeface="Arial Narrow"/>
                        </a:rPr>
                        <a:t> сармоягузорӣ</a:t>
                      </a:r>
                      <a:r>
                        <a:rPr lang="tg-Cyrl-TJ" sz="1000" u="none" strike="noStrike" cap="none" spc="0">
                          <a:latin typeface="Arial Narrow"/>
                          <a:ea typeface="Arial Narrow"/>
                          <a:cs typeface="Arial Narrow"/>
                        </a:rPr>
                        <a:t>  пурра идора менамояд</a:t>
                      </a:r>
                      <a:endParaRPr sz="1000">
                        <a:solidFill>
                          <a:srgbClr val="002060"/>
                        </a:solidFill>
                        <a:latin typeface="Arial Narrow"/>
                        <a:cs typeface="Arial Narrow"/>
                      </a:endParaRPr>
                    </a:p>
                  </a:txBody>
                  <a:tcPr/>
                </a:tc>
                <a:tc>
                  <a:txBody>
                    <a:bodyPr/>
                    <a:p>
                      <a:pPr algn="just">
                        <a:lnSpc>
                          <a:spcPct val="107000"/>
                        </a:lnSpc>
                        <a:spcAft>
                          <a:spcPts val="799"/>
                        </a:spcAft>
                        <a:defRPr/>
                      </a:pPr>
                      <a:r>
                        <a:rPr lang="tg-Cyrl-TJ" sz="1000">
                          <a:latin typeface="Arial Narrow"/>
                          <a:ea typeface="Arial Narrow"/>
                          <a:cs typeface="Arial Narrow"/>
                        </a:rPr>
                        <a:t>Мусоидат ба сармоягузорӣ барои барномаҳои давлатӣ, лоиҳаҳои афзалиятноки иҷтимоӣ, аз ҷумла тавассути қарзҳо ва грантҳо аз созмонҳои байналмилалии иқтисодӣ ва молиявӣ ва кишварҳои донор, ба монанди ин грант; Ҳамоҳангсозии кумаки беруна ба Ҷумҳурии Тоҷикистон;</a:t>
                      </a:r>
                      <a:endParaRPr sz="1000">
                        <a:solidFill>
                          <a:srgbClr val="002060"/>
                        </a:solidFill>
                        <a:latin typeface="Arial Narrow"/>
                        <a:cs typeface="Arial Narrow"/>
                      </a:endParaRPr>
                    </a:p>
                  </a:txBody>
                  <a:tcPr/>
                </a:tc>
                <a:tc>
                  <a:txBody>
                    <a:bodyPr/>
                    <a:p>
                      <a:pPr algn="just">
                        <a:lnSpc>
                          <a:spcPct val="107000"/>
                        </a:lnSpc>
                        <a:spcAft>
                          <a:spcPts val="799"/>
                        </a:spcAft>
                        <a:defRPr/>
                      </a:pPr>
                      <a:r>
                        <a:rPr lang="tg-Cyrl-TJ" sz="1000">
                          <a:latin typeface="Arial Narrow"/>
                          <a:ea typeface="Arial Narrow"/>
                          <a:cs typeface="Arial Narrow"/>
                        </a:rPr>
                        <a:t>Таъсиси фазои озоди сармоягузорӣ барои рушди иқтисодӣ  тавассути стартапхо </a:t>
                      </a:r>
                      <a:endParaRPr sz="1000">
                        <a:solidFill>
                          <a:srgbClr val="002060"/>
                        </a:solidFill>
                        <a:latin typeface="Arial Narrow"/>
                        <a:cs typeface="Arial Narrow"/>
                      </a:endParaRPr>
                    </a:p>
                  </a:txBody>
                  <a:tcPr/>
                </a:tc>
                <a:tc>
                  <a:txBody>
                    <a:bodyPr/>
                    <a:p>
                      <a:pPr algn="ctr">
                        <a:lnSpc>
                          <a:spcPct val="107000"/>
                        </a:lnSpc>
                        <a:spcAft>
                          <a:spcPts val="799"/>
                        </a:spcAft>
                        <a:defRPr/>
                      </a:pPr>
                      <a:r>
                        <a:rPr lang="tg-Cyrl-TJ" sz="1000">
                          <a:latin typeface="Arial Narrow"/>
                          <a:ea typeface="Arial Narrow"/>
                          <a:cs typeface="Arial Narrow"/>
                        </a:rPr>
                        <a:t>Баланд </a:t>
                      </a:r>
                      <a:endParaRPr sz="1000">
                        <a:solidFill>
                          <a:srgbClr val="002060"/>
                        </a:solidFill>
                        <a:latin typeface="Arial Narrow"/>
                        <a:cs typeface="Arial Narrow"/>
                      </a:endParaRPr>
                    </a:p>
                  </a:txBody>
                  <a:tcPr/>
                </a:tc>
              </a:tr>
              <a:tr h="685977">
                <a:tc>
                  <a:txBody>
                    <a:bodyPr/>
                    <a:p>
                      <a:pPr>
                        <a:defRPr/>
                      </a:pPr>
                      <a:r>
                        <a:rPr lang="tg-Cyrl-TJ" sz="1000" u="none" strike="noStrike" cap="none" spc="0">
                          <a:latin typeface="Arial Narrow"/>
                          <a:ea typeface="Arial Narrow"/>
                          <a:cs typeface="Arial Narrow"/>
                        </a:rPr>
                        <a:t>Бонки милли Тоҷикистон </a:t>
                      </a:r>
                      <a:endParaRPr sz="1000">
                        <a:latin typeface="Arial Narrow"/>
                        <a:cs typeface="Arial Narrow"/>
                      </a:endParaRPr>
                    </a:p>
                    <a:p>
                      <a:pPr>
                        <a:defRPr/>
                      </a:pPr>
                      <a:endParaRPr sz="1000">
                        <a:latin typeface="Arial Narrow"/>
                        <a:cs typeface="Arial Narrow"/>
                      </a:endParaRPr>
                    </a:p>
                    <a:p>
                      <a:pPr>
                        <a:defRPr/>
                      </a:pPr>
                      <a:endParaRPr sz="1000">
                        <a:latin typeface="Arial Narrow"/>
                        <a:cs typeface="Arial Narrow"/>
                      </a:endParaRPr>
                    </a:p>
                  </a:txBody>
                  <a:tcPr anchor="ctr"/>
                </a:tc>
                <a:tc>
                  <a:txBody>
                    <a:bodyPr/>
                    <a:p>
                      <a:pPr algn="just">
                        <a:defRPr/>
                      </a:pPr>
                      <a:r>
                        <a:rPr lang="tg-Cyrl-TJ" sz="1000" u="none" strike="noStrike" cap="none" spc="0">
                          <a:latin typeface="Arial Narrow"/>
                          <a:ea typeface="Arial Narrow"/>
                          <a:cs typeface="Arial Narrow"/>
                        </a:rPr>
                        <a:t>Таъмини</a:t>
                      </a:r>
                      <a:r>
                        <a:rPr lang="ru-RU" sz="1000" u="none" strike="noStrike" cap="none" spc="0">
                          <a:latin typeface="Arial Narrow"/>
                          <a:ea typeface="Arial Narrow"/>
                          <a:cs typeface="Arial Narrow"/>
                        </a:rPr>
                        <a:t> сатҳи устувори нархҳо</a:t>
                      </a:r>
                      <a:r>
                        <a:rPr lang="tg-Cyrl-TJ" sz="1000" u="none" strike="noStrike" cap="none" spc="0">
                          <a:latin typeface="Arial Narrow"/>
                          <a:ea typeface="Arial Narrow"/>
                          <a:cs typeface="Arial Narrow"/>
                        </a:rPr>
                        <a:t>, р</a:t>
                      </a:r>
                      <a:r>
                        <a:rPr lang="ru-RU" sz="1000" u="none" strike="noStrike" cap="none" spc="0">
                          <a:latin typeface="Arial Narrow"/>
                          <a:ea typeface="Arial Narrow"/>
                          <a:cs typeface="Arial Narrow"/>
                        </a:rPr>
                        <a:t>ушд ва тақвияти низоми бонкии кишвар</a:t>
                      </a:r>
                      <a:endParaRPr sz="1000" b="0" i="0" u="none">
                        <a:solidFill>
                          <a:srgbClr val="002060"/>
                        </a:solidFill>
                        <a:latin typeface="Arial Narrow"/>
                        <a:cs typeface="Arial Narrow"/>
                      </a:endParaRPr>
                    </a:p>
                  </a:txBody>
                  <a:tcPr/>
                </a:tc>
                <a:tc>
                  <a:txBody>
                    <a:bodyPr/>
                    <a:p>
                      <a:pPr algn="just">
                        <a:lnSpc>
                          <a:spcPct val="107000"/>
                        </a:lnSpc>
                        <a:spcAft>
                          <a:spcPts val="799"/>
                        </a:spcAft>
                        <a:defRPr/>
                      </a:pPr>
                      <a:r>
                        <a:rPr lang="ru-RU" sz="1000">
                          <a:latin typeface="Arial Narrow"/>
                          <a:ea typeface="Arial Narrow"/>
                          <a:cs typeface="Arial Narrow"/>
                        </a:rPr>
                        <a:t>Мусоидат дар  дастгирии ҷузъи омодасозии лоиҳа </a:t>
                      </a:r>
                      <a:r>
                        <a:rPr lang="en-US" sz="1000">
                          <a:latin typeface="Arial Narrow"/>
                          <a:ea typeface="Arial Narrow"/>
                          <a:cs typeface="Arial Narrow"/>
                        </a:rPr>
                        <a:t>FINGROW</a:t>
                      </a:r>
                      <a:endParaRPr sz="1000">
                        <a:solidFill>
                          <a:srgbClr val="002060"/>
                        </a:solidFill>
                        <a:latin typeface="Arial Narrow"/>
                        <a:cs typeface="Arial Narrow"/>
                      </a:endParaRPr>
                    </a:p>
                  </a:txBody>
                  <a:tcPr/>
                </a:tc>
                <a:tc>
                  <a:txBody>
                    <a:bodyPr/>
                    <a:p>
                      <a:pPr algn="just">
                        <a:lnSpc>
                          <a:spcPct val="107000"/>
                        </a:lnSpc>
                        <a:spcAft>
                          <a:spcPts val="799"/>
                        </a:spcAft>
                        <a:defRPr/>
                      </a:pPr>
                      <a:r>
                        <a:rPr lang="ru-RU" sz="1000">
                          <a:latin typeface="Arial Narrow"/>
                          <a:ea typeface="Arial Narrow"/>
                          <a:cs typeface="Arial Narrow"/>
                        </a:rPr>
                        <a:t>Инфрасохтор ва иқтидори амалиётӣ васеъ карда</a:t>
                      </a:r>
                      <a:r>
                        <a:rPr lang="en-US" sz="1000">
                          <a:latin typeface="Arial Narrow"/>
                          <a:ea typeface="Arial Narrow"/>
                          <a:cs typeface="Arial Narrow"/>
                        </a:rPr>
                        <a:t> </a:t>
                      </a:r>
                      <a:r>
                        <a:rPr lang="tg-Cyrl-TJ" sz="1000">
                          <a:latin typeface="Arial Narrow"/>
                          <a:ea typeface="Arial Narrow"/>
                          <a:cs typeface="Arial Narrow"/>
                        </a:rPr>
                        <a:t> мешаванд</a:t>
                      </a:r>
                      <a:r>
                        <a:rPr lang="ru-RU" sz="1000">
                          <a:latin typeface="Arial Narrow"/>
                          <a:ea typeface="Arial Narrow"/>
                          <a:cs typeface="Arial Narrow"/>
                        </a:rPr>
                        <a:t>.</a:t>
                      </a:r>
                      <a:endParaRPr sz="1000">
                        <a:solidFill>
                          <a:srgbClr val="002060"/>
                        </a:solidFill>
                        <a:latin typeface="Arial Narrow"/>
                        <a:cs typeface="Arial Narrow"/>
                      </a:endParaRPr>
                    </a:p>
                  </a:txBody>
                  <a:tcPr/>
                </a:tc>
                <a:tc>
                  <a:txBody>
                    <a:bodyPr/>
                    <a:p>
                      <a:pPr algn="ctr">
                        <a:lnSpc>
                          <a:spcPct val="107000"/>
                        </a:lnSpc>
                        <a:spcAft>
                          <a:spcPts val="799"/>
                        </a:spcAft>
                        <a:defRPr/>
                      </a:pPr>
                      <a:r>
                        <a:rPr lang="tg-Cyrl-TJ" sz="1000">
                          <a:latin typeface="Arial Narrow"/>
                          <a:ea typeface="Arial Narrow"/>
                          <a:cs typeface="Arial Narrow"/>
                        </a:rPr>
                        <a:t>Баланд </a:t>
                      </a:r>
                      <a:endParaRPr sz="1000">
                        <a:solidFill>
                          <a:srgbClr val="002060"/>
                        </a:solidFill>
                        <a:latin typeface="Arial Narrow"/>
                        <a:cs typeface="Arial Narrow"/>
                      </a:endParaRPr>
                    </a:p>
                  </a:txBody>
                  <a:tcPr/>
                </a:tc>
              </a:tr>
              <a:tr h="1525553">
                <a:tc>
                  <a:txBody>
                    <a:bodyPr/>
                    <a:p>
                      <a:pPr algn="l">
                        <a:defRPr/>
                      </a:pPr>
                      <a:r>
                        <a:rPr lang="ru-RU" sz="1000" u="none" strike="noStrike" cap="none" spc="0">
                          <a:latin typeface="Arial Narrow"/>
                          <a:ea typeface="Arial Narrow"/>
                          <a:cs typeface="Arial Narrow"/>
                        </a:rPr>
                        <a:t>Муассисаи давлатии «Бизнес-инкубатор дар Тоҷикистон»</a:t>
                      </a:r>
                      <a:endParaRPr sz="1000">
                        <a:latin typeface="Arial Narrow"/>
                        <a:cs typeface="Arial Narrow"/>
                      </a:endParaRPr>
                    </a:p>
                    <a:p>
                      <a:pPr algn="l">
                        <a:lnSpc>
                          <a:spcPct val="107000"/>
                        </a:lnSpc>
                        <a:spcAft>
                          <a:spcPts val="799"/>
                        </a:spcAft>
                        <a:defRPr/>
                      </a:pPr>
                      <a:endParaRPr sz="1000">
                        <a:latin typeface="Arial Narrow"/>
                        <a:cs typeface="Arial Narrow"/>
                      </a:endParaRPr>
                    </a:p>
                  </a:txBody>
                  <a:tcPr anchor="ctr"/>
                </a:tc>
                <a:tc>
                  <a:txBody>
                    <a:bodyPr/>
                    <a:p>
                      <a:pPr algn="just">
                        <a:lnSpc>
                          <a:spcPct val="107000"/>
                        </a:lnSpc>
                        <a:spcAft>
                          <a:spcPts val="799"/>
                        </a:spcAft>
                        <a:defRPr/>
                      </a:pPr>
                      <a:r>
                        <a:rPr lang="ru-RU" sz="1000">
                          <a:latin typeface="Arial Narrow"/>
                          <a:ea typeface="Arial Narrow"/>
                          <a:cs typeface="Arial Narrow"/>
                        </a:rPr>
                        <a:t>Дастгирии методологӣ ва машварат ба соҳибкорони навкор ва бо назардошти таҷрибаи бизнес-инкубаторҳои кишварҳои мутамаддин дар соҳаи соҳибкорӣ ва рушди сармоягузорӣ. </a:t>
                      </a:r>
                      <a:endParaRPr sz="1000">
                        <a:solidFill>
                          <a:srgbClr val="002060"/>
                        </a:solidFill>
                        <a:latin typeface="Arial Narrow"/>
                        <a:cs typeface="Arial Narrow"/>
                      </a:endParaRPr>
                    </a:p>
                  </a:txBody>
                  <a:tcPr anchor="ctr"/>
                </a:tc>
                <a:tc>
                  <a:txBody>
                    <a:bodyPr/>
                    <a:p>
                      <a:pPr algn="just">
                        <a:lnSpc>
                          <a:spcPct val="107000"/>
                        </a:lnSpc>
                        <a:spcAft>
                          <a:spcPts val="799"/>
                        </a:spcAft>
                        <a:defRPr/>
                      </a:pPr>
                      <a:r>
                        <a:rPr lang="ru-RU" sz="1000">
                          <a:latin typeface="Arial Narrow"/>
                          <a:ea typeface="Arial Narrow"/>
                          <a:cs typeface="Arial Narrow"/>
                        </a:rPr>
                        <a:t>Омӯзиши таҳсилоти соҳибкорӣ; Роҳнамо барои таҳияи нақшаҳои тиҷоратӣ; Гузаронидани курсҳои интенсивӣ «аз нақша то амал»; Омӯзиши роҳҳои ба даст овардани сармоя; Пешниҳоди маслиҳат дар соҳаҳои ҳуқуқ, андозбандӣ, молия, баҳисобгирӣ, маркетинг, таблиғи тиҷорати электронӣ, бақайдгирии тамғаи молӣ ва гумрук.</a:t>
                      </a:r>
                      <a:endParaRPr sz="1000">
                        <a:solidFill>
                          <a:srgbClr val="002060"/>
                        </a:solidFill>
                        <a:latin typeface="Arial Narrow"/>
                        <a:cs typeface="Arial Narrow"/>
                      </a:endParaRPr>
                    </a:p>
                  </a:txBody>
                  <a:tcPr anchor="ctr"/>
                </a:tc>
                <a:tc>
                  <a:txBody>
                    <a:bodyPr/>
                    <a:p>
                      <a:pPr algn="just">
                        <a:lnSpc>
                          <a:spcPct val="107000"/>
                        </a:lnSpc>
                        <a:spcAft>
                          <a:spcPts val="799"/>
                        </a:spcAft>
                        <a:defRPr/>
                      </a:pPr>
                      <a:r>
                        <a:rPr lang="tg-Cyrl-TJ" sz="1000">
                          <a:latin typeface="Arial Narrow"/>
                          <a:ea typeface="Arial Narrow"/>
                          <a:cs typeface="Arial Narrow"/>
                        </a:rPr>
                        <a:t>Пурқувватгардонии иқтидори соҳибкорон, системаи рақамикунонӣ ва расмиёҳои ҳуқуқии соҳибкорӣ </a:t>
                      </a:r>
                      <a:endParaRPr sz="1000">
                        <a:solidFill>
                          <a:srgbClr val="002060"/>
                        </a:solidFill>
                        <a:latin typeface="Arial Narrow"/>
                        <a:cs typeface="Arial Narrow"/>
                      </a:endParaRPr>
                    </a:p>
                  </a:txBody>
                  <a:tcPr anchor="ctr"/>
                </a:tc>
                <a:tc>
                  <a:txBody>
                    <a:bodyPr/>
                    <a:p>
                      <a:pPr algn="ctr">
                        <a:lnSpc>
                          <a:spcPct val="107000"/>
                        </a:lnSpc>
                        <a:spcAft>
                          <a:spcPts val="799"/>
                        </a:spcAft>
                        <a:defRPr/>
                      </a:pPr>
                      <a:r>
                        <a:rPr lang="tg-Cyrl-TJ" sz="1000">
                          <a:latin typeface="Arial Narrow"/>
                          <a:ea typeface="Arial Narrow"/>
                          <a:cs typeface="Arial Narrow"/>
                        </a:rPr>
                        <a:t> Баланд </a:t>
                      </a:r>
                      <a:endParaRPr sz="1000">
                        <a:solidFill>
                          <a:srgbClr val="002060"/>
                        </a:solidFill>
                        <a:latin typeface="Arial Narrow"/>
                        <a:cs typeface="Arial Narrow"/>
                      </a:endParaRPr>
                    </a:p>
                  </a:txBody>
                  <a:tcPr anchor="ctr"/>
                </a:tc>
              </a:tr>
              <a:tr h="1011706">
                <a:tc>
                  <a:txBody>
                    <a:bodyPr/>
                    <a:p>
                      <a:pPr algn="l">
                        <a:lnSpc>
                          <a:spcPct val="107000"/>
                        </a:lnSpc>
                        <a:spcAft>
                          <a:spcPts val="799"/>
                        </a:spcAft>
                        <a:defRPr/>
                      </a:pPr>
                      <a:r>
                        <a:rPr lang="tg-Cyrl-TJ" sz="1000">
                          <a:latin typeface="Arial Narrow"/>
                          <a:ea typeface="Arial Narrow"/>
                          <a:cs typeface="Arial Narrow"/>
                        </a:rPr>
                        <a:t>Кумитаи андози ЧТ </a:t>
                      </a:r>
                      <a:endParaRPr sz="1000" b="0">
                        <a:solidFill>
                          <a:srgbClr val="002060"/>
                        </a:solidFill>
                        <a:latin typeface="Arial Narrow"/>
                        <a:cs typeface="Arial Narrow"/>
                      </a:endParaRPr>
                    </a:p>
                  </a:txBody>
                  <a:tcPr anchor="ctr"/>
                </a:tc>
                <a:tc>
                  <a:txBody>
                    <a:bodyPr/>
                    <a:p>
                      <a:pPr algn="just">
                        <a:lnSpc>
                          <a:spcPct val="107000"/>
                        </a:lnSpc>
                        <a:spcAft>
                          <a:spcPts val="799"/>
                        </a:spcAft>
                        <a:defRPr/>
                      </a:pPr>
                      <a:r>
                        <a:rPr lang="ru-RU" sz="1000">
                          <a:latin typeface="Arial Narrow"/>
                          <a:ea typeface="Arial Narrow"/>
                          <a:cs typeface="Arial Narrow"/>
                        </a:rPr>
                        <a:t>Пойгоҳи додаҳои миллии андозсупорандагонро нигоҳ медорад ва феҳристи тиҷоратии "тирезаи ягона"-ро дар саросари кишвар идора мекунад.</a:t>
                      </a:r>
                      <a:endParaRPr sz="1000">
                        <a:solidFill>
                          <a:srgbClr val="002060"/>
                        </a:solidFill>
                        <a:latin typeface="Arial Narrow"/>
                        <a:cs typeface="Arial Narrow"/>
                      </a:endParaRPr>
                    </a:p>
                  </a:txBody>
                  <a:tcPr/>
                </a:tc>
                <a:tc>
                  <a:txBody>
                    <a:bodyPr/>
                    <a:p>
                      <a:pPr algn="just">
                        <a:lnSpc>
                          <a:spcPct val="107000"/>
                        </a:lnSpc>
                        <a:spcAft>
                          <a:spcPts val="799"/>
                        </a:spcAft>
                        <a:defRPr/>
                      </a:pPr>
                      <a:r>
                        <a:rPr lang="ru-RU" sz="1000">
                          <a:latin typeface="Arial Narrow"/>
                          <a:ea typeface="Arial Narrow"/>
                          <a:cs typeface="Arial Narrow"/>
                        </a:rPr>
                        <a:t>Ҳамоҳангсозӣ  барои дастгирии саривақтии фаъолияти татбиқи лоиҳа, муайян кардани вазъи бақайдгирии тиҷорат ва масъалаҳои андозу андозбандӣ.</a:t>
                      </a:r>
                      <a:endParaRPr sz="1000">
                        <a:solidFill>
                          <a:srgbClr val="002060"/>
                        </a:solidFill>
                        <a:latin typeface="Arial Narrow"/>
                        <a:cs typeface="Arial Narrow"/>
                      </a:endParaRPr>
                    </a:p>
                  </a:txBody>
                  <a:tcPr/>
                </a:tc>
                <a:tc>
                  <a:txBody>
                    <a:bodyPr/>
                    <a:p>
                      <a:pPr algn="just">
                        <a:lnSpc>
                          <a:spcPct val="107000"/>
                        </a:lnSpc>
                        <a:spcAft>
                          <a:spcPts val="799"/>
                        </a:spcAft>
                        <a:defRPr/>
                      </a:pPr>
                      <a:r>
                        <a:rPr lang="tg-Cyrl-TJ" sz="1000">
                          <a:latin typeface="Arial Narrow"/>
                          <a:ea typeface="Arial Narrow"/>
                          <a:cs typeface="Arial Narrow"/>
                        </a:rPr>
                        <a:t>Баланд бардоштани иқтидорҳо дар системаи андозбандӣ ва  ғанигардонии буҷа </a:t>
                      </a:r>
                      <a:endParaRPr sz="1000">
                        <a:solidFill>
                          <a:srgbClr val="002060"/>
                        </a:solidFill>
                        <a:latin typeface="Arial Narrow"/>
                        <a:cs typeface="Arial Narrow"/>
                      </a:endParaRPr>
                    </a:p>
                  </a:txBody>
                  <a:tcPr/>
                </a:tc>
                <a:tc>
                  <a:txBody>
                    <a:bodyPr/>
                    <a:p>
                      <a:pPr algn="ctr">
                        <a:lnSpc>
                          <a:spcPct val="107000"/>
                        </a:lnSpc>
                        <a:spcAft>
                          <a:spcPts val="799"/>
                        </a:spcAft>
                        <a:defRPr/>
                      </a:pPr>
                      <a:r>
                        <a:rPr lang="tg-Cyrl-TJ" sz="1000">
                          <a:latin typeface="Arial Narrow"/>
                          <a:ea typeface="Arial Narrow"/>
                          <a:cs typeface="Arial Narrow"/>
                        </a:rPr>
                        <a:t>Баланд </a:t>
                      </a:r>
                      <a:endParaRPr sz="1000">
                        <a:solidFill>
                          <a:srgbClr val="002060"/>
                        </a:solidFill>
                        <a:latin typeface="Arial Narrow"/>
                        <a:cs typeface="Arial Narrow"/>
                      </a:endParaRPr>
                    </a:p>
                  </a:txBody>
                  <a:tcPr anchor="ctr"/>
                </a:tc>
              </a:tr>
              <a:tr h="1268374">
                <a:tc>
                  <a:txBody>
                    <a:bodyPr/>
                    <a:p>
                      <a:pPr algn="l">
                        <a:lnSpc>
                          <a:spcPct val="107000"/>
                        </a:lnSpc>
                        <a:spcAft>
                          <a:spcPts val="799"/>
                        </a:spcAft>
                        <a:defRPr/>
                      </a:pPr>
                      <a:r>
                        <a:rPr lang="ru-RU" sz="1000">
                          <a:latin typeface="Arial Narrow"/>
                          <a:ea typeface="Arial Narrow"/>
                          <a:cs typeface="Arial Narrow"/>
                        </a:rPr>
                        <a:t>Агентии омори назди Президенти Ҷумҳурии Тоҷикистон (АО)</a:t>
                      </a:r>
                      <a:endParaRPr sz="1000" b="0">
                        <a:solidFill>
                          <a:srgbClr val="002060"/>
                        </a:solidFill>
                        <a:latin typeface="Arial Narrow"/>
                        <a:cs typeface="Arial Narrow"/>
                      </a:endParaRPr>
                    </a:p>
                  </a:txBody>
                  <a:tcPr anchor="ctr"/>
                </a:tc>
                <a:tc>
                  <a:txBody>
                    <a:bodyPr/>
                    <a:p>
                      <a:pPr algn="l">
                        <a:lnSpc>
                          <a:spcPct val="107000"/>
                        </a:lnSpc>
                        <a:spcAft>
                          <a:spcPts val="799"/>
                        </a:spcAft>
                        <a:defRPr/>
                      </a:pPr>
                      <a:r>
                        <a:rPr lang="ru-RU" sz="1000">
                          <a:latin typeface="Arial Narrow"/>
                          <a:ea typeface="Arial Narrow"/>
                          <a:cs typeface="Arial Narrow"/>
                        </a:rPr>
                        <a:t>Масъули ҷамъоварӣ ва паҳн кардани маълумоти оморӣ буда, принсипҳои омӯзиши объективӣ ва ҳамаҷонибаи равандҳои иҷтимоию иқтисодии дар ҷумҳурӣ рухдодашударо ба роҳбарӣ мегирад.</a:t>
                      </a:r>
                      <a:endParaRPr sz="1000" b="0">
                        <a:solidFill>
                          <a:srgbClr val="002060"/>
                        </a:solidFill>
                        <a:latin typeface="Arial Narrow"/>
                        <a:cs typeface="Arial Narrow"/>
                      </a:endParaRPr>
                    </a:p>
                  </a:txBody>
                  <a:tcPr anchor="ctr"/>
                </a:tc>
                <a:tc>
                  <a:txBody>
                    <a:bodyPr/>
                    <a:p>
                      <a:pPr algn="l">
                        <a:lnSpc>
                          <a:spcPct val="107000"/>
                        </a:lnSpc>
                        <a:spcAft>
                          <a:spcPts val="799"/>
                        </a:spcAft>
                        <a:defRPr/>
                      </a:pPr>
                      <a:r>
                        <a:rPr lang="ru-RU" sz="1000">
                          <a:latin typeface="Arial Narrow"/>
                          <a:ea typeface="Arial Narrow"/>
                          <a:cs typeface="Arial Narrow"/>
                        </a:rPr>
                        <a:t>Ҳамоҳангсозӣ </a:t>
                      </a:r>
                      <a:r>
                        <a:rPr lang="en-US" sz="1000">
                          <a:latin typeface="Arial Narrow"/>
                          <a:ea typeface="Arial Narrow"/>
                          <a:cs typeface="Arial Narrow"/>
                        </a:rPr>
                        <a:t> </a:t>
                      </a:r>
                      <a:r>
                        <a:rPr lang="ru-RU" sz="1000">
                          <a:latin typeface="Arial Narrow"/>
                          <a:ea typeface="Arial Narrow"/>
                          <a:cs typeface="Arial Narrow"/>
                        </a:rPr>
                        <a:t>барои дастгирии саривақтии фаъолиятҳо дар  татбиқи лоиҳа, муайян кардани вазъи бақайдгирии тиҷорат, арзёбии вазъи иҷтимоӣ-иқтисодӣ дар сатҳи миллӣ ва минтақавӣ зарур аст</a:t>
                      </a:r>
                      <a:endParaRPr sz="1000" b="0">
                        <a:solidFill>
                          <a:srgbClr val="002060"/>
                        </a:solidFill>
                        <a:latin typeface="Arial Narrow"/>
                        <a:cs typeface="Arial Narrow"/>
                      </a:endParaRPr>
                    </a:p>
                  </a:txBody>
                  <a:tcPr/>
                </a:tc>
                <a:tc>
                  <a:txBody>
                    <a:bodyPr/>
                    <a:p>
                      <a:pPr algn="l">
                        <a:lnSpc>
                          <a:spcPct val="107000"/>
                        </a:lnSpc>
                        <a:spcAft>
                          <a:spcPts val="799"/>
                        </a:spcAft>
                        <a:defRPr/>
                      </a:pPr>
                      <a:r>
                        <a:rPr lang="tg-Cyrl-TJ" sz="1000">
                          <a:latin typeface="Arial Narrow"/>
                          <a:ea typeface="Arial Narrow"/>
                          <a:cs typeface="Arial Narrow"/>
                        </a:rPr>
                        <a:t>Иқтидори амалиёти всеъ карда мешавад. </a:t>
                      </a:r>
                      <a:endParaRPr sz="1000" b="0">
                        <a:solidFill>
                          <a:srgbClr val="002060"/>
                        </a:solidFill>
                        <a:latin typeface="Arial Narrow"/>
                        <a:cs typeface="Arial Narrow"/>
                      </a:endParaRPr>
                    </a:p>
                  </a:txBody>
                  <a:tcPr anchor="ctr"/>
                </a:tc>
                <a:tc>
                  <a:txBody>
                    <a:bodyPr/>
                    <a:p>
                      <a:pPr algn="ctr">
                        <a:lnSpc>
                          <a:spcPct val="107000"/>
                        </a:lnSpc>
                        <a:spcAft>
                          <a:spcPts val="799"/>
                        </a:spcAft>
                        <a:defRPr/>
                      </a:pPr>
                      <a:r>
                        <a:rPr lang="tg-Cyrl-TJ" sz="1000">
                          <a:latin typeface="Arial Narrow"/>
                          <a:ea typeface="Arial Narrow"/>
                          <a:cs typeface="Arial Narrow"/>
                        </a:rPr>
                        <a:t>Баланд </a:t>
                      </a:r>
                      <a:endParaRPr sz="1000" b="0">
                        <a:solidFill>
                          <a:srgbClr val="002060"/>
                        </a:solidFill>
                        <a:latin typeface="Arial Narrow"/>
                        <a:cs typeface="Arial Narrow"/>
                      </a:endParaRPr>
                    </a:p>
                  </a:txBody>
                  <a:tcPr anchor="ctr"/>
                </a:tc>
              </a:tr>
            </a:tbl>
          </a:graphicData>
        </a:graphic>
      </p:graphicFrame>
      <p:sp>
        <p:nvSpPr>
          <p:cNvPr id="326275651" name="Стрелка: вправо с вырезом 326275650"/>
          <p:cNvSpPr/>
          <p:nvPr/>
        </p:nvSpPr>
        <p:spPr bwMode="auto">
          <a:xfrm>
            <a:off x="2238859" y="3255438"/>
            <a:ext cx="712063" cy="347123"/>
          </a:xfrm>
          <a:prstGeom prst="notch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92879405" name="Заголовок 5"/>
          <p:cNvSpPr txBox="1"/>
          <p:nvPr/>
        </p:nvSpPr>
        <p:spPr bwMode="auto">
          <a:xfrm>
            <a:off x="226081" y="1211431"/>
            <a:ext cx="2049767" cy="3754514"/>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l" defTabSz="914400">
              <a:lnSpc>
                <a:spcPts val="2199"/>
              </a:lnSpc>
              <a:spcBef>
                <a:spcPts val="0"/>
              </a:spcBef>
              <a:spcAft>
                <a:spcPts val="0"/>
              </a:spcAft>
              <a:buClrTx/>
              <a:buSzTx/>
              <a:buFontTx/>
              <a:buNone/>
              <a:defRPr/>
            </a:pPr>
            <a:r>
              <a:rPr lang="tg-Cyrl-TJ" sz="2200" b="0" i="0" u="none" strike="noStrike" cap="none" spc="0">
                <a:ln>
                  <a:noFill/>
                </a:ln>
                <a:solidFill>
                  <a:srgbClr val="002060"/>
                </a:solidFill>
                <a:latin typeface="Arial Narrow"/>
                <a:ea typeface="Arial Narrow"/>
                <a:cs typeface="Arial Narrow"/>
              </a:rPr>
              <a:t>Таҳлил ва афзалиятгузории ҷонибҳои манфиатдор </a:t>
            </a:r>
            <a:r>
              <a:rPr lang="ru-RU" sz="2200" b="0" i="0" u="none" strike="noStrike" cap="none" spc="0">
                <a:ln>
                  <a:noFill/>
                </a:ln>
                <a:solidFill>
                  <a:srgbClr val="002060"/>
                </a:solidFill>
                <a:latin typeface="Arial Narrow"/>
                <a:ea typeface="Arial Narrow"/>
                <a:cs typeface="Arial Narrow"/>
              </a:rPr>
              <a:t>вобаста ба сатҳи таваҷҷӯҳ ва таъсири онҳо ба лоиҳа (2)</a:t>
            </a:r>
            <a:endParaRPr sz="2200" b="0" i="0" u="none" strike="noStrike" cap="none" spc="0">
              <a:ln>
                <a:noFill/>
              </a:ln>
              <a:solidFill>
                <a:srgbClr val="002060"/>
              </a:solidFill>
              <a:latin typeface="Arial Narrow"/>
              <a:cs typeface="Arial Narrow"/>
            </a:endParaRPr>
          </a:p>
        </p:txBody>
      </p:sp>
      <p:graphicFrame>
        <p:nvGraphicFramePr>
          <p:cNvPr id="1365800240" name="Таблица 5"/>
          <p:cNvGraphicFramePr>
            <a:graphicFrameLocks xmlns:a="http://schemas.openxmlformats.org/drawingml/2006/main"/>
          </p:cNvGraphicFramePr>
          <p:nvPr/>
        </p:nvGraphicFramePr>
        <p:xfrm>
          <a:off x="2807595" y="182403"/>
          <a:ext cx="9076131" cy="5837775"/>
        </p:xfrm>
        <a:graphic>
          <a:graphicData uri="http://schemas.openxmlformats.org/drawingml/2006/table">
            <a:tbl>
              <a:tblPr firstRow="1" firstCol="1" lastRow="0" lastCol="0" bandRow="1" bandCol="0">
                <a:tableStyleId>{5C22544A-7EE6-4342-B048-85BDC9FD1C3A}</a:tableStyleId>
              </a:tblPr>
              <a:tblGrid>
                <a:gridCol w="1493948"/>
                <a:gridCol w="3077950"/>
                <a:gridCol w="1799091"/>
                <a:gridCol w="1523028"/>
                <a:gridCol w="1182109"/>
              </a:tblGrid>
              <a:tr h="739492">
                <a:tc>
                  <a:txBody>
                    <a:bodyPr/>
                    <a:p>
                      <a:pPr algn="ctr">
                        <a:lnSpc>
                          <a:spcPct val="107000"/>
                        </a:lnSpc>
                        <a:spcAft>
                          <a:spcPts val="799"/>
                        </a:spcAft>
                        <a:defRPr/>
                      </a:pPr>
                      <a:r>
                        <a:rPr lang="tg-Cyrl-TJ" sz="1200"/>
                        <a:t>Ҷонибҳои манфиатдор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t>Тавсиф</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t>Доираи таъсир</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t>Манфиат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t>Таъсиррасонии </a:t>
                      </a:r>
                      <a:r>
                        <a:rPr lang="en-US" sz="1200" u="none" strike="noStrike" cap="none" spc="0"/>
                        <a:t> ҷонибҳои манфиатдор</a:t>
                      </a:r>
                      <a:endParaRPr sz="1200">
                        <a:solidFill>
                          <a:srgbClr val="002060"/>
                        </a:solidFill>
                        <a:latin typeface="Arial Narrow"/>
                        <a:cs typeface="Arial Narrow"/>
                      </a:endParaRPr>
                    </a:p>
                  </a:txBody>
                  <a:tcPr anchor="ctr"/>
                </a:tc>
              </a:tr>
              <a:tr h="1296226">
                <a:tc>
                  <a:txBody>
                    <a:bodyPr/>
                    <a:p>
                      <a:pPr algn="l">
                        <a:defRPr/>
                      </a:pPr>
                      <a:r>
                        <a:rPr lang="ru-RU" sz="1000" b="0" u="none" strike="noStrike" cap="none" spc="0"/>
                        <a:t>Вазорати рушди иқтисодӣ ва савдо (ВРИС)</a:t>
                      </a:r>
                      <a:endParaRPr sz="1000" b="0">
                        <a:solidFill>
                          <a:srgbClr val="002060"/>
                        </a:solidFill>
                        <a:latin typeface="Arial Narrow"/>
                        <a:cs typeface="Arial Narrow"/>
                      </a:endParaRPr>
                    </a:p>
                  </a:txBody>
                  <a:tcPr/>
                </a:tc>
                <a:tc>
                  <a:txBody>
                    <a:bodyPr/>
                    <a:p>
                      <a:pPr algn="just">
                        <a:defRPr/>
                      </a:pPr>
                      <a:r>
                        <a:rPr lang="tg-Cyrl-TJ" sz="1000" u="none" strike="noStrike" cap="none" spc="0">
                          <a:solidFill>
                            <a:srgbClr val="002060"/>
                          </a:solidFill>
                          <a:latin typeface="Arial Narrow"/>
                        </a:rPr>
                        <a:t>Сиёсати давлатӣ ва танзими меъёриро дар соҳаи таҳлил ва таҳияи консепсияҳо, стратегияҳои кӯтоҳмуддат, миёнамуддат ва дарозмуддат, барномаҳо ва пешгӯиҳои рушди иҷтимоию иқтисодии кишвар, фаъолияти иқтисодии хориҷӣ, тиҷорат, рушди иқтисодии минтақаҳо, патентҳо ва ташаккули захираҳои иттилоотӣ, ҳамоҳангсозии мониторинг ва арзёбии стратегияҳои миллии рушд, коҳиши камбизоатӣ иҷро мекунад.</a:t>
                      </a:r>
                      <a:endParaRPr sz="1000">
                        <a:solidFill>
                          <a:srgbClr val="002060"/>
                        </a:solidFill>
                        <a:latin typeface="Arial Narrow"/>
                        <a:cs typeface="Arial Narrow"/>
                      </a:endParaRPr>
                    </a:p>
                  </a:txBody>
                  <a:tcPr/>
                </a:tc>
                <a:tc>
                  <a:txBody>
                    <a:bodyPr/>
                    <a:p>
                      <a:pPr algn="just">
                        <a:lnSpc>
                          <a:spcPct val="107000"/>
                        </a:lnSpc>
                        <a:spcAft>
                          <a:spcPts val="799"/>
                        </a:spcAft>
                        <a:defRPr/>
                      </a:pPr>
                      <a:r>
                        <a:rPr lang="tg-Cyrl-TJ" sz="1000">
                          <a:solidFill>
                            <a:srgbClr val="002060"/>
                          </a:solidFill>
                          <a:latin typeface="Arial Narrow"/>
                        </a:rPr>
                        <a:t>Мусоидат ба фаъолияти ташкилӣ ва ҳамоҳангсозӣ оид ба ва пешниҳоди маълумоти заруриро барои рушди корхонаҳои хурду миёна.</a:t>
                      </a:r>
                      <a:endParaRPr lang="tg-Cyrl-TJ" sz="1000">
                        <a:solidFill>
                          <a:srgbClr val="002060"/>
                        </a:solidFill>
                        <a:latin typeface="Arial Narrow"/>
                        <a:cs typeface="Arial Narrow"/>
                      </a:endParaRPr>
                    </a:p>
                  </a:txBody>
                  <a:tcPr/>
                </a:tc>
                <a:tc>
                  <a:txBody>
                    <a:bodyPr/>
                    <a:p>
                      <a:pPr algn="just">
                        <a:lnSpc>
                          <a:spcPct val="107000"/>
                        </a:lnSpc>
                        <a:spcAft>
                          <a:spcPts val="799"/>
                        </a:spcAft>
                        <a:defRPr/>
                      </a:pPr>
                      <a:r>
                        <a:rPr lang="tg-Cyrl-TJ" sz="1000">
                          <a:solidFill>
                            <a:srgbClr val="002060"/>
                          </a:solidFill>
                          <a:latin typeface="Arial Narrow"/>
                        </a:rPr>
                        <a:t>Баланд бардоштани  иҷтидорҳо барои рушди иқтисодӣ</a:t>
                      </a:r>
                      <a:endParaRPr sz="1000">
                        <a:solidFill>
                          <a:srgbClr val="002060"/>
                        </a:solidFill>
                        <a:latin typeface="Arial Narrow"/>
                        <a:cs typeface="Arial Narrow"/>
                      </a:endParaRPr>
                    </a:p>
                  </a:txBody>
                  <a:tcPr/>
                </a:tc>
                <a:tc>
                  <a:txBody>
                    <a:bodyPr/>
                    <a:p>
                      <a:pPr algn="ctr">
                        <a:lnSpc>
                          <a:spcPct val="107000"/>
                        </a:lnSpc>
                        <a:spcAft>
                          <a:spcPts val="799"/>
                        </a:spcAft>
                        <a:defRPr/>
                      </a:pPr>
                      <a:r>
                        <a:rPr lang="tg-Cyrl-TJ" sz="1000">
                          <a:solidFill>
                            <a:srgbClr val="002060"/>
                          </a:solidFill>
                          <a:latin typeface="Arial Narrow"/>
                        </a:rPr>
                        <a:t>Муҳим </a:t>
                      </a:r>
                      <a:endParaRPr sz="1000">
                        <a:solidFill>
                          <a:srgbClr val="002060"/>
                        </a:solidFill>
                        <a:latin typeface="Arial Narrow"/>
                        <a:cs typeface="Arial Narrow"/>
                      </a:endParaRPr>
                    </a:p>
                  </a:txBody>
                  <a:tcPr/>
                </a:tc>
              </a:tr>
              <a:tr h="629187">
                <a:tc>
                  <a:txBody>
                    <a:bodyPr/>
                    <a:p>
                      <a:pPr>
                        <a:defRPr/>
                      </a:pPr>
                      <a:r>
                        <a:rPr lang="tg-Cyrl-TJ" sz="1000" b="0" u="none" strike="noStrike" cap="none" spc="0"/>
                        <a:t>Вазорати молия </a:t>
                      </a:r>
                      <a:endParaRPr lang="tg-Cyrl-TJ" sz="1000" b="0"/>
                    </a:p>
                    <a:p>
                      <a:pPr>
                        <a:defRPr/>
                      </a:pPr>
                      <a:endParaRPr sz="1000" b="0"/>
                    </a:p>
                    <a:p>
                      <a:pPr>
                        <a:defRPr/>
                      </a:pPr>
                      <a:endParaRPr sz="1000" b="0">
                        <a:latin typeface="Arial Narrow"/>
                      </a:endParaRPr>
                    </a:p>
                  </a:txBody>
                  <a:tcPr anchor="ctr"/>
                </a:tc>
                <a:tc>
                  <a:txBody>
                    <a:bodyPr/>
                    <a:p>
                      <a:pPr algn="just">
                        <a:defRPr/>
                      </a:pPr>
                      <a:r>
                        <a:rPr lang="tg-Cyrl-TJ" sz="1000" u="none" strike="noStrike" cap="none" spc="0">
                          <a:solidFill>
                            <a:srgbClr val="002060"/>
                          </a:solidFill>
                          <a:latin typeface="Arial Narrow"/>
                        </a:rPr>
                        <a:t>Танзими меъёрӣ-ҳуқуқии фаъолияти молиявӣ, буҷетӣ, андозӣ, баҳисобгирии муҳосибӣ ва ҳисоботи молиявӣ, суғурта, бозори молии асъорӣ, назорати дурустии ҳисобкунӣ, пуррагӣ ва саривақтии воридшавии андозҳо, пардохтҳо ва дигар пардохтҳои ҳатмӣ ба буҷети давлатӣ ва фондҳои давлатиро идора менамояд </a:t>
                      </a:r>
                      <a:endParaRPr sz="1000" b="0" i="0" u="none">
                        <a:solidFill>
                          <a:srgbClr val="002060"/>
                        </a:solidFill>
                        <a:latin typeface="Arial Narrow"/>
                        <a:cs typeface="Arial Narrow"/>
                      </a:endParaRPr>
                    </a:p>
                  </a:txBody>
                  <a:tcPr/>
                </a:tc>
                <a:tc>
                  <a:txBody>
                    <a:bodyPr/>
                    <a:p>
                      <a:pPr algn="just">
                        <a:lnSpc>
                          <a:spcPct val="107000"/>
                        </a:lnSpc>
                        <a:spcAft>
                          <a:spcPts val="799"/>
                        </a:spcAft>
                        <a:defRPr/>
                      </a:pPr>
                      <a:r>
                        <a:rPr lang="ru-RU" sz="1000">
                          <a:solidFill>
                            <a:srgbClr val="002060"/>
                          </a:solidFill>
                          <a:latin typeface="Arial Narrow"/>
                        </a:rPr>
                        <a:t>Маълумоти мушаххасро дар бораи татбиқи саривақтӣ пешниҳод мекунад</a:t>
                      </a:r>
                      <a:endParaRPr lang="ru-RU" sz="1000">
                        <a:solidFill>
                          <a:srgbClr val="002060"/>
                        </a:solidFill>
                        <a:latin typeface="Arial Narrow"/>
                        <a:ea typeface="Calibri"/>
                        <a:cs typeface="Times New Roman"/>
                      </a:endParaRPr>
                    </a:p>
                  </a:txBody>
                  <a:tcPr/>
                </a:tc>
                <a:tc>
                  <a:txBody>
                    <a:bodyPr/>
                    <a:p>
                      <a:pPr algn="just">
                        <a:lnSpc>
                          <a:spcPct val="107000"/>
                        </a:lnSpc>
                        <a:spcAft>
                          <a:spcPts val="799"/>
                        </a:spcAft>
                        <a:defRPr/>
                      </a:pPr>
                      <a:r>
                        <a:rPr lang="ru-RU" sz="1000">
                          <a:solidFill>
                            <a:srgbClr val="002060"/>
                          </a:solidFill>
                          <a:latin typeface="Arial Narrow"/>
                        </a:rPr>
                        <a:t>Инфрасохтор ва иқтидори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txBody>
                  <a:tcPr/>
                </a:tc>
                <a:tc>
                  <a:txBody>
                    <a:bodyPr/>
                    <a:p>
                      <a:pPr algn="ctr">
                        <a:lnSpc>
                          <a:spcPct val="107000"/>
                        </a:lnSpc>
                        <a:spcAft>
                          <a:spcPts val="799"/>
                        </a:spcAft>
                        <a:defRPr/>
                      </a:pPr>
                      <a:r>
                        <a:rPr lang="tg-Cyrl-TJ" sz="1000">
                          <a:solidFill>
                            <a:srgbClr val="002060"/>
                          </a:solidFill>
                          <a:latin typeface="Arial Narrow"/>
                        </a:rPr>
                        <a:t>Муҳим </a:t>
                      </a:r>
                      <a:endParaRPr lang="ru-RU" sz="1000">
                        <a:solidFill>
                          <a:srgbClr val="002060"/>
                        </a:solidFill>
                        <a:latin typeface="Arial Narrow"/>
                        <a:ea typeface="Calibri"/>
                        <a:cs typeface="Times New Roman"/>
                      </a:endParaRPr>
                    </a:p>
                  </a:txBody>
                  <a:tcPr/>
                </a:tc>
              </a:tr>
              <a:tr h="635402">
                <a:tc>
                  <a:txBody>
                    <a:bodyPr/>
                    <a:p>
                      <a:pPr algn="l">
                        <a:lnSpc>
                          <a:spcPct val="107000"/>
                        </a:lnSpc>
                        <a:spcAft>
                          <a:spcPts val="799"/>
                        </a:spcAft>
                        <a:defRPr/>
                      </a:pPr>
                      <a:r>
                        <a:rPr lang="ru-RU" sz="1000" b="0">
                          <a:latin typeface="Arial Narrow"/>
                          <a:ea typeface="Calibri"/>
                          <a:cs typeface="Times New Roman"/>
                        </a:rPr>
                        <a:t>Вазорати тандурустӣ ва ҳифзи иҷтимоӣ</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Сиёсати давлатиро таҳия ва амалӣ мекунад ва вазифаҳои танзимкуниро дар соҳаи тандурустӣ ва ҳифзи иҷтимоии аҳолӣ иҷро мекунад.</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Ба масъалаҳои тандурустӣ мусоидат мекунад</a:t>
                      </a:r>
                      <a:endParaRPr/>
                    </a:p>
                  </a:txBody>
                  <a:tcPr anchor="ctr"/>
                </a:tc>
                <a:tc>
                  <a:txBody>
                    <a:bodyPr/>
                    <a:p>
                      <a:pPr marL="0" marR="0" indent="0" algn="just" defTabSz="914400">
                        <a:lnSpc>
                          <a:spcPct val="107000"/>
                        </a:lnSpc>
                        <a:spcBef>
                          <a:spcPts val="0"/>
                        </a:spcBef>
                        <a:spcAft>
                          <a:spcPts val="799"/>
                        </a:spcAft>
                        <a:buClrTx/>
                        <a:buSzTx/>
                        <a:buFontTx/>
                        <a:buNone/>
                        <a:defRPr/>
                      </a:pPr>
                      <a:r>
                        <a:rPr lang="ru-RU" sz="1000">
                          <a:solidFill>
                            <a:srgbClr val="002060"/>
                          </a:solidFill>
                          <a:latin typeface="Arial Narrow"/>
                        </a:rPr>
                        <a:t>Инфрасохтор ва иқтидори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p>
                      <a:pPr algn="just">
                        <a:lnSpc>
                          <a:spcPct val="107000"/>
                        </a:lnSpc>
                        <a:spcAft>
                          <a:spcPts val="799"/>
                        </a:spcAft>
                        <a:defRPr/>
                      </a:pPr>
                      <a:endParaRPr lang="ru-RU" sz="1000">
                        <a:solidFill>
                          <a:srgbClr val="002060"/>
                        </a:solidFill>
                        <a:latin typeface="Arial Narrow"/>
                        <a:ea typeface="Calibri"/>
                        <a:cs typeface="Times New Roman"/>
                      </a:endParaRPr>
                    </a:p>
                  </a:txBody>
                  <a:tcPr anchor="ctr"/>
                </a:tc>
                <a:tc>
                  <a:txBody>
                    <a:bodyPr/>
                    <a:p>
                      <a:pPr algn="ctr">
                        <a:lnSpc>
                          <a:spcPct val="107000"/>
                        </a:lnSpc>
                        <a:spcAft>
                          <a:spcPts val="799"/>
                        </a:spcAft>
                        <a:defRPr/>
                      </a:pPr>
                      <a:r>
                        <a:rPr lang="tg-Cyrl-TJ" sz="1000">
                          <a:solidFill>
                            <a:srgbClr val="002060"/>
                          </a:solidFill>
                          <a:latin typeface="Arial Narrow"/>
                          <a:ea typeface="Calibri"/>
                          <a:cs typeface="Times New Roman"/>
                        </a:rPr>
                        <a:t>Муҳим </a:t>
                      </a:r>
                      <a:endParaRPr lang="ru-RU" sz="1000">
                        <a:solidFill>
                          <a:srgbClr val="002060"/>
                        </a:solidFill>
                        <a:latin typeface="Arial Narrow"/>
                        <a:ea typeface="Calibri"/>
                        <a:cs typeface="Times New Roman"/>
                      </a:endParaRPr>
                    </a:p>
                  </a:txBody>
                  <a:tcPr anchor="ctr"/>
                </a:tc>
              </a:tr>
              <a:tr h="837560">
                <a:tc>
                  <a:txBody>
                    <a:bodyPr/>
                    <a:p>
                      <a:pPr algn="l">
                        <a:lnSpc>
                          <a:spcPct val="107000"/>
                        </a:lnSpc>
                        <a:spcAft>
                          <a:spcPts val="799"/>
                        </a:spcAft>
                        <a:defRPr/>
                      </a:pPr>
                      <a:r>
                        <a:rPr lang="ru-RU" sz="1000" b="0">
                          <a:solidFill>
                            <a:schemeClr val="bg1"/>
                          </a:solidFill>
                          <a:latin typeface="Arial Narrow"/>
                          <a:ea typeface="Calibri"/>
                          <a:cs typeface="Times New Roman"/>
                        </a:rPr>
                        <a:t>Кумитаи ҳифзи муҳити зисти назди Ҳукумати Ҷумҳурии Тоҷикистон</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Масъули татбиқи сиёсати ягонаи давлатӣ дар соҳаи ҳифзи муҳити зист, гидрометеорология, истифодаи оқилонаи захираҳои табиӣ буда, назорати давлатиро оид ба ҳифзи муҳити зист ва идоракунии муҳити зист амалӣ менамояд.</a:t>
                      </a:r>
                      <a:endParaRPr/>
                    </a:p>
                  </a:txBody>
                  <a:tcPr/>
                </a:tc>
                <a:tc>
                  <a:txBody>
                    <a:bodyPr/>
                    <a:p>
                      <a:pPr algn="just">
                        <a:lnSpc>
                          <a:spcPct val="107000"/>
                        </a:lnSpc>
                        <a:spcAft>
                          <a:spcPts val="799"/>
                        </a:spcAft>
                        <a:defRPr/>
                      </a:pPr>
                      <a:r>
                        <a:rPr lang="ru-RU" sz="1000">
                          <a:solidFill>
                            <a:srgbClr val="002060"/>
                          </a:solidFill>
                          <a:latin typeface="Arial Narrow"/>
                          <a:ea typeface="Calibri"/>
                          <a:cs typeface="Times New Roman"/>
                        </a:rPr>
                        <a:t>Маълумоти мушаххасеро, ки аз ҷониби Ҳадафҳои Рушди Устувор (</a:t>
                      </a:r>
                      <a:r>
                        <a:rPr lang="tg-Cyrl-TJ" sz="1000">
                          <a:solidFill>
                            <a:srgbClr val="002060"/>
                          </a:solidFill>
                          <a:latin typeface="Arial Narrow"/>
                          <a:ea typeface="Calibri"/>
                          <a:cs typeface="Times New Roman"/>
                        </a:rPr>
                        <a:t>ҲРУ</a:t>
                      </a:r>
                      <a:r>
                        <a:rPr lang="en-US" sz="1000">
                          <a:solidFill>
                            <a:srgbClr val="002060"/>
                          </a:solidFill>
                          <a:latin typeface="Arial Narrow"/>
                          <a:ea typeface="Calibri"/>
                          <a:cs typeface="Times New Roman"/>
                        </a:rPr>
                        <a:t>) </a:t>
                      </a:r>
                      <a:r>
                        <a:rPr lang="ru-RU" sz="1000">
                          <a:solidFill>
                            <a:srgbClr val="002060"/>
                          </a:solidFill>
                          <a:latin typeface="Arial Narrow"/>
                          <a:ea typeface="Calibri"/>
                          <a:cs typeface="Times New Roman"/>
                        </a:rPr>
                        <a:t>дархост шудааст, пешниҳод мекунад</a:t>
                      </a:r>
                      <a:endParaRPr/>
                    </a:p>
                  </a:txBody>
                  <a:tcPr/>
                </a:tc>
                <a:tc>
                  <a:txBody>
                    <a:bodyPr/>
                    <a:p>
                      <a:pPr algn="just">
                        <a:lnSpc>
                          <a:spcPct val="107000"/>
                        </a:lnSpc>
                        <a:spcAft>
                          <a:spcPts val="799"/>
                        </a:spcAft>
                        <a:defRPr/>
                      </a:pPr>
                      <a:r>
                        <a:rPr lang="tg-Cyrl-TJ" sz="1000">
                          <a:solidFill>
                            <a:srgbClr val="002060"/>
                          </a:solidFill>
                          <a:latin typeface="Arial Narrow"/>
                          <a:ea typeface="Calibri"/>
                          <a:cs typeface="Times New Roman"/>
                        </a:rPr>
                        <a:t>Беҳдошти экосистемаи муҳити зист ва васеъ шудани иқтидорҳои амалиётӣ</a:t>
                      </a:r>
                      <a:endParaRPr lang="ru-RU" sz="1000">
                        <a:solidFill>
                          <a:srgbClr val="002060"/>
                        </a:solidFill>
                        <a:latin typeface="Arial Narrow"/>
                        <a:ea typeface="Calibri"/>
                        <a:cs typeface="Times New Roman"/>
                      </a:endParaRPr>
                    </a:p>
                  </a:txBody>
                  <a:tcPr/>
                </a:tc>
                <a:tc>
                  <a:txBody>
                    <a:bodyPr/>
                    <a:p>
                      <a:pPr algn="ctr">
                        <a:lnSpc>
                          <a:spcPct val="107000"/>
                        </a:lnSpc>
                        <a:spcAft>
                          <a:spcPts val="799"/>
                        </a:spcAft>
                        <a:defRPr/>
                      </a:pPr>
                      <a:r>
                        <a:rPr lang="tg-Cyrl-TJ" sz="1000">
                          <a:solidFill>
                            <a:srgbClr val="002060"/>
                          </a:solidFill>
                          <a:latin typeface="Arial Narrow"/>
                          <a:ea typeface="Calibri"/>
                          <a:cs typeface="Times New Roman"/>
                        </a:rPr>
                        <a:t>Муҳим </a:t>
                      </a:r>
                      <a:endParaRPr lang="ru-RU" sz="1000">
                        <a:solidFill>
                          <a:srgbClr val="002060"/>
                        </a:solidFill>
                        <a:latin typeface="Arial Narrow"/>
                        <a:ea typeface="Calibri"/>
                        <a:cs typeface="Times New Roman"/>
                      </a:endParaRPr>
                    </a:p>
                  </a:txBody>
                  <a:tcPr anchor="ctr"/>
                </a:tc>
              </a:tr>
              <a:tr h="1296226">
                <a:tc>
                  <a:txBody>
                    <a:bodyPr/>
                    <a:p>
                      <a:pPr algn="l">
                        <a:lnSpc>
                          <a:spcPct val="107000"/>
                        </a:lnSpc>
                        <a:spcAft>
                          <a:spcPts val="799"/>
                        </a:spcAft>
                        <a:defRPr/>
                      </a:pPr>
                      <a:r>
                        <a:rPr lang="ru-RU" sz="1000" b="0">
                          <a:solidFill>
                            <a:schemeClr val="bg1"/>
                          </a:solidFill>
                          <a:latin typeface="Arial Narrow"/>
                          <a:ea typeface="Calibri"/>
                          <a:cs typeface="Times New Roman"/>
                        </a:rPr>
                        <a:t>Кумитаи давлатии идораи замин ва геодезӣ</a:t>
                      </a:r>
                      <a:endParaRPr/>
                    </a:p>
                  </a:txBody>
                  <a:tcPr anchor="ctr"/>
                </a:tc>
                <a:tc>
                  <a:txBody>
                    <a:bodyPr/>
                    <a:p>
                      <a:pPr algn="l">
                        <a:lnSpc>
                          <a:spcPct val="107000"/>
                        </a:lnSpc>
                        <a:spcAft>
                          <a:spcPts val="799"/>
                        </a:spcAft>
                        <a:defRPr/>
                      </a:pPr>
                      <a:r>
                        <a:rPr lang="ru-RU" sz="1000" b="0">
                          <a:solidFill>
                            <a:srgbClr val="002060"/>
                          </a:solidFill>
                          <a:latin typeface="Arial Narrow"/>
                          <a:ea typeface="Calibri"/>
                          <a:cs typeface="Times New Roman"/>
                        </a:rPr>
                        <a:t>Масъули таҳия ва татбиқи сиёсати давлатӣ дар соҳаи идоракунии давлатии замин, кадастри замин, геодезияи замин, харитасозӣ, бақайдгирии давлатии амволи ғайриманқул ва ҳуқуқҳои он, инчунин назорати давлатӣ оид ба истифода ва ҳифзи замин мебошад</a:t>
                      </a:r>
                      <a:endParaRPr/>
                    </a:p>
                  </a:txBody>
                  <a:tcPr anchor="ctr"/>
                </a:tc>
                <a:tc>
                  <a:txBody>
                    <a:bodyPr/>
                    <a:p>
                      <a:pPr algn="l">
                        <a:lnSpc>
                          <a:spcPct val="107000"/>
                        </a:lnSpc>
                        <a:spcAft>
                          <a:spcPts val="799"/>
                        </a:spcAft>
                        <a:defRPr/>
                      </a:pPr>
                      <a:r>
                        <a:rPr lang="ru-RU" sz="1000">
                          <a:solidFill>
                            <a:srgbClr val="002060"/>
                          </a:solidFill>
                          <a:latin typeface="Arial Narrow"/>
                          <a:ea typeface="Arial"/>
                          <a:cs typeface="Arial"/>
                        </a:rPr>
                        <a:t>Маълумоти мушаххасеро, ки барои лоиҳаи </a:t>
                      </a:r>
                      <a:r>
                        <a:rPr lang="en-US" sz="1000">
                          <a:solidFill>
                            <a:srgbClr val="002060"/>
                          </a:solidFill>
                          <a:latin typeface="Arial Narrow"/>
                          <a:ea typeface="Arial"/>
                          <a:cs typeface="Arial"/>
                        </a:rPr>
                        <a:t>FINGROW </a:t>
                      </a:r>
                      <a:r>
                        <a:rPr lang="ru-RU" sz="1000">
                          <a:solidFill>
                            <a:srgbClr val="002060"/>
                          </a:solidFill>
                          <a:latin typeface="Arial Narrow"/>
                          <a:ea typeface="Arial"/>
                          <a:cs typeface="Arial"/>
                        </a:rPr>
                        <a:t>дархост шудааст, пешниҳод мекунад</a:t>
                      </a:r>
                      <a:endParaRPr lang="ru-RU" sz="1000" b="0">
                        <a:solidFill>
                          <a:srgbClr val="002060"/>
                        </a:solidFill>
                        <a:latin typeface="Arial Narrow"/>
                        <a:ea typeface="Calibri"/>
                        <a:cs typeface="Times New Roman"/>
                      </a:endParaRPr>
                    </a:p>
                  </a:txBody>
                  <a:tcPr/>
                </a:tc>
                <a:tc>
                  <a:txBody>
                    <a:bodyPr/>
                    <a:p>
                      <a:pPr marL="0" marR="0" indent="0" algn="l" defTabSz="914400">
                        <a:lnSpc>
                          <a:spcPct val="107000"/>
                        </a:lnSpc>
                        <a:spcBef>
                          <a:spcPts val="0"/>
                        </a:spcBef>
                        <a:spcAft>
                          <a:spcPts val="799"/>
                        </a:spcAft>
                        <a:buClrTx/>
                        <a:buSzTx/>
                        <a:buFontTx/>
                        <a:buNone/>
                        <a:defRPr/>
                      </a:pPr>
                      <a:r>
                        <a:rPr lang="tg-Cyrl-TJ" sz="1000">
                          <a:solidFill>
                            <a:srgbClr val="002060"/>
                          </a:solidFill>
                          <a:latin typeface="Arial Narrow"/>
                        </a:rPr>
                        <a:t>И</a:t>
                      </a:r>
                      <a:r>
                        <a:rPr lang="ru-RU" sz="1000">
                          <a:solidFill>
                            <a:srgbClr val="002060"/>
                          </a:solidFill>
                          <a:latin typeface="Arial Narrow"/>
                        </a:rPr>
                        <a:t>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p>
                      <a:pPr algn="l">
                        <a:lnSpc>
                          <a:spcPct val="107000"/>
                        </a:lnSpc>
                        <a:spcAft>
                          <a:spcPts val="799"/>
                        </a:spcAft>
                        <a:defRPr/>
                      </a:pPr>
                      <a:endParaRPr lang="ru-RU" sz="1000" b="0">
                        <a:solidFill>
                          <a:srgbClr val="002060"/>
                        </a:solidFill>
                        <a:latin typeface="Arial Narrow"/>
                        <a:ea typeface="Calibri"/>
                        <a:cs typeface="Times New Roman"/>
                      </a:endParaRPr>
                    </a:p>
                  </a:txBody>
                  <a:tcPr anchor="ctr"/>
                </a:tc>
                <a:tc>
                  <a:txBody>
                    <a:bodyPr/>
                    <a:p>
                      <a:pPr algn="ctr">
                        <a:lnSpc>
                          <a:spcPct val="107000"/>
                        </a:lnSpc>
                        <a:spcAft>
                          <a:spcPts val="799"/>
                        </a:spcAft>
                        <a:defRPr/>
                      </a:pPr>
                      <a:r>
                        <a:rPr lang="tg-Cyrl-TJ" sz="1000" b="0">
                          <a:solidFill>
                            <a:srgbClr val="002060"/>
                          </a:solidFill>
                          <a:latin typeface="Arial Narrow"/>
                          <a:ea typeface="Calibri"/>
                          <a:cs typeface="Times New Roman"/>
                        </a:rPr>
                        <a:t>Муҳим </a:t>
                      </a:r>
                      <a:endParaRPr lang="ru-RU" sz="1000" b="0">
                        <a:solidFill>
                          <a:srgbClr val="002060"/>
                        </a:solidFill>
                        <a:latin typeface="Arial Narrow"/>
                        <a:ea typeface="Calibri"/>
                        <a:cs typeface="Times New Roman"/>
                      </a:endParaRPr>
                    </a:p>
                  </a:txBody>
                  <a:tcPr anchor="ctr"/>
                </a:tc>
              </a:tr>
            </a:tbl>
          </a:graphicData>
        </a:graphic>
      </p:graphicFrame>
      <p:sp>
        <p:nvSpPr>
          <p:cNvPr id="219875086" name="Стрелка: вправо с вырезом 219875085"/>
          <p:cNvSpPr/>
          <p:nvPr/>
        </p:nvSpPr>
        <p:spPr bwMode="auto">
          <a:xfrm>
            <a:off x="2275849" y="3042451"/>
            <a:ext cx="531745" cy="347122"/>
          </a:xfrm>
          <a:prstGeom prst="notch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63357526" name="Заголовок 5"/>
          <p:cNvSpPr txBox="1"/>
          <p:nvPr/>
        </p:nvSpPr>
        <p:spPr bwMode="auto">
          <a:xfrm>
            <a:off x="216834" y="1775533"/>
            <a:ext cx="2068262" cy="2894490"/>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l" defTabSz="914400">
              <a:lnSpc>
                <a:spcPts val="2199"/>
              </a:lnSpc>
              <a:spcBef>
                <a:spcPts val="0"/>
              </a:spcBef>
              <a:spcAft>
                <a:spcPts val="0"/>
              </a:spcAft>
              <a:buClrTx/>
              <a:buSzTx/>
              <a:buFontTx/>
              <a:buNone/>
              <a:defRPr/>
            </a:pPr>
            <a:r>
              <a:rPr lang="tg-Cyrl-TJ" sz="2200" b="0" i="0" u="none" strike="noStrike" cap="none" spc="0">
                <a:ln>
                  <a:noFill/>
                </a:ln>
                <a:solidFill>
                  <a:srgbClr val="002060"/>
                </a:solidFill>
                <a:latin typeface="Arial Narrow"/>
                <a:ea typeface="Arial Narrow"/>
                <a:cs typeface="Arial Narrow"/>
              </a:rPr>
              <a:t>Таҳлил ва афзалиятгузории ҷонибҳои манфиатдор </a:t>
            </a:r>
            <a:r>
              <a:rPr lang="ru-RU" sz="2200" b="0" i="0" u="none" strike="noStrike" cap="none" spc="0">
                <a:ln>
                  <a:noFill/>
                </a:ln>
                <a:solidFill>
                  <a:srgbClr val="002060"/>
                </a:solidFill>
                <a:latin typeface="Arial Narrow"/>
                <a:ea typeface="Arial Narrow"/>
                <a:cs typeface="Arial Narrow"/>
              </a:rPr>
              <a:t>вобаста ба сатҳи таваҷҷӯҳ ва таъсири онҳо ба лоиҳа (3)</a:t>
            </a:r>
            <a:endParaRPr sz="2200" b="0" i="0" u="none" strike="noStrike" cap="none" spc="0">
              <a:ln>
                <a:noFill/>
              </a:ln>
              <a:solidFill>
                <a:srgbClr val="002060"/>
              </a:solidFill>
              <a:latin typeface="Arial Narrow"/>
              <a:cs typeface="Arial Narrow"/>
            </a:endParaRPr>
          </a:p>
        </p:txBody>
      </p:sp>
      <p:graphicFrame>
        <p:nvGraphicFramePr>
          <p:cNvPr id="1142914806" name="Таблица 5"/>
          <p:cNvGraphicFramePr>
            <a:graphicFrameLocks xmlns:a="http://schemas.openxmlformats.org/drawingml/2006/main"/>
          </p:cNvGraphicFramePr>
          <p:nvPr/>
        </p:nvGraphicFramePr>
        <p:xfrm>
          <a:off x="2807595" y="182404"/>
          <a:ext cx="9076131" cy="5946625"/>
        </p:xfrm>
        <a:graphic>
          <a:graphicData uri="http://schemas.openxmlformats.org/drawingml/2006/table">
            <a:tbl>
              <a:tblPr firstRow="1" firstCol="1" lastRow="0" lastCol="0" bandRow="1" bandCol="0">
                <a:tableStyleId>{5C22544A-7EE6-4342-B048-85BDC9FD1C3A}</a:tableStyleId>
              </a:tblPr>
              <a:tblGrid>
                <a:gridCol w="1493948"/>
                <a:gridCol w="3077950"/>
                <a:gridCol w="1799091"/>
                <a:gridCol w="1523028"/>
                <a:gridCol w="1182109"/>
              </a:tblGrid>
              <a:tr h="637958">
                <a:tc>
                  <a:txBody>
                    <a:bodyPr/>
                    <a:p>
                      <a:pPr algn="ctr">
                        <a:lnSpc>
                          <a:spcPct val="107000"/>
                        </a:lnSpc>
                        <a:spcAft>
                          <a:spcPts val="799"/>
                        </a:spcAft>
                        <a:defRPr/>
                      </a:pPr>
                      <a:r>
                        <a:rPr lang="tg-Cyrl-TJ" sz="1200"/>
                        <a:t>Ҷонибҳои манфиатдор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t>Тавсиф</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en-US" sz="1200" u="none" strike="noStrike" cap="none" spc="0"/>
                        <a:t>Доираи таъсир</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t>Манфиат </a:t>
                      </a:r>
                      <a:endParaRPr sz="1200">
                        <a:solidFill>
                          <a:srgbClr val="002060"/>
                        </a:solidFill>
                        <a:latin typeface="Arial Narrow"/>
                        <a:cs typeface="Arial Narrow"/>
                      </a:endParaRPr>
                    </a:p>
                  </a:txBody>
                  <a:tcPr anchor="ctr"/>
                </a:tc>
                <a:tc>
                  <a:txBody>
                    <a:bodyPr/>
                    <a:p>
                      <a:pPr algn="ctr">
                        <a:lnSpc>
                          <a:spcPct val="107000"/>
                        </a:lnSpc>
                        <a:spcAft>
                          <a:spcPts val="799"/>
                        </a:spcAft>
                        <a:defRPr/>
                      </a:pPr>
                      <a:r>
                        <a:rPr lang="tg-Cyrl-TJ" sz="1200" u="none" strike="noStrike" cap="none" spc="0"/>
                        <a:t>Таъсиррасонии </a:t>
                      </a:r>
                      <a:r>
                        <a:rPr lang="en-US" sz="1200" u="none" strike="noStrike" cap="none" spc="0"/>
                        <a:t> ҷонибҳои манфиатдор</a:t>
                      </a:r>
                      <a:endParaRPr sz="1200">
                        <a:solidFill>
                          <a:srgbClr val="002060"/>
                        </a:solidFill>
                        <a:latin typeface="Arial Narrow"/>
                        <a:cs typeface="Arial Narrow"/>
                      </a:endParaRPr>
                    </a:p>
                  </a:txBody>
                  <a:tcPr anchor="ctr"/>
                </a:tc>
              </a:tr>
              <a:tr h="721733">
                <a:tc>
                  <a:txBody>
                    <a:bodyPr/>
                    <a:p>
                      <a:pPr algn="l">
                        <a:defRPr/>
                      </a:pPr>
                      <a:r>
                        <a:rPr lang="tg-Cyrl-TJ" sz="1000" b="0">
                          <a:solidFill>
                            <a:schemeClr val="bg1"/>
                          </a:solidFill>
                          <a:latin typeface="Arial Narrow"/>
                          <a:cs typeface="Arial Narrow"/>
                        </a:rPr>
                        <a:t>Вазорати адлия </a:t>
                      </a:r>
                      <a:endParaRPr sz="1000" b="0">
                        <a:solidFill>
                          <a:schemeClr val="bg1"/>
                        </a:solidFill>
                        <a:latin typeface="Arial Narrow"/>
                        <a:cs typeface="Arial Narrow"/>
                      </a:endParaRPr>
                    </a:p>
                  </a:txBody>
                  <a:tcPr/>
                </a:tc>
                <a:tc>
                  <a:txBody>
                    <a:bodyPr/>
                    <a:p>
                      <a:pPr algn="just">
                        <a:defRPr/>
                      </a:pPr>
                      <a:r>
                        <a:rPr lang="ru-RU" sz="1000">
                          <a:solidFill>
                            <a:srgbClr val="002060"/>
                          </a:solidFill>
                          <a:latin typeface="Arial Narrow"/>
                          <a:cs typeface="Arial Narrow"/>
                        </a:rPr>
                        <a:t>Масъули таъмини татбиқи сиёсати давлатӣ ва танзими меъёрӣ дар соҳаи қоидасозӣ, ташкил ва идоракунии мақомоти сабти асноди ҳолати шаҳрвандӣ, санҷиш ва паҳн кардани кори онҳо мебошад.</a:t>
                      </a:r>
                      <a:endParaRPr sz="1000">
                        <a:solidFill>
                          <a:srgbClr val="002060"/>
                        </a:solidFill>
                        <a:latin typeface="Arial Narrow"/>
                        <a:cs typeface="Arial Narrow"/>
                      </a:endParaRPr>
                    </a:p>
                  </a:txBody>
                  <a:tcPr/>
                </a:tc>
                <a:tc>
                  <a:txBody>
                    <a:bodyPr/>
                    <a:p>
                      <a:pPr algn="just">
                        <a:lnSpc>
                          <a:spcPct val="107000"/>
                        </a:lnSpc>
                        <a:spcAft>
                          <a:spcPts val="799"/>
                        </a:spcAft>
                        <a:defRPr/>
                      </a:pPr>
                      <a:r>
                        <a:rPr lang="tg-Cyrl-TJ" sz="1000">
                          <a:solidFill>
                            <a:srgbClr val="002060"/>
                          </a:solidFill>
                          <a:latin typeface="Arial Narrow"/>
                          <a:cs typeface="Arial Narrow"/>
                        </a:rPr>
                        <a:t>Беҳтар кардани ҷанбаҳои ҳуқуқии рушди корхонаҳои хурду миёна пешниҳод мекунад</a:t>
                      </a:r>
                      <a:endParaRPr/>
                    </a:p>
                  </a:txBody>
                  <a:tcPr/>
                </a:tc>
                <a:tc>
                  <a:txBody>
                    <a:bodyPr/>
                    <a:p>
                      <a:pPr algn="just">
                        <a:lnSpc>
                          <a:spcPct val="107000"/>
                        </a:lnSpc>
                        <a:spcAft>
                          <a:spcPts val="799"/>
                        </a:spcAft>
                        <a:defRPr/>
                      </a:pPr>
                      <a:r>
                        <a:rPr lang="tg-Cyrl-TJ" sz="1000">
                          <a:solidFill>
                            <a:srgbClr val="002060"/>
                          </a:solidFill>
                          <a:latin typeface="Arial Narrow"/>
                        </a:rPr>
                        <a:t>Баланд бардоштани  иқтидорҳо барои рушди корхонаҳои хурду миёна </a:t>
                      </a:r>
                      <a:endParaRPr sz="1000">
                        <a:solidFill>
                          <a:srgbClr val="002060"/>
                        </a:solidFill>
                        <a:latin typeface="Arial Narrow"/>
                        <a:cs typeface="Arial Narrow"/>
                      </a:endParaRPr>
                    </a:p>
                  </a:txBody>
                  <a:tcPr/>
                </a:tc>
                <a:tc>
                  <a:txBody>
                    <a:bodyPr/>
                    <a:p>
                      <a:pPr algn="ctr">
                        <a:lnSpc>
                          <a:spcPct val="107000"/>
                        </a:lnSpc>
                        <a:spcAft>
                          <a:spcPts val="799"/>
                        </a:spcAft>
                        <a:defRPr/>
                      </a:pPr>
                      <a:r>
                        <a:rPr lang="tg-Cyrl-TJ" sz="1000">
                          <a:solidFill>
                            <a:srgbClr val="002060"/>
                          </a:solidFill>
                          <a:latin typeface="Arial Narrow"/>
                          <a:cs typeface="Arial Narrow"/>
                        </a:rPr>
                        <a:t>Муҳим </a:t>
                      </a:r>
                      <a:endParaRPr sz="1000">
                        <a:solidFill>
                          <a:srgbClr val="002060"/>
                        </a:solidFill>
                        <a:latin typeface="Arial Narrow"/>
                        <a:cs typeface="Arial Narrow"/>
                      </a:endParaRPr>
                    </a:p>
                  </a:txBody>
                  <a:tcPr/>
                </a:tc>
              </a:tr>
              <a:tr h="542798">
                <a:tc>
                  <a:txBody>
                    <a:bodyPr/>
                    <a:p>
                      <a:pPr>
                        <a:defRPr/>
                      </a:pPr>
                      <a:r>
                        <a:rPr lang="ru-RU" sz="1000" b="0">
                          <a:latin typeface="Arial Narrow"/>
                        </a:rPr>
                        <a:t>Кумитаи рушди сайёҳии назди Ҳукумати Ҷумҳурии Тоҷикистон</a:t>
                      </a:r>
                      <a:endParaRPr sz="1000" b="0">
                        <a:latin typeface="Arial Narrow"/>
                      </a:endParaRPr>
                    </a:p>
                  </a:txBody>
                  <a:tcPr anchor="ctr"/>
                </a:tc>
                <a:tc>
                  <a:txBody>
                    <a:bodyPr/>
                    <a:p>
                      <a:pPr algn="just">
                        <a:defRPr/>
                      </a:pPr>
                      <a:r>
                        <a:rPr lang="ru-RU" sz="1000" b="0" i="0" u="none">
                          <a:solidFill>
                            <a:srgbClr val="002060"/>
                          </a:solidFill>
                          <a:latin typeface="Arial Narrow"/>
                          <a:cs typeface="Arial Narrow"/>
                        </a:rPr>
                        <a:t>Масъули таҳия ва татбиқи сиёсати давлатии сайёҳӣ мебошад.</a:t>
                      </a:r>
                      <a:endParaRPr sz="1000" b="0" i="0" u="none">
                        <a:solidFill>
                          <a:srgbClr val="002060"/>
                        </a:solidFill>
                        <a:latin typeface="Arial Narrow"/>
                        <a:cs typeface="Arial Narrow"/>
                      </a:endParaRPr>
                    </a:p>
                  </a:txBody>
                  <a:tcPr/>
                </a:tc>
                <a:tc>
                  <a:txBody>
                    <a:bodyPr/>
                    <a:p>
                      <a:pPr algn="just">
                        <a:lnSpc>
                          <a:spcPct val="107000"/>
                        </a:lnSpc>
                        <a:spcAft>
                          <a:spcPts val="799"/>
                        </a:spcAft>
                        <a:defRPr/>
                      </a:pPr>
                      <a:r>
                        <a:rPr lang="ru-RU" sz="1000">
                          <a:solidFill>
                            <a:srgbClr val="002060"/>
                          </a:solidFill>
                          <a:latin typeface="Arial Narrow"/>
                          <a:ea typeface="Calibri"/>
                          <a:cs typeface="Times New Roman"/>
                        </a:rPr>
                        <a:t>Барои ҷалби субъектҳои сайёҳӣ барои татбиқи ин лоиҳа кумак мерасонад.</a:t>
                      </a:r>
                      <a:endParaRPr/>
                    </a:p>
                  </a:txBody>
                  <a:tcPr/>
                </a:tc>
                <a:tc>
                  <a:txBody>
                    <a:bodyPr/>
                    <a:p>
                      <a:pPr algn="just">
                        <a:lnSpc>
                          <a:spcPct val="107000"/>
                        </a:lnSpc>
                        <a:spcAft>
                          <a:spcPts val="799"/>
                        </a:spcAft>
                        <a:defRPr/>
                      </a:pPr>
                      <a:r>
                        <a:rPr lang="ru-RU" sz="1000">
                          <a:solidFill>
                            <a:srgbClr val="002060"/>
                          </a:solidFill>
                          <a:latin typeface="Arial Narrow"/>
                        </a:rPr>
                        <a:t>Инфрасохтор ва иқтидори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txBody>
                  <a:tcPr/>
                </a:tc>
                <a:tc>
                  <a:txBody>
                    <a:bodyPr/>
                    <a:p>
                      <a:pPr algn="ctr">
                        <a:lnSpc>
                          <a:spcPct val="107000"/>
                        </a:lnSpc>
                        <a:spcAft>
                          <a:spcPts val="799"/>
                        </a:spcAft>
                        <a:defRPr/>
                      </a:pPr>
                      <a:r>
                        <a:rPr lang="tg-Cyrl-TJ" sz="1000">
                          <a:solidFill>
                            <a:srgbClr val="002060"/>
                          </a:solidFill>
                          <a:latin typeface="Arial Narrow"/>
                          <a:ea typeface="Calibri"/>
                          <a:cs typeface="Times New Roman"/>
                        </a:rPr>
                        <a:t>Муҳим </a:t>
                      </a:r>
                      <a:endParaRPr lang="ru-RU" sz="1000">
                        <a:solidFill>
                          <a:srgbClr val="002060"/>
                        </a:solidFill>
                        <a:latin typeface="Arial Narrow"/>
                        <a:ea typeface="Calibri"/>
                        <a:cs typeface="Times New Roman"/>
                      </a:endParaRPr>
                    </a:p>
                  </a:txBody>
                  <a:tcPr/>
                </a:tc>
              </a:tr>
              <a:tr h="1132137">
                <a:tc>
                  <a:txBody>
                    <a:bodyPr/>
                    <a:p>
                      <a:pPr algn="l">
                        <a:lnSpc>
                          <a:spcPct val="107000"/>
                        </a:lnSpc>
                        <a:spcAft>
                          <a:spcPts val="799"/>
                        </a:spcAft>
                        <a:defRPr/>
                      </a:pPr>
                      <a:r>
                        <a:rPr lang="ru-RU" sz="1000" b="0">
                          <a:latin typeface="Arial Narrow"/>
                          <a:ea typeface="Calibri"/>
                          <a:cs typeface="Times New Roman"/>
                        </a:rPr>
                        <a:t>Кумитаи занон ва оилаи назди Ҳукумати Ҷумҳурии Тоҷикистон</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Сиёсати давлатиро оид ба ҳифз, пешбурди ҳуқуқ, манфиатҳои занон ва оила, фароҳам овардани шароити баробар барои татбиқи ҳуқуқ ва манфиатҳои онҳо ва ноил шудан ба баробарии гендерӣ, густариши иштироки онҳо дар ҳалли масъалаҳои иҷтимоию иқтисодӣ ва идоракунии корҳои давлат ва ҷомеа масъулият дорад.</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Дастгирии масъалаҳои гендерӣ</a:t>
                      </a:r>
                      <a:endParaRPr/>
                    </a:p>
                  </a:txBody>
                  <a:tcPr anchor="ctr"/>
                </a:tc>
                <a:tc>
                  <a:txBody>
                    <a:bodyPr/>
                    <a:p>
                      <a:pPr marL="0" marR="0" indent="0" algn="just" defTabSz="914400">
                        <a:lnSpc>
                          <a:spcPct val="107000"/>
                        </a:lnSpc>
                        <a:spcBef>
                          <a:spcPts val="0"/>
                        </a:spcBef>
                        <a:spcAft>
                          <a:spcPts val="799"/>
                        </a:spcAft>
                        <a:buClrTx/>
                        <a:buSzTx/>
                        <a:buFontTx/>
                        <a:buNone/>
                        <a:defRPr/>
                      </a:pPr>
                      <a:r>
                        <a:rPr lang="ru-RU" sz="1000">
                          <a:solidFill>
                            <a:srgbClr val="002060"/>
                          </a:solidFill>
                          <a:latin typeface="Arial Narrow"/>
                        </a:rPr>
                        <a:t>Иқтидори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p>
                      <a:pPr algn="just">
                        <a:lnSpc>
                          <a:spcPct val="107000"/>
                        </a:lnSpc>
                        <a:spcAft>
                          <a:spcPts val="799"/>
                        </a:spcAft>
                        <a:defRPr/>
                      </a:pPr>
                      <a:endParaRPr lang="ru-RU" sz="1000">
                        <a:solidFill>
                          <a:srgbClr val="002060"/>
                        </a:solidFill>
                        <a:latin typeface="Arial Narrow"/>
                        <a:ea typeface="Calibri"/>
                        <a:cs typeface="Times New Roman"/>
                      </a:endParaRPr>
                    </a:p>
                  </a:txBody>
                  <a:tcPr anchor="ctr"/>
                </a:tc>
                <a:tc>
                  <a:txBody>
                    <a:bodyPr/>
                    <a:p>
                      <a:pPr algn="ctr">
                        <a:lnSpc>
                          <a:spcPct val="107000"/>
                        </a:lnSpc>
                        <a:spcAft>
                          <a:spcPts val="799"/>
                        </a:spcAft>
                        <a:defRPr/>
                      </a:pPr>
                      <a:r>
                        <a:rPr lang="tg-Cyrl-TJ" sz="1000">
                          <a:solidFill>
                            <a:srgbClr val="002060"/>
                          </a:solidFill>
                          <a:latin typeface="Arial Narrow"/>
                          <a:ea typeface="Calibri"/>
                          <a:cs typeface="Times New Roman"/>
                        </a:rPr>
                        <a:t>Муҳим </a:t>
                      </a:r>
                      <a:endParaRPr lang="ru-RU" sz="1000">
                        <a:solidFill>
                          <a:srgbClr val="002060"/>
                        </a:solidFill>
                        <a:latin typeface="Arial Narrow"/>
                        <a:ea typeface="Calibri"/>
                        <a:cs typeface="Times New Roman"/>
                      </a:endParaRPr>
                    </a:p>
                  </a:txBody>
                  <a:tcPr anchor="ctr"/>
                </a:tc>
              </a:tr>
              <a:tr h="626423">
                <a:tc>
                  <a:txBody>
                    <a:bodyPr/>
                    <a:p>
                      <a:pPr algn="l">
                        <a:lnSpc>
                          <a:spcPct val="107000"/>
                        </a:lnSpc>
                        <a:spcAft>
                          <a:spcPts val="799"/>
                        </a:spcAft>
                        <a:defRPr/>
                      </a:pPr>
                      <a:r>
                        <a:rPr lang="ru-RU" sz="1000" b="0">
                          <a:solidFill>
                            <a:schemeClr val="bg1"/>
                          </a:solidFill>
                          <a:latin typeface="Arial Narrow"/>
                          <a:ea typeface="Calibri"/>
                          <a:cs typeface="Times New Roman"/>
                        </a:rPr>
                        <a:t>Раёсатҳо, шӯъбаҳо ва бахшҳои маҳаллии КДСваИАД</a:t>
                      </a:r>
                      <a:endParaRPr/>
                    </a:p>
                  </a:txBody>
                  <a:tcPr anchor="ctr"/>
                </a:tc>
                <a:tc>
                  <a:txBody>
                    <a:bodyPr/>
                    <a:p>
                      <a:pPr algn="just">
                        <a:lnSpc>
                          <a:spcPct val="107000"/>
                        </a:lnSpc>
                        <a:spcAft>
                          <a:spcPts val="799"/>
                        </a:spcAft>
                        <a:defRPr/>
                      </a:pPr>
                      <a:r>
                        <a:rPr lang="ru-RU" sz="1000">
                          <a:solidFill>
                            <a:srgbClr val="002060"/>
                          </a:solidFill>
                          <a:latin typeface="Arial Narrow"/>
                          <a:ea typeface="Calibri"/>
                          <a:cs typeface="Times New Roman"/>
                        </a:rPr>
                        <a:t>Мақомоти Агентии сармоягузорӣ дар сатҳи шаҳр ва ноҳия, ки масъули таҳия ва татбиқи сиёсати давлатӣ дар соҳаи сармоягузорӣ мебошад</a:t>
                      </a:r>
                      <a:endParaRPr/>
                    </a:p>
                  </a:txBody>
                  <a:tcPr/>
                </a:tc>
                <a:tc>
                  <a:txBody>
                    <a:bodyPr/>
                    <a:p>
                      <a:pPr algn="just">
                        <a:lnSpc>
                          <a:spcPct val="107000"/>
                        </a:lnSpc>
                        <a:spcAft>
                          <a:spcPts val="799"/>
                        </a:spcAft>
                        <a:defRPr/>
                      </a:pPr>
                      <a:r>
                        <a:rPr lang="ru-RU" sz="1000">
                          <a:solidFill>
                            <a:srgbClr val="002060"/>
                          </a:solidFill>
                          <a:latin typeface="Arial Narrow"/>
                          <a:ea typeface="Calibri"/>
                          <a:cs typeface="Times New Roman"/>
                        </a:rPr>
                        <a:t>Тавсияҳо оид ба фарогирии ҷуғрофии лоиҳа ва машварат оид ба мушкилот ва афзалиятҳои минтақавӣ</a:t>
                      </a:r>
                      <a:endParaRPr/>
                    </a:p>
                  </a:txBody>
                  <a:tcPr/>
                </a:tc>
                <a:tc>
                  <a:txBody>
                    <a:bodyPr/>
                    <a:p>
                      <a:pPr algn="just">
                        <a:lnSpc>
                          <a:spcPct val="107000"/>
                        </a:lnSpc>
                        <a:spcAft>
                          <a:spcPts val="799"/>
                        </a:spcAft>
                        <a:defRPr/>
                      </a:pPr>
                      <a:r>
                        <a:rPr lang="tg-Cyrl-TJ" sz="1000">
                          <a:solidFill>
                            <a:srgbClr val="002060"/>
                          </a:solidFill>
                          <a:latin typeface="Arial Narrow"/>
                          <a:ea typeface="Calibri"/>
                          <a:cs typeface="Times New Roman"/>
                        </a:rPr>
                        <a:t>Беҳдошти фазои озод барои рушди стартапҳои дар рушди соҳибкорӣ </a:t>
                      </a:r>
                      <a:endParaRPr lang="ru-RU" sz="1000">
                        <a:solidFill>
                          <a:srgbClr val="002060"/>
                        </a:solidFill>
                        <a:latin typeface="Arial Narrow"/>
                        <a:ea typeface="Calibri"/>
                        <a:cs typeface="Times New Roman"/>
                      </a:endParaRPr>
                    </a:p>
                  </a:txBody>
                  <a:tcPr/>
                </a:tc>
                <a:tc>
                  <a:txBody>
                    <a:bodyPr/>
                    <a:p>
                      <a:pPr algn="ctr">
                        <a:lnSpc>
                          <a:spcPct val="107000"/>
                        </a:lnSpc>
                        <a:spcAft>
                          <a:spcPts val="799"/>
                        </a:spcAft>
                        <a:defRPr/>
                      </a:pPr>
                      <a:r>
                        <a:rPr lang="tg-Cyrl-TJ" sz="1000">
                          <a:solidFill>
                            <a:srgbClr val="002060"/>
                          </a:solidFill>
                          <a:latin typeface="Arial Narrow"/>
                          <a:ea typeface="Calibri"/>
                          <a:cs typeface="Times New Roman"/>
                        </a:rPr>
                        <a:t>Муътадил </a:t>
                      </a:r>
                      <a:endParaRPr lang="ru-RU" sz="1000">
                        <a:solidFill>
                          <a:srgbClr val="002060"/>
                        </a:solidFill>
                        <a:latin typeface="Arial Narrow"/>
                        <a:ea typeface="Calibri"/>
                        <a:cs typeface="Times New Roman"/>
                      </a:endParaRPr>
                    </a:p>
                  </a:txBody>
                  <a:tcPr anchor="ctr"/>
                </a:tc>
              </a:tr>
              <a:tr h="1118252">
                <a:tc>
                  <a:txBody>
                    <a:bodyPr/>
                    <a:p>
                      <a:pPr algn="l">
                        <a:lnSpc>
                          <a:spcPct val="107000"/>
                        </a:lnSpc>
                        <a:spcAft>
                          <a:spcPts val="799"/>
                        </a:spcAft>
                        <a:defRPr/>
                      </a:pPr>
                      <a:r>
                        <a:rPr lang="ru-RU" sz="1000" b="0">
                          <a:solidFill>
                            <a:schemeClr val="bg1"/>
                          </a:solidFill>
                          <a:latin typeface="Arial Narrow"/>
                          <a:ea typeface="Calibri"/>
                          <a:cs typeface="Times New Roman"/>
                        </a:rPr>
                        <a:t>Ҳукуматҳои маҳаллӣ (аз ҷумла шӯъбаҳои сатҳи ноҳиявӣ оид ба молия, адлия, андоз, идоракунии замин, захираҳои об, хизматрасонии шаҳрвандӣ ва ғайра)</a:t>
                      </a:r>
                      <a:endParaRPr/>
                    </a:p>
                  </a:txBody>
                  <a:tcPr anchor="ctr"/>
                </a:tc>
                <a:tc>
                  <a:txBody>
                    <a:bodyPr/>
                    <a:p>
                      <a:pPr algn="l">
                        <a:lnSpc>
                          <a:spcPct val="107000"/>
                        </a:lnSpc>
                        <a:spcAft>
                          <a:spcPts val="799"/>
                        </a:spcAft>
                        <a:defRPr/>
                      </a:pPr>
                      <a:r>
                        <a:rPr lang="ru-RU" sz="1000" b="0">
                          <a:solidFill>
                            <a:srgbClr val="002060"/>
                          </a:solidFill>
                          <a:latin typeface="Arial Narrow"/>
                          <a:ea typeface="Calibri"/>
                          <a:cs typeface="Times New Roman"/>
                        </a:rPr>
                        <a:t>Идоракунӣ, назорат ва нигоҳдории масъалаҳои иқтисодӣ/экологӣ ва иҷтимоӣ/ҷанбаҳо/маълумоти марбут ба фаъолиятҳои лоиҳа дар сатҳи ноҳия/шаҳр</a:t>
                      </a:r>
                      <a:endParaRPr/>
                    </a:p>
                  </a:txBody>
                  <a:tcPr anchor="ctr"/>
                </a:tc>
                <a:tc>
                  <a:txBody>
                    <a:bodyPr/>
                    <a:p>
                      <a:pPr algn="l">
                        <a:lnSpc>
                          <a:spcPct val="107000"/>
                        </a:lnSpc>
                        <a:spcAft>
                          <a:spcPts val="799"/>
                        </a:spcAft>
                        <a:defRPr/>
                      </a:pPr>
                      <a:r>
                        <a:rPr lang="tg-Cyrl-TJ" sz="1000" b="0">
                          <a:solidFill>
                            <a:srgbClr val="002060"/>
                          </a:solidFill>
                          <a:latin typeface="Arial Narrow"/>
                          <a:ea typeface="Calibri"/>
                          <a:cs typeface="Times New Roman"/>
                        </a:rPr>
                        <a:t>Тавсия ва маълумотҳои марбут ба фаъолиятҳои Лоиҳа </a:t>
                      </a:r>
                      <a:endParaRPr lang="ru-RU" sz="1000" b="0">
                        <a:solidFill>
                          <a:srgbClr val="002060"/>
                        </a:solidFill>
                        <a:latin typeface="Arial Narrow"/>
                        <a:ea typeface="Calibri"/>
                        <a:cs typeface="Times New Roman"/>
                      </a:endParaRPr>
                    </a:p>
                  </a:txBody>
                  <a:tcPr/>
                </a:tc>
                <a:tc>
                  <a:txBody>
                    <a:bodyPr/>
                    <a:p>
                      <a:pPr marL="0" marR="0" indent="0" algn="l" defTabSz="914400">
                        <a:lnSpc>
                          <a:spcPct val="107000"/>
                        </a:lnSpc>
                        <a:spcBef>
                          <a:spcPts val="0"/>
                        </a:spcBef>
                        <a:spcAft>
                          <a:spcPts val="799"/>
                        </a:spcAft>
                        <a:buClrTx/>
                        <a:buSzTx/>
                        <a:buFontTx/>
                        <a:buNone/>
                        <a:defRPr/>
                      </a:pPr>
                      <a:r>
                        <a:rPr lang="tg-Cyrl-TJ" sz="1000">
                          <a:solidFill>
                            <a:srgbClr val="002060"/>
                          </a:solidFill>
                          <a:latin typeface="Arial Narrow"/>
                        </a:rPr>
                        <a:t>И</a:t>
                      </a:r>
                      <a:r>
                        <a:rPr lang="ru-RU" sz="1000">
                          <a:solidFill>
                            <a:srgbClr val="002060"/>
                          </a:solidFill>
                          <a:latin typeface="Arial Narrow"/>
                        </a:rPr>
                        <a:t>қтидори амалиётӣ васеъ карда</a:t>
                      </a:r>
                      <a:r>
                        <a:rPr lang="en-US" sz="1000">
                          <a:solidFill>
                            <a:srgbClr val="002060"/>
                          </a:solidFill>
                          <a:latin typeface="Arial Narrow"/>
                        </a:rPr>
                        <a:t> </a:t>
                      </a:r>
                      <a:r>
                        <a:rPr lang="tg-Cyrl-TJ" sz="1000">
                          <a:solidFill>
                            <a:srgbClr val="002060"/>
                          </a:solidFill>
                          <a:latin typeface="Arial Narrow"/>
                        </a:rPr>
                        <a:t> мешаванд</a:t>
                      </a:r>
                      <a:r>
                        <a:rPr lang="ru-RU" sz="1000">
                          <a:solidFill>
                            <a:srgbClr val="002060"/>
                          </a:solidFill>
                          <a:latin typeface="Arial Narrow"/>
                        </a:rPr>
                        <a:t>.</a:t>
                      </a:r>
                      <a:endParaRPr lang="ru-RU" sz="1000">
                        <a:solidFill>
                          <a:srgbClr val="002060"/>
                        </a:solidFill>
                        <a:latin typeface="Arial Narrow"/>
                        <a:ea typeface="Calibri"/>
                        <a:cs typeface="Times New Roman"/>
                      </a:endParaRPr>
                    </a:p>
                    <a:p>
                      <a:pPr algn="l">
                        <a:lnSpc>
                          <a:spcPct val="107000"/>
                        </a:lnSpc>
                        <a:spcAft>
                          <a:spcPts val="799"/>
                        </a:spcAft>
                        <a:defRPr/>
                      </a:pPr>
                      <a:endParaRPr lang="ru-RU" sz="1000" b="0">
                        <a:solidFill>
                          <a:srgbClr val="002060"/>
                        </a:solidFill>
                        <a:latin typeface="Arial Narrow"/>
                        <a:ea typeface="Calibri"/>
                        <a:cs typeface="Times New Roman"/>
                      </a:endParaRPr>
                    </a:p>
                  </a:txBody>
                  <a:tcPr anchor="ctr"/>
                </a:tc>
                <a:tc>
                  <a:txBody>
                    <a:bodyPr/>
                    <a:p>
                      <a:pPr algn="ctr">
                        <a:lnSpc>
                          <a:spcPct val="107000"/>
                        </a:lnSpc>
                        <a:spcAft>
                          <a:spcPts val="799"/>
                        </a:spcAft>
                        <a:defRPr/>
                      </a:pPr>
                      <a:r>
                        <a:rPr lang="tg-Cyrl-TJ" sz="1000" b="0">
                          <a:solidFill>
                            <a:srgbClr val="002060"/>
                          </a:solidFill>
                          <a:latin typeface="Arial Narrow"/>
                          <a:ea typeface="Calibri"/>
                          <a:cs typeface="Times New Roman"/>
                        </a:rPr>
                        <a:t>Муътадил</a:t>
                      </a:r>
                      <a:endParaRPr lang="ru-RU" sz="1000" b="0">
                        <a:solidFill>
                          <a:srgbClr val="002060"/>
                        </a:solidFill>
                        <a:latin typeface="Arial Narrow"/>
                        <a:ea typeface="Calibri"/>
                        <a:cs typeface="Times New Roman"/>
                      </a:endParaRPr>
                    </a:p>
                  </a:txBody>
                  <a:tcPr anchor="ctr"/>
                </a:tc>
              </a:tr>
              <a:tr h="1118252">
                <a:tc>
                  <a:txBody>
                    <a:bodyPr/>
                    <a:p>
                      <a:pPr algn="l">
                        <a:lnSpc>
                          <a:spcPct val="107000"/>
                        </a:lnSpc>
                        <a:spcAft>
                          <a:spcPts val="799"/>
                        </a:spcAft>
                        <a:defRPr/>
                      </a:pPr>
                      <a:r>
                        <a:rPr lang="ru-RU" sz="1000" b="0">
                          <a:solidFill>
                            <a:schemeClr val="bg1"/>
                          </a:solidFill>
                          <a:latin typeface="Arial Narrow"/>
                          <a:ea typeface="Calibri"/>
                          <a:cs typeface="Times New Roman"/>
                        </a:rPr>
                        <a:t>Ташкилотҳои ҷомеаи шаҳрвандӣ</a:t>
                      </a:r>
                      <a:endParaRPr/>
                    </a:p>
                  </a:txBody>
                  <a:tcPr anchor="ctr"/>
                </a:tc>
                <a:tc>
                  <a:txBody>
                    <a:bodyPr/>
                    <a:p>
                      <a:pPr algn="l">
                        <a:lnSpc>
                          <a:spcPct val="107000"/>
                        </a:lnSpc>
                        <a:spcAft>
                          <a:spcPts val="799"/>
                        </a:spcAft>
                        <a:defRPr/>
                      </a:pPr>
                      <a:r>
                        <a:rPr lang="ru-RU" sz="1000" b="0">
                          <a:solidFill>
                            <a:srgbClr val="002060"/>
                          </a:solidFill>
                          <a:latin typeface="Arial Narrow"/>
                          <a:ea typeface="Calibri"/>
                          <a:cs typeface="Times New Roman"/>
                        </a:rPr>
                        <a:t>Пешбурди ҳуқуқ ва уҳдадориҳои шаҳрвандон ва шахсони ҳуқуқӣ</a:t>
                      </a:r>
                      <a:endParaRPr/>
                    </a:p>
                  </a:txBody>
                  <a:tcPr anchor="ctr"/>
                </a:tc>
                <a:tc>
                  <a:txBody>
                    <a:bodyPr/>
                    <a:p>
                      <a:pPr algn="l">
                        <a:lnSpc>
                          <a:spcPct val="107000"/>
                        </a:lnSpc>
                        <a:spcAft>
                          <a:spcPts val="799"/>
                        </a:spcAft>
                        <a:defRPr/>
                      </a:pPr>
                      <a:r>
                        <a:rPr lang="ru-RU" sz="1000" b="0">
                          <a:solidFill>
                            <a:srgbClr val="002060"/>
                          </a:solidFill>
                          <a:latin typeface="Arial Narrow"/>
                          <a:ea typeface="Calibri"/>
                          <a:cs typeface="Times New Roman"/>
                        </a:rPr>
                        <a:t>Таъмини ҷалби шаҳрвандон, банақшагирӣ ва татбиқи он дар сатҳи маҳаллӣ;</a:t>
                      </a:r>
                      <a:endParaRPr/>
                    </a:p>
                  </a:txBody>
                  <a:tcPr anchor="ctr"/>
                </a:tc>
                <a:tc>
                  <a:txBody>
                    <a:bodyPr/>
                    <a:p>
                      <a:pPr algn="l">
                        <a:lnSpc>
                          <a:spcPct val="107000"/>
                        </a:lnSpc>
                        <a:spcAft>
                          <a:spcPts val="799"/>
                        </a:spcAft>
                        <a:defRPr/>
                      </a:pPr>
                      <a:r>
                        <a:rPr lang="tg-Cyrl-TJ" sz="1000" b="0">
                          <a:solidFill>
                            <a:srgbClr val="002060"/>
                          </a:solidFill>
                          <a:latin typeface="Arial Narrow"/>
                          <a:ea typeface="Calibri"/>
                          <a:cs typeface="Times New Roman"/>
                        </a:rPr>
                        <a:t>Фарогирии васеъи аҳолӣ </a:t>
                      </a:r>
                      <a:endParaRPr lang="ru-RU" sz="1000" b="0">
                        <a:solidFill>
                          <a:srgbClr val="002060"/>
                        </a:solidFill>
                        <a:latin typeface="Arial Narrow"/>
                        <a:ea typeface="Calibri"/>
                        <a:cs typeface="Times New Roman"/>
                      </a:endParaRPr>
                    </a:p>
                  </a:txBody>
                  <a:tcPr anchor="ctr"/>
                </a:tc>
                <a:tc>
                  <a:txBody>
                    <a:bodyPr/>
                    <a:p>
                      <a:pPr algn="ctr">
                        <a:lnSpc>
                          <a:spcPct val="107000"/>
                        </a:lnSpc>
                        <a:spcAft>
                          <a:spcPts val="799"/>
                        </a:spcAft>
                        <a:defRPr/>
                      </a:pPr>
                      <a:r>
                        <a:rPr lang="tg-Cyrl-TJ" sz="1000" b="0">
                          <a:solidFill>
                            <a:srgbClr val="002060"/>
                          </a:solidFill>
                          <a:latin typeface="Arial Narrow"/>
                          <a:ea typeface="Calibri"/>
                          <a:cs typeface="Times New Roman"/>
                        </a:rPr>
                        <a:t>Паст </a:t>
                      </a:r>
                      <a:endParaRPr lang="ru-RU" sz="1000" b="0">
                        <a:solidFill>
                          <a:srgbClr val="002060"/>
                        </a:solidFill>
                        <a:latin typeface="Arial Narrow"/>
                        <a:ea typeface="Calibri"/>
                        <a:cs typeface="Times New Roman"/>
                      </a:endParaRPr>
                    </a:p>
                  </a:txBody>
                  <a:tcPr anchor="ctr"/>
                </a:tc>
              </a:tr>
            </a:tbl>
          </a:graphicData>
        </a:graphic>
      </p:graphicFrame>
      <p:sp>
        <p:nvSpPr>
          <p:cNvPr id="1804561696" name="Стрелка: вправо с вырезом 1804561695"/>
          <p:cNvSpPr/>
          <p:nvPr/>
        </p:nvSpPr>
        <p:spPr bwMode="auto">
          <a:xfrm>
            <a:off x="2275848" y="3042450"/>
            <a:ext cx="531744" cy="347122"/>
          </a:xfrm>
          <a:prstGeom prst="notch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60649941" name="Заголовок 5"/>
          <p:cNvSpPr txBox="1"/>
          <p:nvPr/>
        </p:nvSpPr>
        <p:spPr bwMode="auto">
          <a:xfrm>
            <a:off x="775395" y="101721"/>
            <a:ext cx="10641204" cy="591611"/>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ct val="114999"/>
              </a:lnSpc>
              <a:spcBef>
                <a:spcPts val="0"/>
              </a:spcBef>
              <a:spcAft>
                <a:spcPts val="0"/>
              </a:spcAft>
              <a:buClrTx/>
              <a:buSzTx/>
              <a:buFontTx/>
              <a:buNone/>
              <a:defRPr/>
            </a:pPr>
            <a:r>
              <a:rPr lang="ru-RU" sz="1800" b="1" i="0" u="none" strike="noStrike" cap="none" spc="0">
                <a:ln>
                  <a:noFill/>
                </a:ln>
                <a:solidFill>
                  <a:prstClr val="white"/>
                </a:solidFill>
                <a:latin typeface="Arial Narrow"/>
                <a:ea typeface="Arial Narrow"/>
                <a:cs typeface="Arial Narrow"/>
              </a:rPr>
              <a:t>УСУЛҲОИ ИШТИРОКИ ҶОНИБҲОИ МАНФИАТДОР ДАР </a:t>
            </a:r>
            <a:r>
              <a:rPr lang="tg-Cyrl-TJ" sz="1800" b="1" i="0" u="none" strike="noStrike" cap="none" spc="0">
                <a:ln>
                  <a:noFill/>
                </a:ln>
                <a:solidFill>
                  <a:prstClr val="white"/>
                </a:solidFill>
                <a:latin typeface="Arial Narrow"/>
                <a:ea typeface="Arial Narrow"/>
                <a:cs typeface="Arial Narrow"/>
              </a:rPr>
              <a:t>ЛОИҲАИ “</a:t>
            </a:r>
            <a:r>
              <a:rPr lang="en-US" sz="1800" b="1" i="0" u="none" strike="noStrike" cap="none" spc="0">
                <a:ln>
                  <a:noFill/>
                </a:ln>
                <a:solidFill>
                  <a:prstClr val="white"/>
                </a:solidFill>
                <a:latin typeface="Arial Narrow"/>
                <a:ea typeface="Arial Narrow"/>
                <a:cs typeface="Arial Narrow"/>
              </a:rPr>
              <a:t>FINGROW</a:t>
            </a:r>
            <a:r>
              <a:rPr sz="1800" b="1" i="0" u="none" strike="noStrike" cap="none" spc="0">
                <a:ln>
                  <a:noFill/>
                </a:ln>
                <a:solidFill>
                  <a:prstClr val="white"/>
                </a:solidFill>
                <a:latin typeface="Arial Narrow"/>
                <a:ea typeface="Arial Narrow"/>
                <a:cs typeface="Arial Narrow"/>
              </a:rPr>
              <a:t> ТОҶИКИСТОН</a:t>
            </a:r>
            <a:r>
              <a:rPr lang="tg-Cyrl-TJ" sz="1800" b="1" i="0" u="none" strike="noStrike" cap="none" spc="0">
                <a:ln>
                  <a:noFill/>
                </a:ln>
                <a:solidFill>
                  <a:prstClr val="white"/>
                </a:solidFill>
                <a:latin typeface="Arial Narrow"/>
                <a:ea typeface="Arial Narrow"/>
                <a:cs typeface="Arial Narrow"/>
              </a:rPr>
              <a:t>: </a:t>
            </a:r>
            <a:r>
              <a:rPr sz="1800" b="1" i="0" u="none" strike="noStrike" cap="none" spc="0">
                <a:ln>
                  <a:noFill/>
                </a:ln>
                <a:solidFill>
                  <a:prstClr val="white"/>
                </a:solidFill>
                <a:latin typeface="Arial Narrow"/>
                <a:ea typeface="Arial Narrow"/>
                <a:cs typeface="Arial Narrow"/>
              </a:rPr>
              <a:t>ДАСТГИРИИ РУШДИ ЭКОСИСТЕМАИ СОҲИБКОР</a:t>
            </a:r>
            <a:r>
              <a:rPr lang="tg-Cyrl-TJ" sz="1800" b="1" i="0" u="none" strike="noStrike" cap="none" spc="0">
                <a:ln>
                  <a:noFill/>
                </a:ln>
                <a:solidFill>
                  <a:prstClr val="white"/>
                </a:solidFill>
                <a:latin typeface="Arial Narrow"/>
                <a:ea typeface="Arial Narrow"/>
                <a:cs typeface="Arial Narrow"/>
              </a:rPr>
              <a:t>Ӣ” </a:t>
            </a:r>
            <a:endParaRPr sz="2000" b="0" i="0" u="none" strike="noStrike" cap="none" spc="0">
              <a:ln>
                <a:noFill/>
              </a:ln>
              <a:solidFill>
                <a:prstClr val="white"/>
              </a:solidFill>
              <a:latin typeface="Calibri"/>
              <a:ea typeface="Calibri"/>
              <a:cs typeface="Arial"/>
            </a:endParaRPr>
          </a:p>
        </p:txBody>
      </p:sp>
      <p:graphicFrame>
        <p:nvGraphicFramePr>
          <p:cNvPr id="201581372" name="Таблица 4"/>
          <p:cNvGraphicFramePr>
            <a:graphicFrameLocks xmlns:a="http://schemas.openxmlformats.org/drawingml/2006/main"/>
          </p:cNvGraphicFramePr>
          <p:nvPr/>
        </p:nvGraphicFramePr>
        <p:xfrm>
          <a:off x="489283" y="842643"/>
          <a:ext cx="11113709" cy="5092561"/>
        </p:xfrm>
        <a:graphic>
          <a:graphicData uri="http://schemas.openxmlformats.org/drawingml/2006/table">
            <a:tbl>
              <a:tblPr firstRow="1" firstCol="1" lastRow="0" lastCol="0" bandRow="1" bandCol="0">
                <a:tableStyleId>{5C22544A-7EE6-4342-B048-85BDC9FD1C3A}</a:tableStyleId>
              </a:tblPr>
              <a:tblGrid>
                <a:gridCol w="2641603"/>
                <a:gridCol w="3471288"/>
                <a:gridCol w="2602049"/>
                <a:gridCol w="2398766"/>
              </a:tblGrid>
              <a:tr h="331887">
                <a:tc>
                  <a:txBody>
                    <a:bodyPr/>
                    <a:p>
                      <a:pPr algn="ctr">
                        <a:lnSpc>
                          <a:spcPct val="107000"/>
                        </a:lnSpc>
                        <a:spcAft>
                          <a:spcPts val="799"/>
                        </a:spcAft>
                        <a:defRPr/>
                      </a:pPr>
                      <a:r>
                        <a:rPr lang="ru-RU" sz="1000">
                          <a:latin typeface="Arial Narrow"/>
                        </a:rPr>
                        <a:t>Усулҳои ҷалбкунӣ </a:t>
                      </a:r>
                      <a:endParaRPr lang="ru-RU" sz="1000">
                        <a:latin typeface="Arial Narrow"/>
                        <a:ea typeface="Calibri"/>
                        <a:cs typeface="Times New Roman"/>
                      </a:endParaRPr>
                    </a:p>
                  </a:txBody>
                  <a:tcPr anchor="ctr"/>
                </a:tc>
                <a:tc>
                  <a:txBody>
                    <a:bodyPr/>
                    <a:p>
                      <a:pPr algn="ctr">
                        <a:lnSpc>
                          <a:spcPct val="107000"/>
                        </a:lnSpc>
                        <a:spcAft>
                          <a:spcPts val="799"/>
                        </a:spcAft>
                        <a:defRPr/>
                      </a:pPr>
                      <a:r>
                        <a:rPr lang="ru-RU" sz="1000">
                          <a:latin typeface="Arial Narrow"/>
                        </a:rPr>
                        <a:t>Тавсиф ва татбиқ</a:t>
                      </a:r>
                      <a:endParaRPr lang="ru-RU" sz="1000">
                        <a:latin typeface="Arial Narrow"/>
                        <a:ea typeface="Calibri"/>
                        <a:cs typeface="Times New Roman"/>
                      </a:endParaRPr>
                    </a:p>
                  </a:txBody>
                  <a:tcPr anchor="ctr"/>
                </a:tc>
                <a:tc>
                  <a:txBody>
                    <a:bodyPr/>
                    <a:p>
                      <a:pPr algn="ctr">
                        <a:lnSpc>
                          <a:spcPct val="107000"/>
                        </a:lnSpc>
                        <a:spcAft>
                          <a:spcPts val="799"/>
                        </a:spcAft>
                        <a:defRPr/>
                      </a:pPr>
                      <a:r>
                        <a:rPr lang="ru-RU" sz="1000">
                          <a:latin typeface="Arial Narrow"/>
                        </a:rPr>
                        <a:t>Аудиторияи мақсаднок</a:t>
                      </a:r>
                      <a:endParaRPr lang="ru-RU" sz="1000">
                        <a:latin typeface="Arial Narrow"/>
                        <a:ea typeface="Calibri"/>
                        <a:cs typeface="Times New Roman"/>
                      </a:endParaRPr>
                    </a:p>
                  </a:txBody>
                  <a:tcPr anchor="ctr"/>
                </a:tc>
                <a:tc>
                  <a:txBody>
                    <a:bodyPr/>
                    <a:p>
                      <a:pPr algn="ctr">
                        <a:lnSpc>
                          <a:spcPct val="107000"/>
                        </a:lnSpc>
                        <a:spcAft>
                          <a:spcPts val="799"/>
                        </a:spcAft>
                        <a:defRPr/>
                      </a:pPr>
                      <a:r>
                        <a:rPr lang="ru-RU" sz="1000">
                          <a:latin typeface="Arial Narrow"/>
                        </a:rPr>
                        <a:t>Басомад/Чорчӯбаи вақт</a:t>
                      </a:r>
                      <a:endParaRPr lang="ru-RU" sz="1000">
                        <a:latin typeface="Arial Narrow"/>
                        <a:ea typeface="Calibri"/>
                        <a:cs typeface="Times New Roman"/>
                      </a:endParaRPr>
                    </a:p>
                  </a:txBody>
                  <a:tcPr/>
                </a:tc>
              </a:tr>
              <a:tr h="733781">
                <a:tc>
                  <a:txBody>
                    <a:bodyPr/>
                    <a:p>
                      <a:pPr algn="l">
                        <a:lnSpc>
                          <a:spcPct val="107000"/>
                        </a:lnSpc>
                        <a:spcAft>
                          <a:spcPts val="799"/>
                        </a:spcAft>
                        <a:defRPr/>
                      </a:pPr>
                      <a:r>
                        <a:rPr lang="ru-RU" sz="1000">
                          <a:latin typeface="Arial Narrow"/>
                        </a:rPr>
                        <a:t>Веб-сайтҳо</a:t>
                      </a:r>
                      <a:endParaRPr lang="ru-RU" sz="1000">
                        <a:latin typeface="Arial Narrow"/>
                        <a:ea typeface="Calibri"/>
                        <a:cs typeface="Times New Roman"/>
                      </a:endParaRPr>
                    </a:p>
                  </a:txBody>
                  <a:tcPr/>
                </a:tc>
                <a:tc>
                  <a:txBody>
                    <a:bodyPr/>
                    <a:p>
                      <a:pPr algn="just">
                        <a:lnSpc>
                          <a:spcPct val="107000"/>
                        </a:lnSpc>
                        <a:spcAft>
                          <a:spcPts val="799"/>
                        </a:spcAft>
                        <a:defRPr/>
                      </a:pPr>
                      <a:r>
                        <a:rPr lang="ru-RU" sz="1000">
                          <a:latin typeface="Arial Narrow"/>
                        </a:rPr>
                        <a:t>Ҳуҷҷати арзёбии лоиҳа (</a:t>
                      </a:r>
                      <a:r>
                        <a:rPr lang="en-US" sz="1000">
                          <a:latin typeface="Arial Narrow"/>
                        </a:rPr>
                        <a:t>PAD) </a:t>
                      </a:r>
                      <a:r>
                        <a:rPr lang="ru-RU" sz="1000">
                          <a:latin typeface="Arial Narrow"/>
                        </a:rPr>
                        <a:t>ва Дастури татбиқи лоиҳа (</a:t>
                      </a:r>
                      <a:r>
                        <a:rPr lang="tg-Cyrl-TJ" sz="1000">
                          <a:latin typeface="Arial Narrow"/>
                        </a:rPr>
                        <a:t>ДТЛ</a:t>
                      </a:r>
                      <a:r>
                        <a:rPr lang="en-US" sz="1000">
                          <a:latin typeface="Arial Narrow"/>
                        </a:rPr>
                        <a:t>), </a:t>
                      </a:r>
                      <a:r>
                        <a:rPr lang="ru-RU" sz="1000">
                          <a:latin typeface="Arial Narrow"/>
                        </a:rPr>
                        <a:t>инчунин Нақшаи ӯҳдадориҳои экологӣ ва иҷтимоӣ (</a:t>
                      </a:r>
                      <a:r>
                        <a:rPr lang="en-US" sz="1000">
                          <a:latin typeface="Arial Narrow"/>
                        </a:rPr>
                        <a:t>ESCP) </a:t>
                      </a:r>
                      <a:r>
                        <a:rPr lang="ru-RU" sz="1000">
                          <a:latin typeface="Arial Narrow"/>
                        </a:rPr>
                        <a:t>ва </a:t>
                      </a:r>
                      <a:r>
                        <a:rPr lang="tg-Cyrl-TJ" sz="1000">
                          <a:latin typeface="Arial Narrow"/>
                        </a:rPr>
                        <a:t>ҶМ</a:t>
                      </a:r>
                      <a:r>
                        <a:rPr lang="en-US" sz="1000">
                          <a:latin typeface="Arial Narrow"/>
                        </a:rPr>
                        <a:t> </a:t>
                      </a:r>
                      <a:r>
                        <a:rPr lang="ru-RU" sz="1000">
                          <a:latin typeface="Arial Narrow"/>
                        </a:rPr>
                        <a:t>дар вебсайтҳои расмии вазорату идораҳои шарик ва Бонки Ҷаҳонӣ нашр карда мешаванд</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Ҳамаи ҷонибҳои манфиатдор </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Дар давоми 2 моҳ аз санаи эътибор пайдо кардани Созишномаи грантӣ</a:t>
                      </a:r>
                      <a:endParaRPr lang="ru-RU" sz="1000">
                        <a:latin typeface="Arial Narrow"/>
                        <a:ea typeface="Calibri"/>
                        <a:cs typeface="Times New Roman"/>
                      </a:endParaRPr>
                    </a:p>
                  </a:txBody>
                  <a:tcPr/>
                </a:tc>
              </a:tr>
              <a:tr h="612250">
                <a:tc>
                  <a:txBody>
                    <a:bodyPr/>
                    <a:p>
                      <a:pPr algn="l">
                        <a:lnSpc>
                          <a:spcPct val="107000"/>
                        </a:lnSpc>
                        <a:spcAft>
                          <a:spcPts val="799"/>
                        </a:spcAft>
                        <a:defRPr/>
                      </a:pPr>
                      <a:r>
                        <a:rPr lang="ru-RU" sz="1000">
                          <a:latin typeface="Arial Narrow"/>
                        </a:rPr>
                        <a:t>Муошират тавассути телефон ва паёмрасонҳои фаврӣ, мукотиба тавассути почтаи электронӣ ва хаттӣ</a:t>
                      </a:r>
                      <a:endParaRPr lang="ru-RU" sz="1000">
                        <a:latin typeface="Arial Narrow"/>
                        <a:ea typeface="Calibri"/>
                        <a:cs typeface="Times New Roman"/>
                      </a:endParaRPr>
                    </a:p>
                  </a:txBody>
                  <a:tcPr/>
                </a:tc>
                <a:tc>
                  <a:txBody>
                    <a:bodyPr/>
                    <a:p>
                      <a:pPr algn="just">
                        <a:lnSpc>
                          <a:spcPct val="107000"/>
                        </a:lnSpc>
                        <a:spcAft>
                          <a:spcPts val="799"/>
                        </a:spcAft>
                        <a:defRPr/>
                      </a:pPr>
                      <a:r>
                        <a:rPr lang="ru-RU" sz="1000">
                          <a:latin typeface="Arial Narrow"/>
                        </a:rPr>
                        <a:t>Паҳн кардани маълумоти боэътимод дар бораи Лоиҳа дар байни мақомоти давлатӣ, ташкилотҳо, идораҳо ва ширкатҳо ва даъват кардани ҷонибҳои манфиатдор ба вохӯриҳо.</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Мақомоти давлатӣ, созмонҳои ғайриҳукуматӣ, иттиҳодияҳо ва иттифоқҳои ҷамъиятӣ, шарикони рушд</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Ҳар семоҳа </a:t>
                      </a:r>
                      <a:endParaRPr lang="ru-RU" sz="1000">
                        <a:latin typeface="Arial Narrow"/>
                        <a:ea typeface="Calibri"/>
                        <a:cs typeface="Times New Roman"/>
                      </a:endParaRPr>
                    </a:p>
                  </a:txBody>
                  <a:tcPr/>
                </a:tc>
              </a:tr>
              <a:tr h="1087375">
                <a:tc>
                  <a:txBody>
                    <a:bodyPr/>
                    <a:p>
                      <a:pPr algn="l">
                        <a:lnSpc>
                          <a:spcPct val="107000"/>
                        </a:lnSpc>
                        <a:spcAft>
                          <a:spcPts val="799"/>
                        </a:spcAft>
                        <a:defRPr/>
                      </a:pPr>
                      <a:r>
                        <a:rPr lang="ru-RU" sz="1000">
                          <a:latin typeface="Arial Narrow"/>
                        </a:rPr>
                        <a:t>Интернет/ВАО-и рақамӣ</a:t>
                      </a:r>
                      <a:endParaRPr lang="ru-RU" sz="1000">
                        <a:latin typeface="Arial Narrow"/>
                        <a:ea typeface="Calibri"/>
                        <a:cs typeface="Times New Roman"/>
                      </a:endParaRPr>
                    </a:p>
                  </a:txBody>
                  <a:tcPr/>
                </a:tc>
                <a:tc>
                  <a:txBody>
                    <a:bodyPr/>
                    <a:p>
                      <a:pPr algn="just">
                        <a:lnSpc>
                          <a:spcPct val="107000"/>
                        </a:lnSpc>
                        <a:spcAft>
                          <a:spcPts val="799"/>
                        </a:spcAft>
                        <a:defRPr/>
                      </a:pPr>
                      <a:r>
                        <a:rPr lang="ru-RU" sz="1000">
                          <a:latin typeface="Arial Narrow"/>
                        </a:rPr>
                        <a:t>Истифодаи вебсайтҳои расмии вазорату идораҳои шарик ва татбиқкунанда барои паҳн кардани маълумот ва навсозиҳои гуногун дар бораи лоиҳаи умумӣ, раванди арзёбии таъсир ва идоракунии таъсир, харид/тендер, имкониятҳои шуғл ва фаъолиятҳои ҷалби ҷомеа дар лоиҳа.</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Иштирокчиёни лоиҳа ва дигар шахсони манфиатдор бо дастрасӣ ба захираҳои интернетӣ.</a:t>
                      </a:r>
                      <a:endParaRPr lang="ru-RU" sz="1000">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Дар давоми 3 моҳ аз санаи эътибор пайдо кардани Созишномаи Грант ва дар тӯли тамоми давраи татбиқи Лоиҳа</a:t>
                      </a:r>
                      <a:endParaRPr lang="ru-RU" sz="1000">
                        <a:latin typeface="Arial Narrow"/>
                        <a:ea typeface="Calibri"/>
                        <a:cs typeface="Times New Roman"/>
                      </a:endParaRPr>
                    </a:p>
                  </a:txBody>
                  <a:tcPr/>
                </a:tc>
              </a:tr>
              <a:tr h="701669">
                <a:tc>
                  <a:txBody>
                    <a:bodyPr/>
                    <a:p>
                      <a:pPr algn="l">
                        <a:lnSpc>
                          <a:spcPct val="107000"/>
                        </a:lnSpc>
                        <a:spcAft>
                          <a:spcPts val="799"/>
                        </a:spcAft>
                        <a:defRPr/>
                      </a:pPr>
                      <a:r>
                        <a:rPr lang="ru-RU" sz="1000"/>
                        <a:t>Мусоҳибаи рӯ ба рӯ</a:t>
                      </a:r>
                      <a:endParaRPr lang="ru-RU" sz="1000">
                        <a:latin typeface="Arial Narrow"/>
                        <a:ea typeface="Calibri"/>
                        <a:cs typeface="Times New Roman"/>
                      </a:endParaRPr>
                    </a:p>
                  </a:txBody>
                  <a:tcPr/>
                </a:tc>
                <a:tc>
                  <a:txBody>
                    <a:bodyPr/>
                    <a:p>
                      <a:pPr algn="just">
                        <a:lnSpc>
                          <a:spcPct val="107000"/>
                        </a:lnSpc>
                        <a:spcAft>
                          <a:spcPts val="799"/>
                        </a:spcAft>
                        <a:defRPr/>
                      </a:pPr>
                      <a:r>
                        <a:rPr lang="ru-RU" sz="1000"/>
                        <a:t>Ин усул барои ҷамъоварии андешаҳо дар бораи таъсири лоиҳа ва роҳҳои ҳалли он истифода мешавад..</a:t>
                      </a:r>
                      <a:endParaRPr lang="ru-RU" sz="1000">
                        <a:latin typeface="Arial Narrow"/>
                        <a:ea typeface="Calibri"/>
                        <a:cs typeface="Times New Roman"/>
                      </a:endParaRPr>
                    </a:p>
                  </a:txBody>
                  <a:tcPr/>
                </a:tc>
                <a:tc>
                  <a:txBody>
                    <a:bodyPr/>
                    <a:p>
                      <a:pPr algn="l">
                        <a:lnSpc>
                          <a:spcPct val="107000"/>
                        </a:lnSpc>
                        <a:spcAft>
                          <a:spcPts val="799"/>
                        </a:spcAft>
                        <a:defRPr/>
                      </a:pPr>
                      <a:r>
                        <a:rPr lang="ru-RU" sz="1000"/>
                        <a:t>Афроди осебпазир, ташкилотҳои ҷамъиятӣ, ассотсиатсияҳо, созмонҳои ғайриҳукуматӣ ва ғайра.</a:t>
                      </a:r>
                      <a:endParaRPr lang="ru-RU" sz="1000">
                        <a:latin typeface="Arial Narrow"/>
                        <a:ea typeface="Calibri"/>
                        <a:cs typeface="Times New Roman"/>
                      </a:endParaRPr>
                    </a:p>
                  </a:txBody>
                  <a:tcPr/>
                </a:tc>
                <a:tc>
                  <a:txBody>
                    <a:bodyPr/>
                    <a:p>
                      <a:pPr algn="l">
                        <a:lnSpc>
                          <a:spcPct val="107000"/>
                        </a:lnSpc>
                        <a:spcAft>
                          <a:spcPts val="799"/>
                        </a:spcAft>
                        <a:defRPr/>
                      </a:pPr>
                      <a:r>
                        <a:rPr lang="ru-RU" sz="1000"/>
                        <a:t>Дар давоми 2 моҳ аз санаи эътибор пайдо кардани Созишномаи Грант ва дар тӯли тамоми давраи татбиқи Лоиҳа</a:t>
                      </a:r>
                      <a:endParaRPr lang="ru-RU" sz="1000">
                        <a:latin typeface="Arial Narrow"/>
                        <a:ea typeface="Calibri"/>
                        <a:cs typeface="Times New Roman"/>
                      </a:endParaRPr>
                    </a:p>
                  </a:txBody>
                  <a:tcPr/>
                </a:tc>
              </a:tr>
              <a:tr h="1459079">
                <a:tc>
                  <a:txBody>
                    <a:bodyPr/>
                    <a:p>
                      <a:pPr algn="l">
                        <a:lnSpc>
                          <a:spcPct val="107000"/>
                        </a:lnSpc>
                        <a:spcAft>
                          <a:spcPts val="799"/>
                        </a:spcAft>
                        <a:defRPr/>
                      </a:pPr>
                      <a:r>
                        <a:rPr lang="ru-RU" sz="1000"/>
                        <a:t>Машваратҳо </a:t>
                      </a:r>
                      <a:endParaRPr lang="ru-RU" sz="1000">
                        <a:latin typeface="Arial Narrow"/>
                        <a:ea typeface="Calibri"/>
                        <a:cs typeface="Times New Roman"/>
                      </a:endParaRPr>
                    </a:p>
                  </a:txBody>
                  <a:tcPr/>
                </a:tc>
                <a:tc>
                  <a:txBody>
                    <a:bodyPr/>
                    <a:p>
                      <a:pPr algn="just">
                        <a:lnSpc>
                          <a:spcPct val="100000"/>
                        </a:lnSpc>
                        <a:spcAft>
                          <a:spcPts val="799"/>
                        </a:spcAft>
                        <a:defRPr/>
                      </a:pPr>
                      <a:r>
                        <a:rPr lang="ru-RU" sz="1000"/>
                        <a:t>Ин канал барои инҳо истифода мешавад:</a:t>
                      </a:r>
                      <a:endParaRPr/>
                    </a:p>
                    <a:p>
                      <a:pPr marL="285750" indent="-285750" algn="just">
                        <a:lnSpc>
                          <a:spcPct val="100000"/>
                        </a:lnSpc>
                        <a:spcAft>
                          <a:spcPts val="799"/>
                        </a:spcAft>
                        <a:buFont typeface="+mj-lt"/>
                        <a:buAutoNum type="romanLcPeriod"/>
                        <a:defRPr/>
                      </a:pPr>
                      <a:r>
                        <a:rPr lang="ru-RU" sz="1000"/>
                        <a:t>пешниҳоди маълумоти лоиҳа ба гурӯҳи манфиатдорон;</a:t>
                      </a:r>
                      <a:endParaRPr/>
                    </a:p>
                    <a:p>
                      <a:pPr marL="285750" indent="-285750" algn="just">
                        <a:lnSpc>
                          <a:spcPct val="100000"/>
                        </a:lnSpc>
                        <a:spcAft>
                          <a:spcPts val="799"/>
                        </a:spcAft>
                        <a:buFont typeface="+mj-lt"/>
                        <a:buAutoNum type="romanLcPeriod"/>
                        <a:defRPr/>
                      </a:pPr>
                      <a:r>
                        <a:rPr lang="ru-RU" sz="1000"/>
                        <a:t>ба гурӯҳи манфиатдор имконият фароҳам овардан барои изҳори назари худ;</a:t>
                      </a:r>
                      <a:endParaRPr/>
                    </a:p>
                    <a:p>
                      <a:pPr marL="285750" indent="-285750" algn="just">
                        <a:lnSpc>
                          <a:spcPct val="100000"/>
                        </a:lnSpc>
                        <a:spcAft>
                          <a:spcPts val="799"/>
                        </a:spcAft>
                        <a:buFont typeface="+mj-lt"/>
                        <a:buAutoNum type="romanLcPeriod"/>
                        <a:defRPr/>
                      </a:pPr>
                      <a:r>
                        <a:rPr lang="ru-RU" sz="1000"/>
                        <a:t>Истифодаи вазифаҳои муштарак барои мусоидат ба муҳокимаҳои гурӯҳӣ, таҳлили ақл, таҳлили иттилоот ва таҳияи тавсияҳо ва стратегияҳо; ва</a:t>
                      </a:r>
                      <a:endParaRPr/>
                    </a:p>
                    <a:p>
                      <a:pPr marL="285750" indent="-285750" algn="just">
                        <a:lnSpc>
                          <a:spcPct val="100000"/>
                        </a:lnSpc>
                        <a:spcAft>
                          <a:spcPts val="799"/>
                        </a:spcAft>
                        <a:buFont typeface="+mj-lt"/>
                        <a:buAutoNum type="romanLcPeriod"/>
                        <a:defRPr/>
                      </a:pPr>
                      <a:r>
                        <a:rPr lang="ru-RU" sz="1000"/>
                        <a:t>Сабти посухҳо.</a:t>
                      </a:r>
                      <a:endParaRPr lang="ru-RU" sz="1000">
                        <a:latin typeface="Arial Narrow"/>
                        <a:ea typeface="Calibri"/>
                        <a:cs typeface="Times New Roman"/>
                      </a:endParaRPr>
                    </a:p>
                  </a:txBody>
                  <a:tcPr/>
                </a:tc>
                <a:tc>
                  <a:txBody>
                    <a:bodyPr/>
                    <a:p>
                      <a:pPr algn="l">
                        <a:lnSpc>
                          <a:spcPct val="107000"/>
                        </a:lnSpc>
                        <a:spcAft>
                          <a:spcPts val="799"/>
                        </a:spcAft>
                        <a:defRPr/>
                      </a:pPr>
                      <a:r>
                        <a:rPr lang="ru-RU" sz="1000"/>
                        <a:t>Ташкилотҳои давлатӣ, созмонҳои ғайриҳукуматӣ, ташкилотҳои ҷамъиятӣ, ассотсиатсияҳои соҳавӣ</a:t>
                      </a:r>
                      <a:endParaRPr lang="ru-RU" sz="1000">
                        <a:latin typeface="Arial Narrow"/>
                        <a:ea typeface="Calibri"/>
                        <a:cs typeface="Times New Roman"/>
                      </a:endParaRPr>
                    </a:p>
                  </a:txBody>
                  <a:tcPr/>
                </a:tc>
                <a:tc>
                  <a:txBody>
                    <a:bodyPr/>
                    <a:p>
                      <a:pPr algn="l">
                        <a:lnSpc>
                          <a:spcPct val="107000"/>
                        </a:lnSpc>
                        <a:spcAft>
                          <a:spcPts val="799"/>
                        </a:spcAft>
                        <a:defRPr/>
                      </a:pPr>
                      <a:r>
                        <a:rPr lang="ru-RU" sz="1000"/>
                        <a:t>Дар давоми 2 моҳ аз санаи эътибор пайдо кардани Созишномаи грантӣ</a:t>
                      </a:r>
                      <a:endParaRPr lang="ru-RU" sz="1000">
                        <a:latin typeface="Arial Narrow"/>
                        <a:ea typeface="Calibri"/>
                        <a:cs typeface="Times New Roman"/>
                      </a:endParaRPr>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22766792" name="TextBox 7"/>
          <p:cNvSpPr txBox="1"/>
          <p:nvPr/>
        </p:nvSpPr>
        <p:spPr bwMode="auto">
          <a:xfrm>
            <a:off x="315427" y="92475"/>
            <a:ext cx="11620863" cy="640439"/>
          </a:xfrm>
          <a:prstGeom prst="rect">
            <a:avLst/>
          </a:prstGeom>
          <a:solidFill>
            <a:srgbClr val="002060"/>
          </a:solidFill>
        </p:spPr>
        <p:txBody>
          <a:bodyPr wrap="square" rtlCol="0">
            <a:spAutoFit/>
          </a:bodyPr>
          <a:lstStyle/>
          <a:p>
            <a:pPr marL="227012" marR="0" lvl="0" indent="0" algn="ctr" defTabSz="914400">
              <a:lnSpc>
                <a:spcPct val="100000"/>
              </a:lnSpc>
              <a:spcBef>
                <a:spcPts val="0"/>
              </a:spcBef>
              <a:spcAft>
                <a:spcPts val="0"/>
              </a:spcAft>
              <a:buClrTx/>
              <a:buSzTx/>
              <a:buFontTx/>
              <a:buNone/>
              <a:defRPr/>
            </a:pPr>
            <a:r>
              <a:rPr lang="ru-RU" sz="3600" b="1">
                <a:solidFill>
                  <a:schemeClr val="bg1"/>
                </a:solidFill>
                <a:latin typeface="Times New Roman"/>
                <a:ea typeface="Times New Roman"/>
                <a:cs typeface="Times New Roman"/>
              </a:rPr>
              <a:t>МАСОИЛИ АСОСӢ (КОНТЕКСТ)</a:t>
            </a:r>
            <a:endParaRPr sz="1800" b="1" i="0" u="none" strike="noStrike" cap="none" spc="0">
              <a:ln>
                <a:noFill/>
              </a:ln>
              <a:solidFill>
                <a:schemeClr val="bg1"/>
              </a:solidFill>
              <a:latin typeface="Times New Roman"/>
              <a:cs typeface="Times New Roman"/>
            </a:endParaRPr>
          </a:p>
        </p:txBody>
      </p:sp>
      <p:sp>
        <p:nvSpPr>
          <p:cNvPr id="295305540" name="TextBox 13"/>
          <p:cNvSpPr txBox="1"/>
          <p:nvPr/>
        </p:nvSpPr>
        <p:spPr bwMode="auto">
          <a:xfrm>
            <a:off x="286463" y="1225629"/>
            <a:ext cx="11678790" cy="4355488"/>
          </a:xfrm>
          <a:prstGeom prst="rect">
            <a:avLst/>
          </a:prstGeom>
          <a:noFill/>
        </p:spPr>
        <p:txBody>
          <a:bodyPr wrap="square">
            <a:spAutoFit/>
          </a:bodyPr>
          <a:lstStyle/>
          <a:p>
            <a:pPr marL="457200" indent="-457200">
              <a:lnSpc>
                <a:spcPct val="200000"/>
              </a:lnSpc>
              <a:buFont typeface="Arial"/>
              <a:buChar char="•"/>
              <a:defRPr/>
            </a:pPr>
            <a:r>
              <a:rPr lang="ru-RU" sz="3600">
                <a:latin typeface="Times New Roman"/>
                <a:ea typeface="Times New Roman"/>
                <a:cs typeface="Times New Roman"/>
              </a:rPr>
              <a:t>Мушкилӣ</a:t>
            </a:r>
            <a:r>
              <a:rPr lang="ru-RU" sz="3600">
                <a:latin typeface="Times New Roman"/>
                <a:ea typeface="Times New Roman"/>
                <a:cs typeface="Times New Roman"/>
              </a:rPr>
              <a:t> дар </a:t>
            </a:r>
            <a:r>
              <a:rPr lang="ru-RU" sz="3600">
                <a:latin typeface="Times New Roman"/>
                <a:ea typeface="Times New Roman"/>
                <a:cs typeface="Times New Roman"/>
              </a:rPr>
              <a:t>шуғулнокии</a:t>
            </a:r>
            <a:r>
              <a:rPr lang="ru-RU" sz="3600">
                <a:latin typeface="Times New Roman"/>
                <a:ea typeface="Times New Roman"/>
                <a:cs typeface="Times New Roman"/>
              </a:rPr>
              <a:t> </a:t>
            </a:r>
            <a:r>
              <a:rPr lang="ru-RU" sz="3600">
                <a:latin typeface="Times New Roman"/>
                <a:ea typeface="Times New Roman"/>
                <a:cs typeface="Times New Roman"/>
              </a:rPr>
              <a:t>аҳолӣ</a:t>
            </a:r>
            <a:endParaRPr lang="ru-RU" sz="3600">
              <a:latin typeface="Times New Roman"/>
              <a:ea typeface="Times New Roman"/>
              <a:cs typeface="Times New Roman"/>
            </a:endParaRPr>
          </a:p>
          <a:p>
            <a:pPr marL="457200" indent="-457200">
              <a:lnSpc>
                <a:spcPct val="200000"/>
              </a:lnSpc>
              <a:buFont typeface="Arial"/>
              <a:buChar char="•"/>
              <a:defRPr/>
            </a:pPr>
            <a:r>
              <a:rPr lang="ru-RU" sz="3600">
                <a:latin typeface="Times New Roman"/>
                <a:ea typeface="Times New Roman"/>
                <a:cs typeface="Times New Roman"/>
              </a:rPr>
              <a:t>Сатҳи</a:t>
            </a:r>
            <a:r>
              <a:rPr lang="ru-RU" sz="3600">
                <a:latin typeface="Times New Roman"/>
                <a:ea typeface="Times New Roman"/>
                <a:cs typeface="Times New Roman"/>
              </a:rPr>
              <a:t> пасти </a:t>
            </a:r>
            <a:r>
              <a:rPr lang="ru-RU" sz="3600">
                <a:latin typeface="Times New Roman"/>
                <a:ea typeface="Times New Roman"/>
                <a:cs typeface="Times New Roman"/>
              </a:rPr>
              <a:t>таъсиси</a:t>
            </a:r>
            <a:r>
              <a:rPr lang="ru-RU" sz="3600">
                <a:latin typeface="Times New Roman"/>
                <a:ea typeface="Times New Roman"/>
                <a:cs typeface="Times New Roman"/>
              </a:rPr>
              <a:t> </a:t>
            </a:r>
            <a:r>
              <a:rPr lang="ru-RU" sz="3600">
                <a:latin typeface="Times New Roman"/>
                <a:ea typeface="Times New Roman"/>
                <a:cs typeface="Times New Roman"/>
              </a:rPr>
              <a:t>ширкатҳои</a:t>
            </a:r>
            <a:r>
              <a:rPr lang="ru-RU" sz="3600">
                <a:latin typeface="Times New Roman"/>
                <a:ea typeface="Times New Roman"/>
                <a:cs typeface="Times New Roman"/>
              </a:rPr>
              <a:t> </a:t>
            </a:r>
            <a:r>
              <a:rPr lang="ru-RU" sz="3600">
                <a:latin typeface="Times New Roman"/>
                <a:ea typeface="Times New Roman"/>
                <a:cs typeface="Times New Roman"/>
              </a:rPr>
              <a:t>нав</a:t>
            </a:r>
            <a:endParaRPr lang="ru-RU" sz="3600">
              <a:latin typeface="Times New Roman"/>
              <a:cs typeface="Times New Roman"/>
            </a:endParaRPr>
          </a:p>
          <a:p>
            <a:pPr marL="457200" indent="-457200">
              <a:lnSpc>
                <a:spcPct val="200000"/>
              </a:lnSpc>
              <a:buFont typeface="Arial"/>
              <a:buChar char="•"/>
              <a:defRPr/>
            </a:pPr>
            <a:r>
              <a:rPr lang="ru-RU" sz="3600">
                <a:latin typeface="Times New Roman"/>
                <a:ea typeface="Times New Roman"/>
                <a:cs typeface="Times New Roman"/>
              </a:rPr>
              <a:t>Маҳдудияти</a:t>
            </a:r>
            <a:r>
              <a:rPr lang="ru-RU" sz="3600">
                <a:latin typeface="Times New Roman"/>
                <a:ea typeface="Times New Roman"/>
                <a:cs typeface="Times New Roman"/>
              </a:rPr>
              <a:t> </a:t>
            </a:r>
            <a:r>
              <a:rPr lang="ru-RU" sz="3600">
                <a:latin typeface="Times New Roman"/>
                <a:ea typeface="Times New Roman"/>
                <a:cs typeface="Times New Roman"/>
              </a:rPr>
              <a:t>дастрасӣ</a:t>
            </a:r>
            <a:r>
              <a:rPr lang="ru-RU" sz="3600">
                <a:latin typeface="Times New Roman"/>
                <a:ea typeface="Times New Roman"/>
                <a:cs typeface="Times New Roman"/>
              </a:rPr>
              <a:t> ба </a:t>
            </a:r>
            <a:r>
              <a:rPr lang="ru-RU" sz="3600">
                <a:latin typeface="Times New Roman"/>
                <a:ea typeface="Times New Roman"/>
                <a:cs typeface="Times New Roman"/>
              </a:rPr>
              <a:t>маблағгузорӣ</a:t>
            </a:r>
            <a:endParaRPr sz="3600">
              <a:latin typeface="Times New Roman"/>
              <a:cs typeface="Times New Roman"/>
            </a:endParaRPr>
          </a:p>
          <a:p>
            <a:pPr marL="457200" indent="-457200">
              <a:lnSpc>
                <a:spcPct val="200000"/>
              </a:lnSpc>
              <a:buFont typeface="Arial"/>
              <a:buChar char="•"/>
              <a:defRPr/>
            </a:pPr>
            <a:r>
              <a:rPr lang="ru-RU" sz="3600">
                <a:latin typeface="Times New Roman"/>
                <a:ea typeface="Times New Roman"/>
                <a:cs typeface="Times New Roman"/>
              </a:rPr>
              <a:t>Заифии</a:t>
            </a:r>
            <a:r>
              <a:rPr lang="ru-RU" sz="3600">
                <a:latin typeface="Times New Roman"/>
                <a:ea typeface="Times New Roman"/>
                <a:cs typeface="Times New Roman"/>
              </a:rPr>
              <a:t> </a:t>
            </a:r>
            <a:r>
              <a:rPr lang="ru-RU" sz="3600">
                <a:latin typeface="Times New Roman"/>
                <a:ea typeface="Times New Roman"/>
                <a:cs typeface="Times New Roman"/>
              </a:rPr>
              <a:t>экосистемаи</a:t>
            </a:r>
            <a:r>
              <a:rPr lang="ru-RU" sz="3600">
                <a:latin typeface="Times New Roman"/>
                <a:ea typeface="Times New Roman"/>
                <a:cs typeface="Times New Roman"/>
              </a:rPr>
              <a:t> </a:t>
            </a:r>
            <a:r>
              <a:rPr lang="ru-RU" sz="3600">
                <a:latin typeface="Times New Roman"/>
                <a:ea typeface="Times New Roman"/>
                <a:cs typeface="Times New Roman"/>
              </a:rPr>
              <a:t>соҳибкорӣ</a:t>
            </a:r>
            <a:endParaRPr lang="ru-RU" sz="3600">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92055074" name="Заголовок 5"/>
          <p:cNvSpPr txBox="1"/>
          <p:nvPr/>
        </p:nvSpPr>
        <p:spPr bwMode="auto">
          <a:xfrm>
            <a:off x="2574485" y="133795"/>
            <a:ext cx="7005317" cy="422031"/>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1800" b="0" i="0" u="none" strike="noStrike" cap="none" spc="0">
                <a:ln>
                  <a:noFill/>
                </a:ln>
                <a:solidFill>
                  <a:prstClr val="white"/>
                </a:solidFill>
                <a:latin typeface="Arial Narrow"/>
                <a:ea typeface="Calibri"/>
                <a:cs typeface="Arial"/>
              </a:rPr>
              <a:t>Стратегияи ифшои маълумотҳо </a:t>
            </a:r>
            <a:endParaRPr lang="en-US" sz="3200" b="0" i="0" u="none" strike="noStrike" cap="none" spc="0">
              <a:ln>
                <a:noFill/>
              </a:ln>
              <a:solidFill>
                <a:prstClr val="white"/>
              </a:solidFill>
              <a:latin typeface="Arial Narrow"/>
              <a:ea typeface="Calibri"/>
              <a:cs typeface="Arial"/>
            </a:endParaRPr>
          </a:p>
        </p:txBody>
      </p:sp>
      <p:graphicFrame>
        <p:nvGraphicFramePr>
          <p:cNvPr id="1173155569" name="Таблица 4"/>
          <p:cNvGraphicFramePr>
            <a:graphicFrameLocks xmlns:a="http://schemas.openxmlformats.org/drawingml/2006/main"/>
          </p:cNvGraphicFramePr>
          <p:nvPr/>
        </p:nvGraphicFramePr>
        <p:xfrm>
          <a:off x="731518" y="678375"/>
          <a:ext cx="10948289" cy="5507316"/>
        </p:xfrm>
        <a:graphic>
          <a:graphicData uri="http://schemas.openxmlformats.org/drawingml/2006/table">
            <a:tbl>
              <a:tblPr firstRow="1" firstCol="1" lastRow="0" lastCol="0" bandRow="1" bandCol="0">
                <a:tableStyleId>{5C22544A-7EE6-4342-B048-85BDC9FD1C3A}</a:tableStyleId>
              </a:tblPr>
              <a:tblGrid>
                <a:gridCol w="1752367"/>
                <a:gridCol w="1818738"/>
                <a:gridCol w="1890450"/>
                <a:gridCol w="2002596"/>
                <a:gridCol w="2002596"/>
                <a:gridCol w="1481539"/>
              </a:tblGrid>
              <a:tr h="306031">
                <a:tc>
                  <a:txBody>
                    <a:bodyPr/>
                    <a:p>
                      <a:pPr algn="l">
                        <a:lnSpc>
                          <a:spcPct val="107000"/>
                        </a:lnSpc>
                        <a:spcAft>
                          <a:spcPts val="799"/>
                        </a:spcAft>
                        <a:defRPr/>
                      </a:pPr>
                      <a:r>
                        <a:rPr lang="ru-RU" sz="1000">
                          <a:latin typeface="Arial Narrow"/>
                        </a:rPr>
                        <a:t>Марҳилаи лоиҳа</a:t>
                      </a:r>
                      <a:endParaRPr lang="ru-RU" sz="1000">
                        <a:solidFill>
                          <a:srgbClr val="002060"/>
                        </a:solidFill>
                        <a:latin typeface="Arial Narrow"/>
                        <a:ea typeface="Calibri"/>
                        <a:cs typeface="Times New Roman"/>
                      </a:endParaRPr>
                    </a:p>
                  </a:txBody>
                  <a:tcPr anchor="ctr"/>
                </a:tc>
                <a:tc>
                  <a:txBody>
                    <a:bodyPr/>
                    <a:p>
                      <a:pPr algn="l">
                        <a:lnSpc>
                          <a:spcPct val="107000"/>
                        </a:lnSpc>
                        <a:spcAft>
                          <a:spcPts val="799"/>
                        </a:spcAft>
                        <a:defRPr/>
                      </a:pPr>
                      <a:r>
                        <a:rPr lang="ru-RU" sz="1000">
                          <a:latin typeface="Arial Narrow"/>
                        </a:rPr>
                        <a:t>Рӯйхати маълумоте, ки бояд ифшо карда шавад</a:t>
                      </a:r>
                      <a:endParaRPr lang="ru-RU" sz="1000">
                        <a:solidFill>
                          <a:srgbClr val="002060"/>
                        </a:solidFill>
                        <a:latin typeface="Arial Narrow"/>
                        <a:ea typeface="Calibri"/>
                        <a:cs typeface="Times New Roman"/>
                      </a:endParaRPr>
                    </a:p>
                  </a:txBody>
                  <a:tcPr anchor="ctr"/>
                </a:tc>
                <a:tc>
                  <a:txBody>
                    <a:bodyPr/>
                    <a:p>
                      <a:pPr algn="l">
                        <a:lnSpc>
                          <a:spcPct val="107000"/>
                        </a:lnSpc>
                        <a:spcAft>
                          <a:spcPts val="799"/>
                        </a:spcAft>
                        <a:defRPr/>
                      </a:pPr>
                      <a:r>
                        <a:rPr lang="ru-RU" sz="1000">
                          <a:latin typeface="Arial Narrow"/>
                        </a:rPr>
                        <a:t>Методологияи пешниҳодшуда</a:t>
                      </a:r>
                      <a:endParaRPr lang="ru-RU" sz="1000">
                        <a:solidFill>
                          <a:srgbClr val="002060"/>
                        </a:solidFill>
                        <a:latin typeface="Arial Narrow"/>
                        <a:ea typeface="Calibri"/>
                        <a:cs typeface="Times New Roman"/>
                      </a:endParaRPr>
                    </a:p>
                  </a:txBody>
                  <a:tcPr anchor="ctr"/>
                </a:tc>
                <a:tc>
                  <a:txBody>
                    <a:bodyPr/>
                    <a:p>
                      <a:pPr algn="l">
                        <a:lnSpc>
                          <a:spcPct val="107000"/>
                        </a:lnSpc>
                        <a:spcAft>
                          <a:spcPts val="799"/>
                        </a:spcAft>
                        <a:defRPr/>
                      </a:pPr>
                      <a:r>
                        <a:rPr lang="ru-RU" sz="1000">
                          <a:latin typeface="Arial Narrow"/>
                        </a:rPr>
                        <a:t>Манфиатдорони мақсаднок</a:t>
                      </a:r>
                      <a:endParaRPr lang="ru-RU" sz="1000">
                        <a:solidFill>
                          <a:srgbClr val="002060"/>
                        </a:solidFill>
                        <a:latin typeface="Arial Narrow"/>
                        <a:ea typeface="Calibri"/>
                        <a:cs typeface="Times New Roman"/>
                      </a:endParaRPr>
                    </a:p>
                  </a:txBody>
                  <a:tcPr anchor="ctr"/>
                </a:tc>
                <a:tc>
                  <a:txBody>
                    <a:bodyPr/>
                    <a:p>
                      <a:pPr algn="l">
                        <a:lnSpc>
                          <a:spcPct val="107000"/>
                        </a:lnSpc>
                        <a:spcAft>
                          <a:spcPts val="799"/>
                        </a:spcAft>
                        <a:defRPr/>
                      </a:pPr>
                      <a:r>
                        <a:rPr lang="ru-RU" sz="1000">
                          <a:latin typeface="Arial Narrow"/>
                        </a:rPr>
                        <a:t>Мавзӯи машварат</a:t>
                      </a:r>
                      <a:endParaRPr lang="ru-RU" sz="1000">
                        <a:solidFill>
                          <a:srgbClr val="002060"/>
                        </a:solidFill>
                        <a:latin typeface="Arial Narrow"/>
                        <a:ea typeface="Calibri"/>
                        <a:cs typeface="Times New Roman"/>
                      </a:endParaRPr>
                    </a:p>
                  </a:txBody>
                  <a:tcPr anchor="ctr"/>
                </a:tc>
                <a:tc>
                  <a:txBody>
                    <a:bodyPr/>
                    <a:p>
                      <a:pPr algn="l">
                        <a:lnSpc>
                          <a:spcPct val="107000"/>
                        </a:lnSpc>
                        <a:spcAft>
                          <a:spcPts val="799"/>
                        </a:spcAft>
                        <a:defRPr/>
                      </a:pPr>
                      <a:r>
                        <a:rPr lang="ru-RU" sz="1000">
                          <a:latin typeface="Arial Narrow"/>
                        </a:rPr>
                        <a:t>Масъулият</a:t>
                      </a:r>
                      <a:endParaRPr lang="ru-RU" sz="1000">
                        <a:solidFill>
                          <a:srgbClr val="002060"/>
                        </a:solidFill>
                        <a:latin typeface="Arial Narrow"/>
                        <a:ea typeface="Calibri"/>
                        <a:cs typeface="Times New Roman"/>
                      </a:endParaRPr>
                    </a:p>
                  </a:txBody>
                  <a:tcPr anchor="ctr"/>
                </a:tc>
              </a:tr>
              <a:tr h="377162">
                <a:tc rowSpan="3">
                  <a:txBody>
                    <a:bodyPr/>
                    <a:p>
                      <a:pPr algn="l">
                        <a:lnSpc>
                          <a:spcPct val="107000"/>
                        </a:lnSpc>
                        <a:spcAft>
                          <a:spcPts val="799"/>
                        </a:spcAft>
                        <a:defRPr/>
                      </a:pPr>
                      <a:r>
                        <a:rPr lang="ru-RU" sz="1000">
                          <a:latin typeface="Arial Narrow"/>
                        </a:rPr>
                        <a:t>Марҳилаи омодагӣ ё тарҳрезӣ</a:t>
                      </a:r>
                      <a:endParaRPr lang="ru-RU" sz="1000">
                        <a:solidFill>
                          <a:srgbClr val="002060"/>
                        </a:solidFill>
                        <a:latin typeface="Arial Narrow"/>
                        <a:ea typeface="Calibri"/>
                        <a:cs typeface="Times New Roman"/>
                      </a:endParaRPr>
                    </a:p>
                  </a:txBody>
                  <a:tcPr/>
                </a:tc>
                <a:tc rowSpan="3">
                  <a:txBody>
                    <a:bodyPr/>
                    <a:p>
                      <a:pPr algn="l">
                        <a:lnSpc>
                          <a:spcPct val="107000"/>
                        </a:lnSpc>
                        <a:spcAft>
                          <a:spcPts val="799"/>
                        </a:spcAft>
                        <a:defRPr/>
                      </a:pPr>
                      <a:r>
                        <a:rPr lang="ru-RU" sz="1000">
                          <a:latin typeface="Arial Narrow"/>
                        </a:rPr>
                        <a:t>Нақшаи ӯҳдадориҳои экологӣ ва иҷтимоӣ (</a:t>
                      </a:r>
                      <a:r>
                        <a:rPr lang="en-US" sz="1000">
                          <a:latin typeface="Arial Narrow"/>
                        </a:rPr>
                        <a:t>ESCP) </a:t>
                      </a:r>
                      <a:r>
                        <a:rPr lang="ru-RU" sz="1000">
                          <a:latin typeface="Arial Narrow"/>
                        </a:rPr>
                        <a:t>ва  Нақшаи </a:t>
                      </a:r>
                      <a:r>
                        <a:rPr lang="tg-Cyrl-TJ" sz="1000">
                          <a:latin typeface="Arial Narrow"/>
                        </a:rPr>
                        <a:t>ҶМ</a:t>
                      </a:r>
                      <a:r>
                        <a:rPr lang="en-US" sz="1000">
                          <a:latin typeface="Arial Narrow"/>
                        </a:rPr>
                        <a:t>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Вебсайтҳои расмӣ</a:t>
                      </a:r>
                      <a:r>
                        <a:rPr lang="en-US" sz="1000">
                          <a:latin typeface="Arial Narrow"/>
                        </a:rPr>
                        <a:t> </a:t>
                      </a:r>
                      <a:endParaRPr lang="ru-RU" sz="1000">
                        <a:latin typeface="Arial Narrow"/>
                      </a:endParaRPr>
                    </a:p>
                    <a:p>
                      <a:pPr algn="l">
                        <a:lnSpc>
                          <a:spcPct val="107000"/>
                        </a:lnSpc>
                        <a:spcAft>
                          <a:spcPts val="799"/>
                        </a:spcAft>
                        <a:defRPr/>
                      </a:pPr>
                      <a:r>
                        <a:rPr lang="en-US" sz="1000" u="none" strike="noStrike">
                          <a:latin typeface="Arial Narrow"/>
                        </a:rPr>
                        <a:t>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Ҷонибҳои манфиатдор дар сатҳҳои миллӣ, вилоятӣ ва ноҳиявӣ.</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Идоракунии иҷтимоӣ ва экологӣ, харид, ҷалби ҷонибҳои манфиатдор.</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tg-Cyrl-TJ" sz="1000">
                          <a:latin typeface="Arial Narrow"/>
                        </a:rPr>
                        <a:t>МТЛ</a:t>
                      </a:r>
                      <a:endParaRPr lang="ru-RU" sz="1000">
                        <a:solidFill>
                          <a:srgbClr val="002060"/>
                        </a:solidFill>
                        <a:latin typeface="Arial Narrow"/>
                        <a:ea typeface="Calibri"/>
                        <a:cs typeface="Times New Roman"/>
                      </a:endParaRPr>
                    </a:p>
                  </a:txBody>
                  <a:tcPr/>
                </a:tc>
              </a:tr>
              <a:tr h="432987">
                <a:tc vMerge="1">
                  <a:txBody>
                    <a:bodyPr/>
                    <a:p>
                      <a:pPr>
                        <a:defRPr/>
                      </a:pPr>
                      <a:endParaRPr lang="ru-RU"/>
                    </a:p>
                  </a:txBody>
                  <a:tcPr/>
                </a:tc>
                <a:tc vMerge="1">
                  <a:txBody>
                    <a:bodyPr/>
                    <a:p>
                      <a:pPr>
                        <a:defRPr/>
                      </a:pPr>
                      <a:endParaRPr lang="ru-RU"/>
                    </a:p>
                  </a:txBody>
                  <a:tcPr/>
                </a:tc>
                <a:tc>
                  <a:txBody>
                    <a:bodyPr/>
                    <a:p>
                      <a:pPr algn="l">
                        <a:lnSpc>
                          <a:spcPct val="107000"/>
                        </a:lnSpc>
                        <a:spcAft>
                          <a:spcPts val="799"/>
                        </a:spcAft>
                        <a:defRPr/>
                      </a:pPr>
                      <a:r>
                        <a:rPr lang="tg-Cyrl-TJ" sz="1000">
                          <a:latin typeface="Arial Narrow"/>
                        </a:rPr>
                        <a:t>Машаваратҳо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дар сатҳҳои миллӣ, вилоятӣ ва ноҳиявӣ</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Консепсияи лоиҳа, усули интихоби ҷамоатҳои баҳрабаранда, манфиатҳо, таъсир</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КДСваИАД, МТЛ,БМ ва Бизнес инкубатори давлатӣ</a:t>
                      </a:r>
                      <a:endParaRPr lang="ru-RU" sz="1000">
                        <a:solidFill>
                          <a:srgbClr val="002060"/>
                        </a:solidFill>
                        <a:latin typeface="Arial Narrow"/>
                        <a:ea typeface="Calibri"/>
                        <a:cs typeface="Times New Roman"/>
                      </a:endParaRPr>
                    </a:p>
                  </a:txBody>
                  <a:tcPr/>
                </a:tc>
              </a:tr>
              <a:tr h="432987">
                <a:tc vMerge="1">
                  <a:txBody>
                    <a:bodyPr/>
                    <a:p>
                      <a:pPr>
                        <a:defRPr/>
                      </a:pPr>
                      <a:endParaRPr lang="ru-RU"/>
                    </a:p>
                  </a:txBody>
                  <a:tcPr/>
                </a:tc>
                <a:tc vMerge="1">
                  <a:txBody>
                    <a:bodyPr/>
                    <a:p>
                      <a:pPr>
                        <a:defRPr/>
                      </a:pPr>
                      <a:endParaRPr lang="ru-RU"/>
                    </a:p>
                  </a:txBody>
                  <a:tcPr/>
                </a:tc>
                <a:tc>
                  <a:txBody>
                    <a:bodyPr/>
                    <a:p>
                      <a:pPr algn="l">
                        <a:lnSpc>
                          <a:spcPct val="107000"/>
                        </a:lnSpc>
                        <a:spcAft>
                          <a:spcPts val="799"/>
                        </a:spcAft>
                        <a:defRPr/>
                      </a:pPr>
                      <a:r>
                        <a:rPr lang="ru-RU" sz="1000">
                          <a:latin typeface="Arial Narrow"/>
                        </a:rPr>
                        <a:t>Муҳокимаҳои оммавӣ ва машваратҳо бо ҷонибҳои зарардида</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Ҷонибҳои манфиатдор дар сатҳи ҷомеа</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Консепсияи лоиҳа, усули интихоби ҷамоатҳои баҳрабаранда, манфиатҳо, таъсир</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КДСваИАД, МТЛ,БМ ва Бизнес инкубатори давлатӣ</a:t>
                      </a:r>
                      <a:endParaRPr lang="ru-RU" sz="1000">
                        <a:solidFill>
                          <a:srgbClr val="002060"/>
                        </a:solidFill>
                        <a:latin typeface="Arial Narrow"/>
                        <a:ea typeface="Calibri"/>
                        <a:cs typeface="Times New Roman"/>
                      </a:endParaRPr>
                    </a:p>
                  </a:txBody>
                  <a:tcPr/>
                </a:tc>
              </a:tr>
              <a:tr h="1269491">
                <a:tc>
                  <a:txBody>
                    <a:bodyPr/>
                    <a:p>
                      <a:pPr algn="l">
                        <a:lnSpc>
                          <a:spcPct val="107000"/>
                        </a:lnSpc>
                        <a:spcAft>
                          <a:spcPts val="799"/>
                        </a:spcAft>
                        <a:defRPr/>
                      </a:pPr>
                      <a:r>
                        <a:rPr lang="ru-RU" sz="1000">
                          <a:latin typeface="Arial Narrow"/>
                        </a:rPr>
                        <a:t>Марҳилаи татбиқ</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Нақшаи идоракунии иҷтимоӣ ва экологӣ (</a:t>
                      </a:r>
                      <a:r>
                        <a:rPr lang="en-US" sz="1000">
                          <a:latin typeface="Arial Narrow"/>
                        </a:rPr>
                        <a:t>SEMP), </a:t>
                      </a:r>
                      <a:r>
                        <a:rPr lang="ru-RU" sz="1000">
                          <a:latin typeface="Arial Narrow"/>
                        </a:rPr>
                        <a:t>Тартиби идоракунии захираҳои инсонӣ, Тандурустӣ ва бехатарӣ, Омодагӣ ва Нақшаи вокуниш ба ҳолатҳои фавқулодда </a:t>
                      </a:r>
                      <a:endParaRPr sz="1000">
                        <a:latin typeface="Arial Narrow"/>
                      </a:endParaRPr>
                    </a:p>
                    <a:p>
                      <a:pPr algn="l">
                        <a:lnSpc>
                          <a:spcPct val="107000"/>
                        </a:lnSpc>
                        <a:spcAft>
                          <a:spcPts val="799"/>
                        </a:spcAft>
                        <a:defRPr/>
                      </a:pPr>
                      <a:r>
                        <a:rPr lang="ru-RU" sz="1000">
                          <a:latin typeface="Arial Narrow"/>
                        </a:rPr>
                        <a:t>Мониторинги лоиҳа ва гузоришдиҳии риояи қоидаҳо</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Вебсайтҳои расмӣ</a:t>
                      </a:r>
                      <a:r>
                        <a:rPr lang="en-US" sz="1000">
                          <a:latin typeface="Arial Narrow"/>
                        </a:rPr>
                        <a:t> </a:t>
                      </a:r>
                      <a:endParaRPr lang="ru-RU" sz="1000">
                        <a:latin typeface="Arial Narrow"/>
                      </a:endParaRPr>
                    </a:p>
                    <a:p>
                      <a:pPr algn="l">
                        <a:lnSpc>
                          <a:spcPct val="107000"/>
                        </a:lnSpc>
                        <a:spcAft>
                          <a:spcPts val="799"/>
                        </a:spcAft>
                        <a:defRPr/>
                      </a:pPr>
                      <a:r>
                        <a:rPr lang="en-US" sz="1000">
                          <a:latin typeface="Arial Narrow"/>
                        </a:rPr>
                        <a:t> </a:t>
                      </a:r>
                      <a:endParaRPr lang="ru-RU" sz="1000">
                        <a:latin typeface="Arial Narrow"/>
                      </a:endParaRPr>
                    </a:p>
                    <a:p>
                      <a:pPr algn="l">
                        <a:lnSpc>
                          <a:spcPct val="107000"/>
                        </a:lnSpc>
                        <a:spcAft>
                          <a:spcPts val="799"/>
                        </a:spcAft>
                        <a:defRPr/>
                      </a:pPr>
                      <a:r>
                        <a:rPr lang="en-US" sz="1000">
                          <a:latin typeface="Arial Narrow"/>
                        </a:rPr>
                        <a:t> </a:t>
                      </a:r>
                      <a:endParaRPr lang="ru-RU" sz="1000">
                        <a:latin typeface="Arial Narrow"/>
                      </a:endParaRPr>
                    </a:p>
                    <a:p>
                      <a:pPr algn="l">
                        <a:lnSpc>
                          <a:spcPct val="107000"/>
                        </a:lnSpc>
                        <a:spcAft>
                          <a:spcPts val="799"/>
                        </a:spcAft>
                        <a:defRPr/>
                      </a:pPr>
                      <a:r>
                        <a:rPr lang="en-US" sz="1000" u="none" strike="noStrike">
                          <a:latin typeface="Arial Narrow"/>
                        </a:rPr>
                        <a:t>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Манфиатдорони байналмилалӣ, миллӣ, вилоятӣ ва ноҳиявӣ</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Манфиатҳо ва таъсири лоиҳаҳо (амният, </a:t>
                      </a:r>
                      <a:r>
                        <a:rPr lang="en-US" sz="1000">
                          <a:latin typeface="Arial Narrow"/>
                        </a:rPr>
                        <a:t>MRP, </a:t>
                      </a:r>
                      <a:r>
                        <a:rPr lang="ru-RU" sz="1000">
                          <a:latin typeface="Arial Narrow"/>
                        </a:rPr>
                        <a:t>масъалаҳои зӯроварии гендерӣ ва коҳиш додани онҳо)</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ГКДСваИАД, МТЛ,БМ ва Бизнес инкубатори давлатӣ</a:t>
                      </a:r>
                      <a:endParaRPr/>
                    </a:p>
                    <a:p>
                      <a:pPr algn="l">
                        <a:lnSpc>
                          <a:spcPct val="107000"/>
                        </a:lnSpc>
                        <a:spcAft>
                          <a:spcPts val="799"/>
                        </a:spcAft>
                        <a:defRPr/>
                      </a:pPr>
                      <a:r>
                        <a:rPr lang="en-US" sz="1000">
                          <a:latin typeface="Arial Narrow"/>
                        </a:rPr>
                        <a:t> </a:t>
                      </a:r>
                      <a:endParaRPr lang="ru-RU" sz="1000">
                        <a:latin typeface="Arial Narrow"/>
                      </a:endParaRPr>
                    </a:p>
                    <a:p>
                      <a:pPr algn="l">
                        <a:lnSpc>
                          <a:spcPct val="107000"/>
                        </a:lnSpc>
                        <a:spcAft>
                          <a:spcPts val="799"/>
                        </a:spcAft>
                        <a:defRPr/>
                      </a:pPr>
                      <a:r>
                        <a:rPr lang="en-US" sz="1000">
                          <a:latin typeface="Arial Narrow"/>
                        </a:rPr>
                        <a:t> </a:t>
                      </a:r>
                      <a:endParaRPr lang="ru-RU" sz="1000">
                        <a:latin typeface="Arial Narrow"/>
                      </a:endParaRPr>
                    </a:p>
                    <a:p>
                      <a:pPr algn="l">
                        <a:lnSpc>
                          <a:spcPct val="107000"/>
                        </a:lnSpc>
                        <a:spcAft>
                          <a:spcPts val="799"/>
                        </a:spcAft>
                        <a:defRPr/>
                      </a:pPr>
                      <a:r>
                        <a:rPr lang="en-US" sz="1000">
                          <a:latin typeface="Arial Narrow"/>
                        </a:rPr>
                        <a:t> </a:t>
                      </a:r>
                      <a:endParaRPr lang="ru-RU" sz="1000">
                        <a:solidFill>
                          <a:srgbClr val="002060"/>
                        </a:solidFill>
                        <a:latin typeface="Arial Narrow"/>
                        <a:ea typeface="Calibri"/>
                        <a:cs typeface="Times New Roman"/>
                      </a:endParaRPr>
                    </a:p>
                  </a:txBody>
                  <a:tcPr/>
                </a:tc>
              </a:tr>
              <a:tr h="922721">
                <a:tc>
                  <a:txBody>
                    <a:bodyPr/>
                    <a:p>
                      <a:pPr algn="l">
                        <a:lnSpc>
                          <a:spcPct val="107000"/>
                        </a:lnSpc>
                        <a:spcAft>
                          <a:spcPts val="799"/>
                        </a:spcAft>
                        <a:defRPr/>
                      </a:pPr>
                      <a:r>
                        <a:rPr lang="ru-RU" sz="1000">
                          <a:latin typeface="Arial Narrow"/>
                        </a:rPr>
                        <a:t>Марҳилаи мониторинг</a:t>
                      </a:r>
                      <a:endParaRPr lang="ru-RU" sz="1000">
                        <a:solidFill>
                          <a:srgbClr val="002060"/>
                        </a:solidFill>
                        <a:latin typeface="Arial Narrow"/>
                        <a:ea typeface="Calibri"/>
                        <a:cs typeface="Times New Roman"/>
                      </a:endParaRPr>
                    </a:p>
                  </a:txBody>
                  <a:tcPr/>
                </a:tc>
                <a:tc>
                  <a:txBody>
                    <a:bodyPr/>
                    <a:p>
                      <a:pPr algn="l">
                        <a:lnSpc>
                          <a:spcPct val="100000"/>
                        </a:lnSpc>
                        <a:defRPr/>
                      </a:pPr>
                      <a:r>
                        <a:rPr lang="ru-RU" sz="1000">
                          <a:latin typeface="Arial Narrow"/>
                        </a:rPr>
                        <a:t>Ҳисоботҳои семоҳа ва солонаи фаъолият</a:t>
                      </a:r>
                      <a:endParaRPr/>
                    </a:p>
                    <a:p>
                      <a:pPr algn="l">
                        <a:lnSpc>
                          <a:spcPct val="100000"/>
                        </a:lnSpc>
                        <a:spcAft>
                          <a:spcPts val="799"/>
                        </a:spcAft>
                        <a:defRPr/>
                      </a:pPr>
                      <a:r>
                        <a:rPr lang="ru-RU" sz="1000">
                          <a:latin typeface="Arial Narrow"/>
                        </a:rPr>
                        <a:t> Ҳисоботҳои аудити иҷтимоӣ ва экологӣ </a:t>
                      </a:r>
                      <a:endParaRPr sz="1000">
                        <a:latin typeface="Arial Narrow"/>
                      </a:endParaRPr>
                    </a:p>
                    <a:p>
                      <a:pPr algn="l">
                        <a:lnSpc>
                          <a:spcPct val="100000"/>
                        </a:lnSpc>
                        <a:spcAft>
                          <a:spcPts val="799"/>
                        </a:spcAft>
                        <a:defRPr/>
                      </a:pPr>
                      <a:r>
                        <a:rPr lang="ru-RU" sz="1000">
                          <a:latin typeface="Arial Narrow"/>
                        </a:rPr>
                        <a:t>Маълумоти навшуда дар бораи фаъолиятҳои лоиҳа</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Лавҳаҳои эълонҳо, шӯъбаҳои вилоятӣ ва ноҳиявии КСАДВАИАД, БМ Ва БИ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Ҷонибҳои манфиатдор дар сатҳи вилоят ва ноҳияҳо</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Самаранокии лоиҳаи </a:t>
                      </a:r>
                      <a:r>
                        <a:rPr lang="en-US" sz="1000">
                          <a:latin typeface="Arial Narrow"/>
                        </a:rPr>
                        <a:t>FINGROW, </a:t>
                      </a:r>
                      <a:r>
                        <a:rPr lang="ru-RU" sz="1000">
                          <a:latin typeface="Arial Narrow"/>
                        </a:rPr>
                        <a:t>бехатарӣ </a:t>
                      </a:r>
                      <a:r>
                        <a:rPr lang="en-US" sz="1000">
                          <a:latin typeface="Arial Narrow"/>
                        </a:rPr>
                        <a:t> </a:t>
                      </a:r>
                      <a:r>
                        <a:rPr lang="tg-Cyrl-TJ" sz="1000">
                          <a:latin typeface="Arial Narrow"/>
                        </a:rPr>
                        <a:t>соҳибкорӣ </a:t>
                      </a:r>
                      <a:r>
                        <a:rPr lang="ru-RU" sz="1000">
                          <a:latin typeface="Arial Narrow"/>
                        </a:rPr>
                        <a:t>дар соҳаи зӯроварии гендерӣ</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tg-Cyrl-TJ" sz="1000">
                          <a:latin typeface="Arial Narrow"/>
                        </a:rPr>
                        <a:t>МТЛ </a:t>
                      </a:r>
                      <a:endParaRPr lang="ru-RU" sz="1000">
                        <a:solidFill>
                          <a:srgbClr val="002060"/>
                        </a:solidFill>
                        <a:latin typeface="Arial Narrow"/>
                        <a:ea typeface="Calibri"/>
                        <a:cs typeface="Times New Roman"/>
                      </a:endParaRPr>
                    </a:p>
                  </a:txBody>
                  <a:tcPr/>
                </a:tc>
              </a:tr>
              <a:tr h="1352893">
                <a:tc>
                  <a:txBody>
                    <a:bodyPr/>
                    <a:p>
                      <a:pPr algn="l">
                        <a:lnSpc>
                          <a:spcPct val="107000"/>
                        </a:lnSpc>
                        <a:spcAft>
                          <a:spcPts val="799"/>
                        </a:spcAft>
                        <a:defRPr/>
                      </a:pPr>
                      <a:r>
                        <a:rPr lang="ru-RU" sz="1000">
                          <a:latin typeface="Arial Narrow"/>
                        </a:rPr>
                        <a:t>Марҳилаи анҷомдиҳӣ ва арзёбӣ</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Ҳисоботи анҷоми лоиҳа</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ru-RU" sz="1000">
                          <a:latin typeface="Arial Narrow"/>
                        </a:rPr>
                        <a:t>Ҳисоботи ниҳоии институсионалии Лоиҳа</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tg-Cyrl-TJ" sz="1000">
                          <a:latin typeface="Arial Narrow"/>
                        </a:rPr>
                        <a:t>Ҳамаи ҷонибҳои манфиатдор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tg-Cyrl-TJ" sz="1000">
                          <a:latin typeface="Arial Narrow"/>
                        </a:rPr>
                        <a:t>Натиҷаҳои Лоиҳа </a:t>
                      </a:r>
                      <a:endParaRPr lang="ru-RU" sz="1000">
                        <a:solidFill>
                          <a:srgbClr val="002060"/>
                        </a:solidFill>
                        <a:latin typeface="Arial Narrow"/>
                        <a:ea typeface="Calibri"/>
                        <a:cs typeface="Times New Roman"/>
                      </a:endParaRPr>
                    </a:p>
                  </a:txBody>
                  <a:tcPr/>
                </a:tc>
                <a:tc>
                  <a:txBody>
                    <a:bodyPr/>
                    <a:p>
                      <a:pPr algn="l">
                        <a:lnSpc>
                          <a:spcPct val="107000"/>
                        </a:lnSpc>
                        <a:spcAft>
                          <a:spcPts val="799"/>
                        </a:spcAft>
                        <a:defRPr/>
                      </a:pPr>
                      <a:r>
                        <a:rPr lang="tg-Cyrl-TJ" sz="1000">
                          <a:latin typeface="Arial Narrow"/>
                        </a:rPr>
                        <a:t>МТЛ </a:t>
                      </a:r>
                      <a:endParaRPr lang="ru-RU" sz="1000">
                        <a:solidFill>
                          <a:srgbClr val="002060"/>
                        </a:solidFill>
                        <a:latin typeface="Arial Narrow"/>
                        <a:ea typeface="Calibri"/>
                        <a:cs typeface="Times New Roman"/>
                      </a:endParaRPr>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31790461" name="Заголовок 5"/>
          <p:cNvSpPr txBox="1"/>
          <p:nvPr/>
        </p:nvSpPr>
        <p:spPr bwMode="auto">
          <a:xfrm>
            <a:off x="555800" y="191181"/>
            <a:ext cx="9561990" cy="539376"/>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3600" b="1" i="0" u="none" strike="noStrike" cap="none" spc="0">
                <a:ln>
                  <a:noFill/>
                </a:ln>
                <a:solidFill>
                  <a:prstClr val="white"/>
                </a:solidFill>
                <a:latin typeface="Arial Narrow"/>
                <a:ea typeface="Arial Narrow"/>
                <a:cs typeface="Arial Narrow"/>
              </a:rPr>
              <a:t>Захираҳои зарурӣ</a:t>
            </a:r>
            <a:endParaRPr sz="10000" b="0" i="0" u="none" strike="noStrike" cap="none" spc="0">
              <a:ln>
                <a:noFill/>
              </a:ln>
              <a:solidFill>
                <a:prstClr val="white"/>
              </a:solidFill>
              <a:latin typeface="Arial Narrow"/>
              <a:cs typeface="Arial Narrow"/>
            </a:endParaRPr>
          </a:p>
        </p:txBody>
      </p:sp>
      <p:sp>
        <p:nvSpPr>
          <p:cNvPr id="1415262946" name="TextBox 7"/>
          <p:cNvSpPr txBox="1"/>
          <p:nvPr/>
        </p:nvSpPr>
        <p:spPr bwMode="auto">
          <a:xfrm>
            <a:off x="709929" y="1033533"/>
            <a:ext cx="10772857" cy="3082141"/>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Лоиҳа “</a:t>
            </a:r>
            <a:r>
              <a:rPr lang="en-US" sz="1800" b="0" i="0" u="none" strike="noStrike" cap="none" spc="0">
                <a:ln>
                  <a:noFill/>
                </a:ln>
                <a:solidFill>
                  <a:prstClr val="black"/>
                </a:solidFill>
                <a:latin typeface="Arial Narrow"/>
                <a:ea typeface="Times New Roman"/>
                <a:cs typeface="Calibri"/>
              </a:rPr>
              <a:t>FINGROW </a:t>
            </a:r>
            <a:r>
              <a:rPr lang="tg-Cyrl-TJ" sz="1800" b="0" i="0" u="none" strike="noStrike" cap="none" spc="0">
                <a:ln>
                  <a:noFill/>
                </a:ln>
                <a:solidFill>
                  <a:prstClr val="black"/>
                </a:solidFill>
                <a:latin typeface="Arial Narrow"/>
                <a:ea typeface="Times New Roman"/>
                <a:cs typeface="Calibri"/>
              </a:rPr>
              <a:t>дар Тоҷикистон барои рушди соҳибкорӣ</a:t>
            </a:r>
            <a:r>
              <a:rPr lang="ru-RU" sz="1800" b="0" i="0" u="none" strike="noStrike" cap="none" spc="0">
                <a:ln>
                  <a:noFill/>
                </a:ln>
                <a:solidFill>
                  <a:prstClr val="black"/>
                </a:solidFill>
                <a:latin typeface="Arial Narrow"/>
                <a:ea typeface="Times New Roman"/>
                <a:cs typeface="Calibri"/>
              </a:rPr>
              <a:t>" аз ҳисоби гранти Б</a:t>
            </a:r>
            <a:r>
              <a:rPr lang="tg-Cyrl-TJ" sz="1800" b="0" i="0" u="none" strike="noStrike" cap="none" spc="0">
                <a:ln>
                  <a:noFill/>
                </a:ln>
                <a:solidFill>
                  <a:prstClr val="black"/>
                </a:solidFill>
                <a:latin typeface="Arial Narrow"/>
                <a:ea typeface="Times New Roman"/>
                <a:cs typeface="Calibri"/>
              </a:rPr>
              <a:t>Ҷ </a:t>
            </a:r>
            <a:r>
              <a:rPr lang="ru-RU" sz="1800" b="0" i="0" u="none" strike="noStrike" cap="none" spc="0">
                <a:ln>
                  <a:noFill/>
                </a:ln>
                <a:solidFill>
                  <a:prstClr val="black"/>
                </a:solidFill>
                <a:latin typeface="Arial Narrow"/>
                <a:ea typeface="Times New Roman"/>
                <a:cs typeface="Calibri"/>
              </a:rPr>
              <a:t>30 миллион доллари</a:t>
            </a:r>
            <a:r>
              <a:rPr lang="en-US" sz="1800" b="0" i="0" u="none" strike="noStrike" cap="none" spc="0">
                <a:ln>
                  <a:noFill/>
                </a:ln>
                <a:solidFill>
                  <a:prstClr val="black"/>
                </a:solidFill>
                <a:latin typeface="Arial Narrow"/>
                <a:ea typeface="Times New Roman"/>
                <a:cs typeface="Calibri"/>
              </a:rPr>
              <a:t> </a:t>
            </a:r>
            <a:r>
              <a:rPr lang="tg-Cyrl-TJ" sz="1800" b="0" i="0" u="none" strike="noStrike" cap="none" spc="0">
                <a:ln>
                  <a:noFill/>
                </a:ln>
                <a:solidFill>
                  <a:prstClr val="black"/>
                </a:solidFill>
                <a:latin typeface="Arial Narrow"/>
                <a:ea typeface="Times New Roman"/>
                <a:cs typeface="Calibri"/>
              </a:rPr>
              <a:t>амрикоӣ </a:t>
            </a:r>
            <a:r>
              <a:rPr lang="ru-RU" sz="1800" b="0" i="0" u="none" strike="noStrike" cap="none" spc="0">
                <a:ln>
                  <a:noFill/>
                </a:ln>
                <a:solidFill>
                  <a:prstClr val="black"/>
                </a:solidFill>
                <a:latin typeface="Arial Narrow"/>
                <a:ea typeface="Times New Roman"/>
                <a:cs typeface="Calibri"/>
              </a:rPr>
              <a:t>маблағгузорӣ шуда Тоҷикистон  ҳамчун манфиатгиранда таъин шудааст) Агенти иҷорояи он КСДваИАД  мебошад: </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Созмонҳои зерин ҳамчун агентиҳои иҷрокунанда таъин шудаанд:</a:t>
            </a:r>
            <a:endParaRPr/>
          </a:p>
          <a:p>
            <a:pPr marL="342900" marR="0" lvl="0" indent="-342900" algn="l" defTabSz="914400">
              <a:lnSpc>
                <a:spcPct val="150000"/>
              </a:lnSpc>
              <a:spcBef>
                <a:spcPts val="0"/>
              </a:spcBef>
              <a:spcAft>
                <a:spcPts val="0"/>
              </a:spcAft>
              <a:buClrTx/>
              <a:buSzTx/>
              <a:buFont typeface="+mj-lt"/>
              <a:buAutoNum type="arabicPeriod"/>
              <a:defRPr/>
            </a:pPr>
            <a:r>
              <a:rPr lang="tg-Cyrl-TJ" sz="1800" b="0" i="0" u="none" strike="noStrike" cap="none" spc="0">
                <a:ln>
                  <a:noFill/>
                </a:ln>
                <a:solidFill>
                  <a:prstClr val="black"/>
                </a:solidFill>
                <a:latin typeface="Arial Narrow"/>
                <a:cs typeface="Arial"/>
              </a:rPr>
              <a:t>Кумитаи давлатии сармоягузорӣ ва идораи амволи давлатии Тоҷикистон </a:t>
            </a:r>
            <a:r>
              <a:rPr lang="ru-RU" sz="1800" b="0" i="0" u="none" strike="noStrike" cap="none" spc="0">
                <a:ln>
                  <a:noFill/>
                </a:ln>
                <a:solidFill>
                  <a:prstClr val="black"/>
                </a:solidFill>
                <a:latin typeface="Arial Narrow"/>
                <a:cs typeface="Arial"/>
              </a:rPr>
              <a:t> </a:t>
            </a:r>
            <a:endParaRPr/>
          </a:p>
          <a:p>
            <a:pPr marL="0" marR="0" lvl="0" indent="0" algn="l" defTabSz="914400">
              <a:lnSpc>
                <a:spcPct val="150000"/>
              </a:lnSpc>
              <a:spcBef>
                <a:spcPts val="0"/>
              </a:spcBef>
              <a:spcAft>
                <a:spcPts val="0"/>
              </a:spcAft>
              <a:buClrTx/>
              <a:buSzTx/>
              <a:buFontTx/>
              <a:buNone/>
              <a:defRPr/>
            </a:pPr>
            <a:r>
              <a:rPr lang="ru-RU" sz="1800" b="0" i="0" u="none" strike="noStrike" cap="none" spc="0">
                <a:ln>
                  <a:noFill/>
                </a:ln>
                <a:solidFill>
                  <a:prstClr val="black"/>
                </a:solidFill>
                <a:latin typeface="Arial Narrow"/>
                <a:cs typeface="Arial"/>
              </a:rPr>
              <a:t>        (</a:t>
            </a:r>
            <a:r>
              <a:rPr lang="tg-Cyrl-TJ" sz="1800" b="0" i="0" u="none" strike="noStrike" cap="none" spc="0">
                <a:ln>
                  <a:noFill/>
                </a:ln>
                <a:solidFill>
                  <a:prstClr val="black"/>
                </a:solidFill>
                <a:latin typeface="Arial Narrow"/>
                <a:cs typeface="Arial"/>
              </a:rPr>
              <a:t>КДСваИАДТ </a:t>
            </a:r>
            <a:r>
              <a:rPr lang="ru-RU" sz="1800" b="0" i="0" u="none" strike="noStrike" cap="none" spc="0">
                <a:ln>
                  <a:noFill/>
                </a:ln>
                <a:solidFill>
                  <a:prstClr val="black"/>
                </a:solidFill>
                <a:latin typeface="Arial Narrow"/>
                <a:cs typeface="Arial"/>
              </a:rPr>
              <a:t>)</a:t>
            </a:r>
            <a:endParaRPr/>
          </a:p>
          <a:p>
            <a:pPr marL="342900" marR="0" lvl="0" indent="-342900" algn="l" defTabSz="914400">
              <a:lnSpc>
                <a:spcPct val="150000"/>
              </a:lnSpc>
              <a:spcBef>
                <a:spcPts val="0"/>
              </a:spcBef>
              <a:spcAft>
                <a:spcPts val="0"/>
              </a:spcAft>
              <a:buClrTx/>
              <a:buSzTx/>
              <a:buFont typeface="+mj-lt"/>
              <a:buAutoNum type="arabicPeriod"/>
              <a:defRPr/>
            </a:pPr>
            <a:r>
              <a:rPr lang="tg-Cyrl-TJ" sz="1800" b="0" i="0" u="none" strike="noStrike" cap="none" spc="0">
                <a:ln>
                  <a:noFill/>
                </a:ln>
                <a:solidFill>
                  <a:prstClr val="black"/>
                </a:solidFill>
                <a:latin typeface="Arial Narrow"/>
                <a:cs typeface="Arial"/>
              </a:rPr>
              <a:t>Бонки милли Тоҷикистон </a:t>
            </a:r>
            <a:endParaRPr lang="ru-RU" sz="1800" b="0" i="0" u="none" strike="noStrike" cap="none" spc="0">
              <a:ln>
                <a:noFill/>
              </a:ln>
              <a:solidFill>
                <a:prstClr val="black"/>
              </a:solidFill>
              <a:latin typeface="Arial Narrow"/>
              <a:cs typeface="Arial"/>
            </a:endParaRPr>
          </a:p>
          <a:p>
            <a:pPr marL="342900" marR="0" lvl="0" indent="-342900" algn="l" defTabSz="914400">
              <a:lnSpc>
                <a:spcPct val="150000"/>
              </a:lnSpc>
              <a:spcBef>
                <a:spcPts val="0"/>
              </a:spcBef>
              <a:spcAft>
                <a:spcPts val="0"/>
              </a:spcAft>
              <a:buClrTx/>
              <a:buSzTx/>
              <a:buFont typeface="+mj-lt"/>
              <a:buAutoNum type="arabicPeriod"/>
              <a:defRPr/>
            </a:pPr>
            <a:r>
              <a:rPr lang="ru-RU" sz="1800" b="0" i="0" u="none" strike="noStrike" cap="none" spc="0">
                <a:ln>
                  <a:noFill/>
                </a:ln>
                <a:solidFill>
                  <a:prstClr val="black"/>
                </a:solidFill>
                <a:latin typeface="Arial Narrow"/>
                <a:cs typeface="Arial"/>
              </a:rPr>
              <a:t>Муассисаи давлатии «Бизнес-инкубатор дар Тоҷикистон»</a:t>
            </a:r>
            <a:endParaRPr/>
          </a:p>
          <a:p>
            <a:pPr marL="0" marR="0" lvl="0" indent="0" algn="just" defTabSz="914400">
              <a:lnSpc>
                <a:spcPct val="107000"/>
              </a:lnSpc>
              <a:spcBef>
                <a:spcPts val="0"/>
              </a:spcBef>
              <a:spcAft>
                <a:spcPts val="799"/>
              </a:spcAft>
              <a:buClrTx/>
              <a:buSzTx/>
              <a:buFontTx/>
              <a:buNone/>
              <a:defRPr/>
            </a:pPr>
            <a:endParaRPr lang="ru-RU" sz="1600" b="0" i="0" u="none" strike="noStrike" cap="none" spc="0">
              <a:ln>
                <a:noFill/>
              </a:ln>
              <a:solidFill>
                <a:prstClr val="black"/>
              </a:solidFill>
              <a:latin typeface="Arial Narrow"/>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82705910" name="Заголовок 5"/>
          <p:cNvSpPr txBox="1"/>
          <p:nvPr/>
        </p:nvSpPr>
        <p:spPr bwMode="auto">
          <a:xfrm>
            <a:off x="306116" y="471267"/>
            <a:ext cx="11365266" cy="567782"/>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3600" b="1" i="0" u="none" strike="noStrike" cap="none" spc="0">
                <a:ln>
                  <a:noFill/>
                </a:ln>
                <a:solidFill>
                  <a:prstClr val="white"/>
                </a:solidFill>
                <a:latin typeface="Arial Narrow"/>
                <a:ea typeface="Calibri"/>
                <a:cs typeface="Arial"/>
              </a:rPr>
              <a:t>Механизми амаликунонии Лоиҳа </a:t>
            </a:r>
            <a:endParaRPr lang="en-US" sz="11000" b="1" i="0" u="none" strike="noStrike" cap="none" spc="0">
              <a:ln>
                <a:noFill/>
              </a:ln>
              <a:solidFill>
                <a:prstClr val="white"/>
              </a:solidFill>
              <a:latin typeface="Arial Narrow"/>
              <a:ea typeface="Calibri"/>
              <a:cs typeface="Arial"/>
            </a:endParaRPr>
          </a:p>
        </p:txBody>
      </p:sp>
      <p:sp>
        <p:nvSpPr>
          <p:cNvPr id="397944534" name="TextBox 7"/>
          <p:cNvSpPr txBox="1"/>
          <p:nvPr/>
        </p:nvSpPr>
        <p:spPr bwMode="auto">
          <a:xfrm>
            <a:off x="709929" y="1039050"/>
            <a:ext cx="10792296" cy="5705630"/>
          </a:xfrm>
          <a:prstGeom prst="rect">
            <a:avLst/>
          </a:prstGeom>
          <a:noFill/>
        </p:spPr>
        <p:txBody>
          <a:bodyPr wrap="square">
            <a:spAutoFit/>
          </a:bodyPr>
          <a:lstStyle/>
          <a:p>
            <a:pPr marL="0" marR="0" lvl="0" indent="0" algn="just" defTabSz="914400">
              <a:lnSpc>
                <a:spcPct val="100000"/>
              </a:lnSpc>
              <a:spcBef>
                <a:spcPts val="0"/>
              </a:spcBef>
              <a:spcAft>
                <a:spcPts val="599"/>
              </a:spcAft>
              <a:buClrTx/>
              <a:buSzTx/>
              <a:buFontTx/>
              <a:buNone/>
              <a:defRPr/>
            </a:pPr>
            <a:r>
              <a:rPr lang="ru-RU" sz="1600" b="0" i="0" u="none" strike="noStrike" cap="none" spc="0">
                <a:ln>
                  <a:noFill/>
                </a:ln>
                <a:solidFill>
                  <a:srgbClr val="000000"/>
                </a:solidFill>
                <a:latin typeface="Arial Narrow"/>
                <a:ea typeface="Times New Roman"/>
                <a:cs typeface="Calibri"/>
              </a:rPr>
              <a:t>Барои ноил шудан ба ҳадафҳои Лоиҳа, агентиҳои иҷрокунанда фаъолиятҳои зеринро бо вазорату идораҳои дахлдор ва ҷонибҳои манфиатдор дар кишвар анҷом медиҳанд:</a:t>
            </a:r>
            <a:endParaRPr/>
          </a:p>
          <a:p>
            <a:pPr marL="342900" marR="0" lvl="0" indent="-342900" algn="l" defTabSz="914400">
              <a:lnSpc>
                <a:spcPct val="100000"/>
              </a:lnSpc>
              <a:spcBef>
                <a:spcPts val="0"/>
              </a:spcBef>
              <a:spcAft>
                <a:spcPts val="0"/>
              </a:spcAft>
              <a:buClrTx/>
              <a:buSzTx/>
              <a:buFont typeface="+mj-lt"/>
              <a:buAutoNum type="arabicPeriod"/>
              <a:defRPr/>
            </a:pPr>
            <a:r>
              <a:rPr lang="tg-Cyrl-TJ" sz="1600" b="0" i="0" u="none" strike="noStrike" cap="none" spc="0">
                <a:ln>
                  <a:noFill/>
                </a:ln>
                <a:solidFill>
                  <a:prstClr val="black"/>
                </a:solidFill>
                <a:latin typeface="Arial Narrow"/>
                <a:cs typeface="Arial"/>
              </a:rPr>
              <a:t>Кумитаи давлатии сармоягузорӣ ва идораи амволи давлатии Тоҷикистон</a:t>
            </a:r>
            <a:r>
              <a:rPr lang="ru-RU" sz="1600" b="0" i="0" u="none" strike="noStrike" cap="none" spc="0">
                <a:ln>
                  <a:noFill/>
                </a:ln>
                <a:solidFill>
                  <a:prstClr val="black"/>
                </a:solidFill>
                <a:latin typeface="Arial Narrow"/>
                <a:cs typeface="Arial"/>
              </a:rPr>
              <a:t> (</a:t>
            </a:r>
            <a:r>
              <a:rPr lang="tg-Cyrl-TJ" sz="1600" b="0" i="0" u="none" strike="noStrike" cap="none" spc="0">
                <a:ln>
                  <a:noFill/>
                </a:ln>
                <a:solidFill>
                  <a:prstClr val="black"/>
                </a:solidFill>
                <a:latin typeface="Arial Narrow"/>
                <a:cs typeface="Arial"/>
              </a:rPr>
              <a:t>КДСваИАДТ</a:t>
            </a:r>
            <a:r>
              <a:rPr lang="ru-RU" sz="1600" b="0" i="0" u="none" strike="noStrike" cap="none" spc="0">
                <a:ln>
                  <a:noFill/>
                </a:ln>
                <a:solidFill>
                  <a:prstClr val="black"/>
                </a:solidFill>
                <a:latin typeface="Arial Narrow"/>
                <a:cs typeface="Arial"/>
              </a:rPr>
              <a:t>):  </a:t>
            </a:r>
            <a:endParaRPr/>
          </a:p>
          <a:p>
            <a:pPr marL="0" marR="0" lvl="0" indent="0" algn="l" defTabSz="914400">
              <a:lnSpc>
                <a:spcPct val="100000"/>
              </a:lnSpc>
              <a:spcBef>
                <a:spcPts val="0"/>
              </a:spcBef>
              <a:spcAft>
                <a:spcPts val="0"/>
              </a:spcAft>
              <a:buClrTx/>
              <a:buSzTx/>
              <a:buFontTx/>
              <a:buNone/>
              <a:defRPr/>
            </a:pPr>
            <a:r>
              <a:rPr lang="ru-RU" sz="1600" b="0" i="0" u="none" strike="noStrike" cap="none" spc="0">
                <a:ln>
                  <a:noFill/>
                </a:ln>
                <a:solidFill>
                  <a:srgbClr val="000000"/>
                </a:solidFill>
                <a:latin typeface="Arial Narrow"/>
                <a:ea typeface="Times New Roman"/>
                <a:cs typeface="Calibri"/>
              </a:rPr>
              <a:t>Воҳиди Гуруҳи татбиқи лоиҳаро (ГТЛ) барои амаликунонии Лоиҳа таъсис медиҳад. Кумита/ГТЛ  тамоми вазифаҳои идоракунии молиявӣ, чораҳои ҳифзи муҳити зист ва иҷтимоӣ (Э&amp;С), харид ва мониторинг ва арзёбӣ (М&amp;А)-ро барои тамоми лоиҳа тибқи Қисмати  он иҷро мекунад.</a:t>
            </a:r>
            <a:endParaRPr/>
          </a:p>
          <a:p>
            <a:pPr marL="0" marR="0" lvl="0" indent="0" algn="l" defTabSz="914400">
              <a:lnSpc>
                <a:spcPct val="100000"/>
              </a:lnSpc>
              <a:spcBef>
                <a:spcPts val="0"/>
              </a:spcBef>
              <a:spcAft>
                <a:spcPts val="0"/>
              </a:spcAft>
              <a:buClrTx/>
              <a:buSzTx/>
              <a:buFontTx/>
              <a:buNone/>
              <a:defRPr/>
            </a:pPr>
            <a:r>
              <a:rPr lang="tg-Cyrl-TJ" sz="1600" b="0" i="0" u="none" strike="noStrike" cap="none" spc="0">
                <a:ln>
                  <a:noFill/>
                </a:ln>
                <a:solidFill>
                  <a:srgbClr val="000000"/>
                </a:solidFill>
                <a:latin typeface="Arial Narrow"/>
                <a:ea typeface="Times New Roman"/>
                <a:cs typeface="Calibri"/>
              </a:rPr>
              <a:t>Чорабинии мазкур фаъолиятҳои зеринро дар бар мегирад</a:t>
            </a:r>
            <a:r>
              <a:rPr lang="ru-RU" sz="1600" b="0" i="0" u="none" strike="noStrike" cap="none" spc="0">
                <a:ln>
                  <a:noFill/>
                </a:ln>
                <a:solidFill>
                  <a:srgbClr val="000000"/>
                </a:solidFill>
                <a:latin typeface="Arial Narrow"/>
                <a:ea typeface="Times New Roman"/>
                <a:cs typeface="Calibri"/>
              </a:rPr>
              <a:t>:</a:t>
            </a:r>
            <a:endParaRPr lang="ru-RU" sz="1600" b="0" i="0" u="none" strike="noStrike" cap="none" spc="0">
              <a:ln>
                <a:noFill/>
              </a:ln>
              <a:solidFill>
                <a:srgbClr val="000000"/>
              </a:solidFill>
              <a:latin typeface="Arial Narrow"/>
              <a:ea typeface="Calibri"/>
              <a:cs typeface="Times New Roman"/>
            </a:endParaRPr>
          </a:p>
          <a:p>
            <a:pPr marL="1143000" marR="0" lvl="2" indent="-228600" algn="just" defTabSz="914400">
              <a:lnSpc>
                <a:spcPct val="100000"/>
              </a:lnSpc>
              <a:spcBef>
                <a:spcPts val="0"/>
              </a:spcBef>
              <a:spcAft>
                <a:spcPts val="799"/>
              </a:spcAft>
              <a:buClrTx/>
              <a:buSzTx/>
              <a:buFont typeface="Symbol"/>
              <a:buChar char=""/>
              <a:tabLst>
                <a:tab pos="342900" algn="l"/>
              </a:tabLst>
              <a:defRPr/>
            </a:pPr>
            <a:r>
              <a:rPr lang="ru-RU" sz="1600" b="0" i="0" u="none" strike="noStrike" cap="none" spc="0">
                <a:ln>
                  <a:noFill/>
                </a:ln>
                <a:solidFill>
                  <a:prstClr val="black"/>
                </a:solidFill>
                <a:latin typeface="Arial Narrow"/>
                <a:ea typeface="Times New Roman"/>
                <a:cs typeface="Calibri"/>
              </a:rPr>
              <a:t>Арзёбии  чаҳорчӯби қонунгузорӣ;</a:t>
            </a:r>
            <a:endParaRPr/>
          </a:p>
          <a:p>
            <a:pPr marL="1143000" marR="0" lvl="2" indent="-228600" algn="just" defTabSz="914400">
              <a:lnSpc>
                <a:spcPct val="100000"/>
              </a:lnSpc>
              <a:spcBef>
                <a:spcPts val="0"/>
              </a:spcBef>
              <a:spcAft>
                <a:spcPts val="799"/>
              </a:spcAft>
              <a:buClrTx/>
              <a:buSzTx/>
              <a:buFont typeface="Symbol"/>
              <a:buChar char=""/>
              <a:tabLst>
                <a:tab pos="342900" algn="l"/>
              </a:tabLst>
              <a:defRPr/>
            </a:pPr>
            <a:r>
              <a:rPr lang="ru-RU" sz="1600" b="0" i="0" u="none" strike="noStrike" cap="none" spc="0">
                <a:ln>
                  <a:noFill/>
                </a:ln>
                <a:solidFill>
                  <a:prstClr val="black"/>
                </a:solidFill>
                <a:latin typeface="Arial Narrow"/>
                <a:ea typeface="Times New Roman"/>
                <a:cs typeface="Calibri"/>
              </a:rPr>
              <a:t>Баррасии ҳуҷҷатҳои қонунгузорӣ;</a:t>
            </a:r>
            <a:endParaRPr/>
          </a:p>
          <a:p>
            <a:pPr marL="1143000" marR="0" lvl="2" indent="-228600" algn="just" defTabSz="914400">
              <a:lnSpc>
                <a:spcPct val="100000"/>
              </a:lnSpc>
              <a:spcBef>
                <a:spcPts val="0"/>
              </a:spcBef>
              <a:spcAft>
                <a:spcPts val="799"/>
              </a:spcAft>
              <a:buClrTx/>
              <a:buSzTx/>
              <a:buFont typeface="Symbol"/>
              <a:buChar char=""/>
              <a:tabLst>
                <a:tab pos="342900" algn="l"/>
              </a:tabLst>
              <a:defRPr/>
            </a:pPr>
            <a:r>
              <a:rPr lang="ru-RU" sz="1600" b="0" i="0" u="none" strike="noStrike" cap="none" spc="0">
                <a:ln>
                  <a:noFill/>
                </a:ln>
                <a:solidFill>
                  <a:prstClr val="black"/>
                </a:solidFill>
                <a:latin typeface="Arial Narrow"/>
                <a:cs typeface="Arial"/>
              </a:rPr>
              <a:t>Мусоидат ба фароҳам овардани шароити мусоид барои пешбурди тиҷорат</a:t>
            </a:r>
            <a:endParaRPr lang="en-US" sz="1600" b="0" i="0" u="none" strike="noStrike" cap="none" spc="0">
              <a:ln>
                <a:noFill/>
              </a:ln>
              <a:solidFill>
                <a:prstClr val="black"/>
              </a:solidFill>
              <a:latin typeface="Arial Narrow"/>
              <a:cs typeface="Arial"/>
            </a:endParaRPr>
          </a:p>
          <a:p>
            <a:pPr marL="1143000" marR="0" lvl="2" indent="-228600" algn="just" defTabSz="914400">
              <a:lnSpc>
                <a:spcPct val="100000"/>
              </a:lnSpc>
              <a:spcBef>
                <a:spcPts val="0"/>
              </a:spcBef>
              <a:spcAft>
                <a:spcPts val="799"/>
              </a:spcAft>
              <a:buClrTx/>
              <a:buSzTx/>
              <a:buFont typeface="Symbol"/>
              <a:buChar char=""/>
              <a:tabLst>
                <a:tab pos="342900" algn="l"/>
              </a:tabLst>
              <a:defRPr/>
            </a:pPr>
            <a:r>
              <a:rPr lang="ru-RU" sz="1600" b="0" i="0" u="none" strike="noStrike" cap="none" spc="0">
                <a:ln>
                  <a:noFill/>
                </a:ln>
                <a:solidFill>
                  <a:prstClr val="black"/>
                </a:solidFill>
                <a:latin typeface="Arial Narrow"/>
                <a:ea typeface="Times New Roman"/>
                <a:cs typeface="Calibri"/>
              </a:rPr>
              <a:t>Дастрасии соҳибкорӣ.</a:t>
            </a:r>
            <a:endParaRPr/>
          </a:p>
          <a:p>
            <a:pPr marL="1143000" marR="0" lvl="2" indent="-228600" algn="just" defTabSz="914400">
              <a:lnSpc>
                <a:spcPct val="100000"/>
              </a:lnSpc>
              <a:spcBef>
                <a:spcPts val="0"/>
              </a:spcBef>
              <a:spcAft>
                <a:spcPts val="799"/>
              </a:spcAft>
              <a:buClrTx/>
              <a:buSzTx/>
              <a:buFont typeface="Symbol"/>
              <a:buChar char=""/>
              <a:tabLst>
                <a:tab pos="342900" algn="l"/>
              </a:tabLst>
              <a:defRPr/>
            </a:pPr>
            <a:r>
              <a:rPr lang="ru-RU" sz="1600" b="0" i="0" u="none" strike="noStrike" cap="none" spc="0">
                <a:ln>
                  <a:noFill/>
                </a:ln>
                <a:solidFill>
                  <a:prstClr val="black"/>
                </a:solidFill>
                <a:latin typeface="Arial Narrow"/>
                <a:cs typeface="Arial"/>
              </a:rPr>
              <a:t>Кӯмаки техникӣ барои тақвияти иқтидори институтсионалӣ</a:t>
            </a:r>
            <a:endParaRPr/>
          </a:p>
          <a:p>
            <a:pPr marL="0" marR="0" lvl="0" indent="0" algn="just" defTabSz="914400">
              <a:lnSpc>
                <a:spcPct val="100000"/>
              </a:lnSpc>
              <a:spcBef>
                <a:spcPts val="0"/>
              </a:spcBef>
              <a:spcAft>
                <a:spcPts val="599"/>
              </a:spcAft>
              <a:buClrTx/>
              <a:buSzTx/>
              <a:buFontTx/>
              <a:buNone/>
              <a:tabLst>
                <a:tab pos="342900" algn="l"/>
              </a:tabLst>
              <a:defRPr/>
            </a:pPr>
            <a:r>
              <a:rPr lang="tg-Cyrl-TJ" sz="1600" b="1" i="0" u="none" strike="noStrike" cap="none" spc="0">
                <a:ln>
                  <a:noFill/>
                </a:ln>
                <a:solidFill>
                  <a:srgbClr val="000000"/>
                </a:solidFill>
                <a:latin typeface="Arial Narrow"/>
                <a:ea typeface="Times New Roman"/>
                <a:cs typeface="Calibri"/>
              </a:rPr>
              <a:t>2. Бизнес инкубатори давлатӣ: </a:t>
            </a:r>
            <a:endParaRPr/>
          </a:p>
          <a:p>
            <a:pPr marL="0" marR="0" lvl="0" indent="0" algn="just" defTabSz="914400">
              <a:lnSpc>
                <a:spcPct val="100000"/>
              </a:lnSpc>
              <a:spcBef>
                <a:spcPts val="0"/>
              </a:spcBef>
              <a:spcAft>
                <a:spcPts val="599"/>
              </a:spcAft>
              <a:buClrTx/>
              <a:buSzTx/>
              <a:buFontTx/>
              <a:buNone/>
              <a:tabLst>
                <a:tab pos="342900" algn="l"/>
              </a:tabLst>
              <a:defRPr/>
            </a:pPr>
            <a:r>
              <a:rPr lang="tg-Cyrl-TJ" sz="1600" b="0" i="0" u="none" strike="noStrike" cap="none" spc="0">
                <a:ln>
                  <a:noFill/>
                </a:ln>
                <a:solidFill>
                  <a:srgbClr val="000000"/>
                </a:solidFill>
                <a:latin typeface="Arial Narrow"/>
                <a:ea typeface="Times New Roman"/>
                <a:cs typeface="Calibri"/>
              </a:rPr>
              <a:t>КДСваИАД/ГТЛ </a:t>
            </a:r>
            <a:r>
              <a:rPr lang="ru-RU" sz="1600" b="0" i="0" u="none" strike="noStrike" cap="none" spc="0">
                <a:ln>
                  <a:noFill/>
                </a:ln>
                <a:solidFill>
                  <a:srgbClr val="000000"/>
                </a:solidFill>
                <a:latin typeface="Arial Narrow"/>
                <a:ea typeface="Times New Roman"/>
                <a:cs typeface="Calibri"/>
              </a:rPr>
              <a:t>бо Бизнес Инкубатори Давлатӣ (</a:t>
            </a:r>
            <a:r>
              <a:rPr lang="en-US" sz="1600" b="0" i="0" u="none" strike="noStrike" cap="none" spc="0">
                <a:ln>
                  <a:noFill/>
                </a:ln>
                <a:solidFill>
                  <a:srgbClr val="000000"/>
                </a:solidFill>
                <a:latin typeface="Arial Narrow"/>
                <a:ea typeface="Times New Roman"/>
                <a:cs typeface="Calibri"/>
              </a:rPr>
              <a:t>SBI) </a:t>
            </a:r>
            <a:r>
              <a:rPr lang="ru-RU" sz="1600" b="0" i="0" u="none" strike="noStrike" cap="none" spc="0">
                <a:ln>
                  <a:noFill/>
                </a:ln>
                <a:solidFill>
                  <a:srgbClr val="000000"/>
                </a:solidFill>
                <a:latin typeface="Arial Narrow"/>
                <a:ea typeface="Times New Roman"/>
                <a:cs typeface="Calibri"/>
              </a:rPr>
              <a:t>созишномаи агентиро барои дастгирии барномаи инкубатсия ва Фонди Фондҳо (</a:t>
            </a:r>
            <a:r>
              <a:rPr lang="en-US" sz="1600" b="0" i="0" u="none" strike="noStrike" cap="none" spc="0">
                <a:ln>
                  <a:noFill/>
                </a:ln>
                <a:solidFill>
                  <a:srgbClr val="000000"/>
                </a:solidFill>
                <a:latin typeface="Arial Narrow"/>
                <a:ea typeface="Times New Roman"/>
                <a:cs typeface="Calibri"/>
              </a:rPr>
              <a:t>FoF) </a:t>
            </a:r>
            <a:r>
              <a:rPr lang="ru-RU" sz="1600" b="0" i="0" u="none" strike="noStrike" cap="none" spc="0">
                <a:ln>
                  <a:noFill/>
                </a:ln>
                <a:solidFill>
                  <a:srgbClr val="000000"/>
                </a:solidFill>
                <a:latin typeface="Arial Narrow"/>
                <a:ea typeface="Times New Roman"/>
                <a:cs typeface="Calibri"/>
              </a:rPr>
              <a:t>имзо мекунад.</a:t>
            </a:r>
            <a:endParaRPr/>
          </a:p>
          <a:p>
            <a:pPr marL="0" marR="0" lvl="0" indent="0" algn="just" defTabSz="914400">
              <a:lnSpc>
                <a:spcPct val="100000"/>
              </a:lnSpc>
              <a:spcBef>
                <a:spcPts val="0"/>
              </a:spcBef>
              <a:spcAft>
                <a:spcPts val="599"/>
              </a:spcAft>
              <a:buClrTx/>
              <a:buSzTx/>
              <a:buFontTx/>
              <a:buNone/>
              <a:tabLst>
                <a:tab pos="342900" algn="l"/>
              </a:tabLst>
              <a:defRPr/>
            </a:pPr>
            <a:r>
              <a:rPr lang="ru-RU" sz="1600" b="0" i="0" u="none" strike="noStrike" cap="none" spc="0">
                <a:ln>
                  <a:noFill/>
                </a:ln>
                <a:solidFill>
                  <a:srgbClr val="000000"/>
                </a:solidFill>
                <a:latin typeface="Arial Narrow"/>
                <a:ea typeface="Times New Roman"/>
                <a:cs typeface="Calibri"/>
              </a:rPr>
              <a:t>Тибқи созишномаи агентӣ, </a:t>
            </a:r>
            <a:r>
              <a:rPr lang="tg-Cyrl-TJ" sz="1600" b="0" i="0" u="none" strike="noStrike" cap="none" spc="0">
                <a:ln>
                  <a:noFill/>
                </a:ln>
                <a:solidFill>
                  <a:srgbClr val="000000"/>
                </a:solidFill>
                <a:latin typeface="Arial Narrow"/>
                <a:ea typeface="Times New Roman"/>
                <a:cs typeface="Calibri"/>
              </a:rPr>
              <a:t>БИД фаъолиятҳои зеринро иҷро мекнад</a:t>
            </a:r>
            <a:r>
              <a:rPr lang="en-US" sz="1600" b="0" i="0" u="none" strike="noStrike" cap="none" spc="0">
                <a:ln>
                  <a:noFill/>
                </a:ln>
                <a:solidFill>
                  <a:srgbClr val="000000"/>
                </a:solidFill>
                <a:latin typeface="Arial Narrow"/>
                <a:ea typeface="Times New Roman"/>
                <a:cs typeface="Calibri"/>
              </a:rPr>
              <a:t>: </a:t>
            </a:r>
            <a:endParaRPr lang="tg-Cyrl-TJ" sz="1600" b="0" i="0" u="none" strike="noStrike" cap="none" spc="0">
              <a:ln>
                <a:noFill/>
              </a:ln>
              <a:solidFill>
                <a:srgbClr val="000000"/>
              </a:solidFill>
              <a:latin typeface="Arial Narrow"/>
              <a:ea typeface="Times New Roman"/>
              <a:cs typeface="Calibri"/>
            </a:endParaRPr>
          </a:p>
          <a:p>
            <a:pPr marL="342900" marR="0" lvl="0" indent="-342900" algn="just" defTabSz="914400">
              <a:lnSpc>
                <a:spcPct val="100000"/>
              </a:lnSpc>
              <a:spcBef>
                <a:spcPts val="0"/>
              </a:spcBef>
              <a:spcAft>
                <a:spcPts val="599"/>
              </a:spcAft>
              <a:buClrTx/>
              <a:buSzTx/>
              <a:buFont typeface="+mj-lt"/>
              <a:buAutoNum type="arabicPeriod"/>
              <a:tabLst>
                <a:tab pos="342900" algn="l"/>
              </a:tabLst>
              <a:defRPr/>
            </a:pPr>
            <a:r>
              <a:rPr lang="tg-Cyrl-TJ" sz="1600" b="0" i="0" u="none" strike="noStrike" cap="none" spc="0">
                <a:ln>
                  <a:noFill/>
                </a:ln>
                <a:solidFill>
                  <a:srgbClr val="000000"/>
                </a:solidFill>
                <a:latin typeface="Arial Narrow"/>
                <a:ea typeface="Times New Roman"/>
                <a:cs typeface="Calibri"/>
              </a:rPr>
              <a:t>Б</a:t>
            </a:r>
            <a:r>
              <a:rPr lang="ru-RU" sz="1600" b="0" i="0" u="none" strike="noStrike" cap="none" spc="0">
                <a:ln>
                  <a:noFill/>
                </a:ln>
                <a:solidFill>
                  <a:srgbClr val="000000"/>
                </a:solidFill>
                <a:latin typeface="Arial Narrow"/>
                <a:ea typeface="Times New Roman"/>
                <a:cs typeface="Calibri"/>
              </a:rPr>
              <a:t>а стартапҳо ва корхонаҳои хурду миёна дастгирии ғайримолиявӣ ва тавассути </a:t>
            </a:r>
            <a:r>
              <a:rPr lang="tg-Cyrl-TJ" sz="1600" b="0" i="0" u="none" strike="noStrike" cap="none" spc="0">
                <a:ln>
                  <a:noFill/>
                </a:ln>
                <a:solidFill>
                  <a:srgbClr val="000000"/>
                </a:solidFill>
                <a:latin typeface="Arial Narrow"/>
                <a:ea typeface="Times New Roman"/>
                <a:cs typeface="Calibri"/>
              </a:rPr>
              <a:t>КДСваИАД/ГТЛ </a:t>
            </a:r>
            <a:r>
              <a:rPr lang="ru-RU" sz="1600" b="0" i="0" u="none" strike="noStrike" cap="none" spc="0">
                <a:ln>
                  <a:noFill/>
                </a:ln>
                <a:solidFill>
                  <a:srgbClr val="000000"/>
                </a:solidFill>
                <a:latin typeface="Arial Narrow"/>
                <a:ea typeface="Times New Roman"/>
                <a:cs typeface="Calibri"/>
              </a:rPr>
              <a:t>дастгирии молиявӣ мерасонад; </a:t>
            </a:r>
            <a:endParaRPr/>
          </a:p>
          <a:p>
            <a:pPr marL="342900" marR="0" lvl="0" indent="-342900" algn="just" defTabSz="914400">
              <a:lnSpc>
                <a:spcPct val="100000"/>
              </a:lnSpc>
              <a:spcBef>
                <a:spcPts val="0"/>
              </a:spcBef>
              <a:spcAft>
                <a:spcPts val="599"/>
              </a:spcAft>
              <a:buClrTx/>
              <a:buSzTx/>
              <a:buFont typeface="+mj-lt"/>
              <a:buAutoNum type="arabicPeriod"/>
              <a:tabLst>
                <a:tab pos="342900" algn="l"/>
              </a:tabLst>
              <a:defRPr/>
            </a:pPr>
            <a:r>
              <a:rPr lang="ru-RU" sz="1600" b="0" i="0" u="none" strike="noStrike" cap="none" spc="0">
                <a:ln>
                  <a:noFill/>
                </a:ln>
                <a:solidFill>
                  <a:srgbClr val="000000"/>
                </a:solidFill>
                <a:latin typeface="Arial Narrow"/>
                <a:ea typeface="Times New Roman"/>
                <a:cs typeface="Calibri"/>
              </a:rPr>
              <a:t>Барои омӯзиши мураббиён созмонҳои миллӣ ва байналмилалиро ҷалб мекунад.</a:t>
            </a:r>
            <a:endParaRPr/>
          </a:p>
          <a:p>
            <a:pPr marL="914400" marR="0" lvl="2" indent="0" algn="just" defTabSz="914400">
              <a:lnSpc>
                <a:spcPct val="107000"/>
              </a:lnSpc>
              <a:spcBef>
                <a:spcPts val="0"/>
              </a:spcBef>
              <a:spcAft>
                <a:spcPts val="799"/>
              </a:spcAft>
              <a:buClrTx/>
              <a:buSzTx/>
              <a:buFontTx/>
              <a:buNone/>
              <a:tabLst>
                <a:tab pos="342900" algn="l"/>
              </a:tabLst>
              <a:defRPr/>
            </a:pPr>
            <a:endParaRPr lang="ru-RU" sz="1600" b="0" i="0" u="none" strike="noStrike" cap="none" spc="0">
              <a:ln>
                <a:noFill/>
              </a:ln>
              <a:solidFill>
                <a:prstClr val="black"/>
              </a:solidFill>
              <a:latin typeface="Arial Narrow"/>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20843676" name="Заголовок 5"/>
          <p:cNvSpPr txBox="1"/>
          <p:nvPr/>
        </p:nvSpPr>
        <p:spPr bwMode="auto">
          <a:xfrm>
            <a:off x="158155" y="194198"/>
            <a:ext cx="11818397" cy="818524"/>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2800" b="1" i="0" u="none" strike="noStrike" cap="none" spc="0">
                <a:ln>
                  <a:noFill/>
                </a:ln>
                <a:solidFill>
                  <a:prstClr val="white"/>
                </a:solidFill>
                <a:latin typeface="Calibri"/>
                <a:ea typeface="Calibri"/>
                <a:cs typeface="Arial"/>
              </a:rPr>
              <a:t>МЕХАНИЗМИ БАРРАСИИ АРЗУ ШИКОЯТҲО </a:t>
            </a:r>
            <a:endParaRPr/>
          </a:p>
          <a:p>
            <a:pPr marL="0" marR="0" lvl="0" indent="0" algn="ctr" defTabSz="914400">
              <a:lnSpc>
                <a:spcPts val="1598"/>
              </a:lnSpc>
              <a:spcBef>
                <a:spcPts val="0"/>
              </a:spcBef>
              <a:spcAft>
                <a:spcPts val="0"/>
              </a:spcAft>
              <a:buClrTx/>
              <a:buSzTx/>
              <a:buFontTx/>
              <a:buNone/>
              <a:defRPr/>
            </a:pPr>
            <a:endParaRPr lang="tg-Cyrl-TJ" sz="2800" b="1" i="0" u="none" strike="noStrike" cap="none" spc="0">
              <a:ln>
                <a:noFill/>
              </a:ln>
              <a:solidFill>
                <a:prstClr val="white"/>
              </a:solidFill>
              <a:latin typeface="Calibri"/>
              <a:ea typeface="Calibri"/>
              <a:cs typeface="Arial"/>
            </a:endParaRPr>
          </a:p>
          <a:p>
            <a:pPr marL="0" marR="0" lvl="0" indent="0" algn="ctr" defTabSz="914400">
              <a:lnSpc>
                <a:spcPts val="1598"/>
              </a:lnSpc>
              <a:spcBef>
                <a:spcPts val="0"/>
              </a:spcBef>
              <a:spcAft>
                <a:spcPts val="0"/>
              </a:spcAft>
              <a:buClrTx/>
              <a:buSzTx/>
              <a:buFontTx/>
              <a:buNone/>
              <a:defRPr/>
            </a:pPr>
            <a:r>
              <a:rPr lang="ru-RU" sz="2800" b="1" i="0" u="none" strike="noStrike" cap="none" spc="0">
                <a:ln>
                  <a:noFill/>
                </a:ln>
                <a:solidFill>
                  <a:prstClr val="white"/>
                </a:solidFill>
                <a:latin typeface="Calibri"/>
                <a:ea typeface="Calibri"/>
                <a:cs typeface="Arial"/>
              </a:rPr>
              <a:t>(МБАШ/GRM)</a:t>
            </a:r>
            <a:endParaRPr lang="en-US" sz="4000" b="1" i="0" u="none" strike="noStrike" cap="none" spc="0">
              <a:ln>
                <a:noFill/>
              </a:ln>
              <a:solidFill>
                <a:prstClr val="white"/>
              </a:solidFill>
              <a:latin typeface="Calibri"/>
              <a:ea typeface="Calibri"/>
              <a:cs typeface="Arial"/>
            </a:endParaRPr>
          </a:p>
        </p:txBody>
      </p:sp>
      <p:sp>
        <p:nvSpPr>
          <p:cNvPr id="1297335598" name="TextBox 7"/>
          <p:cNvSpPr txBox="1"/>
          <p:nvPr/>
        </p:nvSpPr>
        <p:spPr bwMode="auto">
          <a:xfrm>
            <a:off x="872488" y="1212219"/>
            <a:ext cx="10131508" cy="4338171"/>
          </a:xfrm>
          <a:prstGeom prst="rect">
            <a:avLst/>
          </a:prstGeom>
          <a:noFill/>
        </p:spPr>
        <p:txBody>
          <a:bodyPr wrap="square">
            <a:spAutoFit/>
          </a:bodyPr>
          <a:lstStyle/>
          <a:p>
            <a:pPr marL="0" marR="0" lvl="0" indent="0" algn="just" defTabSz="914400">
              <a:lnSpc>
                <a:spcPct val="150000"/>
              </a:lnSpc>
              <a:spcBef>
                <a:spcPts val="0"/>
              </a:spcBef>
              <a:spcAft>
                <a:spcPts val="799"/>
              </a:spcAft>
              <a:buClrTx/>
              <a:buSzTx/>
              <a:buFontTx/>
              <a:buNone/>
              <a:defRPr/>
            </a:pPr>
            <a:r>
              <a:rPr lang="ru-RU" sz="1800" b="0" i="0" u="none" strike="noStrike" cap="none" spc="0">
                <a:ln>
                  <a:noFill/>
                </a:ln>
                <a:solidFill>
                  <a:srgbClr val="000000"/>
                </a:solidFill>
                <a:latin typeface="Arial Narrow"/>
                <a:ea typeface="Times New Roman"/>
                <a:cs typeface="Calibri"/>
              </a:rPr>
              <a:t>Ҳадафи асосии МБАШ мусоидат ба ҳалли саривақтӣ, самаранок ва муассири арзҳо, шикоятҳои марбут ба татбиқи лоиҳа ва таъмини натиҷаҳои қаноатбахш барои ҳамаи ҷонибҳои манфиатдор мебошад. Хусусан, он раванди </a:t>
            </a:r>
            <a:r>
              <a:rPr lang="ru-RU" sz="1800" b="1" i="0" u="none" strike="noStrike" cap="none" spc="0">
                <a:ln>
                  <a:noFill/>
                </a:ln>
                <a:solidFill>
                  <a:srgbClr val="000000"/>
                </a:solidFill>
                <a:latin typeface="Arial Narrow"/>
                <a:ea typeface="Times New Roman"/>
                <a:cs typeface="Calibri"/>
              </a:rPr>
              <a:t>шаффоф ва устуворро </a:t>
            </a:r>
            <a:r>
              <a:rPr lang="ru-RU" sz="1800" b="0" i="0" u="none" strike="noStrike" cap="none" spc="0">
                <a:ln>
                  <a:noFill/>
                </a:ln>
                <a:solidFill>
                  <a:srgbClr val="000000"/>
                </a:solidFill>
                <a:latin typeface="Arial Narrow"/>
                <a:ea typeface="Times New Roman"/>
                <a:cs typeface="Calibri"/>
              </a:rPr>
              <a:t>барои ба даст овардани </a:t>
            </a:r>
            <a:r>
              <a:rPr lang="ru-RU" sz="1800" b="1" i="0" u="none" strike="noStrike" cap="none" spc="0">
                <a:ln>
                  <a:noFill/>
                </a:ln>
                <a:solidFill>
                  <a:srgbClr val="000000"/>
                </a:solidFill>
                <a:latin typeface="Arial Narrow"/>
                <a:ea typeface="Times New Roman"/>
                <a:cs typeface="Calibri"/>
              </a:rPr>
              <a:t>натиҷаҳои одилона</a:t>
            </a:r>
            <a:r>
              <a:rPr lang="ru-RU" sz="1800" b="0" i="0" u="none" strike="noStrike" cap="none" spc="0">
                <a:ln>
                  <a:noFill/>
                </a:ln>
                <a:solidFill>
                  <a:srgbClr val="000000"/>
                </a:solidFill>
                <a:latin typeface="Arial Narrow"/>
                <a:ea typeface="Times New Roman"/>
                <a:cs typeface="Calibri"/>
              </a:rPr>
              <a:t>, </a:t>
            </a:r>
            <a:r>
              <a:rPr lang="ru-RU" sz="1800" b="1" i="0" u="none" strike="noStrike" cap="none" spc="0">
                <a:ln>
                  <a:noFill/>
                </a:ln>
                <a:solidFill>
                  <a:srgbClr val="000000"/>
                </a:solidFill>
                <a:latin typeface="Arial Narrow"/>
                <a:ea typeface="Times New Roman"/>
                <a:cs typeface="Calibri"/>
              </a:rPr>
              <a:t>муассир ва устувор </a:t>
            </a:r>
            <a:r>
              <a:rPr lang="ru-RU" sz="1800" b="0" i="0" u="none" strike="noStrike" cap="none" spc="0">
                <a:ln>
                  <a:noFill/>
                </a:ln>
                <a:solidFill>
                  <a:srgbClr val="000000"/>
                </a:solidFill>
                <a:latin typeface="Arial Narrow"/>
                <a:ea typeface="Times New Roman"/>
                <a:cs typeface="Calibri"/>
              </a:rPr>
              <a:t>фароҳам меорад. Он инчунин </a:t>
            </a:r>
            <a:r>
              <a:rPr lang="ru-RU" sz="1800" b="1" i="0" u="none" strike="noStrike" cap="none" spc="0">
                <a:ln>
                  <a:noFill/>
                </a:ln>
                <a:solidFill>
                  <a:srgbClr val="000000"/>
                </a:solidFill>
                <a:latin typeface="Arial Narrow"/>
                <a:ea typeface="Times New Roman"/>
                <a:cs typeface="Calibri"/>
              </a:rPr>
              <a:t>эътимод ва ҳамкориҳоро</a:t>
            </a:r>
            <a:r>
              <a:rPr lang="ru-RU" sz="1800" b="0" i="0" u="none" strike="noStrike" cap="none" spc="0">
                <a:ln>
                  <a:noFill/>
                </a:ln>
                <a:solidFill>
                  <a:srgbClr val="000000"/>
                </a:solidFill>
                <a:latin typeface="Arial Narrow"/>
                <a:ea typeface="Times New Roman"/>
                <a:cs typeface="Calibri"/>
              </a:rPr>
              <a:t>, ки ҷузъҳои ҷудонашавандаи раванди машварати васеътари ҷомеа буда, татбиқи чораҳои ислоҳиро осон мекунанд, тақвият медиҳад. </a:t>
            </a:r>
            <a:endParaRPr lang="ru-RU" sz="1800" b="0" i="0" u="none" strike="noStrike" cap="none" spc="0">
              <a:ln>
                <a:noFill/>
              </a:ln>
              <a:solidFill>
                <a:prstClr val="black"/>
              </a:solidFill>
              <a:latin typeface="Arial Narrow"/>
              <a:ea typeface="Calibri"/>
              <a:cs typeface="Times New Roman"/>
            </a:endParaRPr>
          </a:p>
          <a:p>
            <a:pPr marL="0" marR="0" lvl="0" indent="0" algn="just" defTabSz="914400">
              <a:lnSpc>
                <a:spcPct val="100000"/>
              </a:lnSpc>
              <a:spcBef>
                <a:spcPts val="0"/>
              </a:spcBef>
              <a:spcAft>
                <a:spcPts val="799"/>
              </a:spcAft>
              <a:buClrTx/>
              <a:buSzTx/>
              <a:buFontTx/>
              <a:buNone/>
              <a:defRPr/>
            </a:pPr>
            <a:r>
              <a:rPr lang="ru-RU" sz="1800" b="0" i="0" u="none" strike="noStrike" cap="none" spc="0">
                <a:ln>
                  <a:noFill/>
                </a:ln>
                <a:solidFill>
                  <a:srgbClr val="000000"/>
                </a:solidFill>
                <a:latin typeface="Arial Narrow"/>
                <a:ea typeface="Times New Roman"/>
                <a:cs typeface="Calibri"/>
              </a:rPr>
              <a:t>Аз ҷумла, </a:t>
            </a:r>
            <a:r>
              <a:rPr lang="tg-Cyrl-TJ" sz="1800" b="0" i="0" u="none" strike="noStrike" cap="none" spc="0">
                <a:ln>
                  <a:noFill/>
                </a:ln>
                <a:solidFill>
                  <a:srgbClr val="000000"/>
                </a:solidFill>
                <a:latin typeface="Arial Narrow"/>
                <a:ea typeface="Times New Roman"/>
                <a:cs typeface="Calibri"/>
              </a:rPr>
              <a:t>МБАШ</a:t>
            </a:r>
            <a:r>
              <a:rPr lang="en-US" sz="1800" b="0" i="0" u="none" strike="noStrike" cap="none" spc="0">
                <a:ln>
                  <a:noFill/>
                </a:ln>
                <a:solidFill>
                  <a:srgbClr val="000000"/>
                </a:solidFill>
                <a:latin typeface="Arial Narrow"/>
                <a:ea typeface="Times New Roman"/>
                <a:cs typeface="Calibri"/>
              </a:rPr>
              <a:t>:</a:t>
            </a:r>
            <a:endParaRPr lang="tg-Cyrl-TJ" sz="1800" b="0" i="0" u="none" strike="noStrike" cap="none" spc="0">
              <a:ln>
                <a:noFill/>
              </a:ln>
              <a:solidFill>
                <a:srgbClr val="000000"/>
              </a:solidFill>
              <a:latin typeface="Arial Narrow"/>
              <a:ea typeface="Times New Roman"/>
              <a:cs typeface="Calibri"/>
            </a:endParaRPr>
          </a:p>
          <a:p>
            <a:pPr marL="285750" marR="0" lvl="0" indent="-285750" algn="just" defTabSz="914400">
              <a:lnSpc>
                <a:spcPct val="100000"/>
              </a:lnSpc>
              <a:spcBef>
                <a:spcPts val="0"/>
              </a:spcBef>
              <a:spcAft>
                <a:spcPts val="799"/>
              </a:spcAft>
              <a:buClrTx/>
              <a:buSzTx/>
              <a:buFont typeface="Arial"/>
              <a:buChar char="•"/>
              <a:defRPr/>
            </a:pPr>
            <a:r>
              <a:rPr lang="ru-RU" sz="1800" b="0" i="0" u="none" strike="noStrike" cap="none" spc="0">
                <a:ln>
                  <a:noFill/>
                </a:ln>
                <a:solidFill>
                  <a:srgbClr val="000000"/>
                </a:solidFill>
                <a:latin typeface="Arial Narrow"/>
                <a:ea typeface="Times New Roman"/>
                <a:cs typeface="Calibri"/>
              </a:rPr>
              <a:t>Ба шахсони зарардида имкон медиҳад, кишикоят пешниҳод кунанд ё ҳама гуна баҳсҳоеро, ки ҳангоми татбиқи фаъолиятҳои лоиҳа ба миён меоянд, ҳал кунанд;</a:t>
            </a:r>
            <a:endParaRPr/>
          </a:p>
          <a:p>
            <a:pPr marL="285750" marR="0" lvl="0" indent="-285750" algn="just" defTabSz="914400">
              <a:lnSpc>
                <a:spcPct val="100000"/>
              </a:lnSpc>
              <a:spcBef>
                <a:spcPts val="0"/>
              </a:spcBef>
              <a:spcAft>
                <a:spcPts val="799"/>
              </a:spcAft>
              <a:buClrTx/>
              <a:buSzTx/>
              <a:buFont typeface="Arial"/>
              <a:buChar char="•"/>
              <a:defRPr/>
            </a:pPr>
            <a:r>
              <a:rPr lang="ru-RU" sz="1800" b="0" i="0" u="none" strike="noStrike" cap="none" spc="0">
                <a:ln>
                  <a:noFill/>
                </a:ln>
                <a:solidFill>
                  <a:srgbClr val="000000"/>
                </a:solidFill>
                <a:latin typeface="Arial Narrow"/>
                <a:ea typeface="Calibri"/>
                <a:cs typeface="Times New Roman"/>
              </a:rPr>
              <a:t>Татбиқи чораҳои ислоҳии мувофиқ ва қобили қабули тарафҳои шикояткунандаро муайян карда, таъмин мекунанд;</a:t>
            </a:r>
            <a:endParaRPr/>
          </a:p>
          <a:p>
            <a:pPr marL="285750" marR="0" lvl="0" indent="-285750" algn="just" defTabSz="914400">
              <a:lnSpc>
                <a:spcPct val="150000"/>
              </a:lnSpc>
              <a:spcBef>
                <a:spcPts val="0"/>
              </a:spcBef>
              <a:spcAft>
                <a:spcPts val="799"/>
              </a:spcAft>
              <a:buClrTx/>
              <a:buSzTx/>
              <a:buFont typeface="Arial"/>
              <a:buChar char="•"/>
              <a:defRPr/>
            </a:pPr>
            <a:r>
              <a:rPr lang="ru-RU" sz="1800" b="0" i="0" u="none" strike="noStrike" cap="none" spc="0">
                <a:ln>
                  <a:noFill/>
                </a:ln>
                <a:solidFill>
                  <a:srgbClr val="000000"/>
                </a:solidFill>
                <a:latin typeface="Arial Narrow"/>
                <a:ea typeface="Calibri"/>
                <a:cs typeface="Times New Roman"/>
              </a:rPr>
              <a:t>Аз зарурати муроҷиат ба додгоҳ канорагирӣ мекунанд.</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29598343" name="Заголовок 5"/>
          <p:cNvSpPr txBox="1"/>
          <p:nvPr/>
        </p:nvSpPr>
        <p:spPr bwMode="auto">
          <a:xfrm>
            <a:off x="244896" y="138713"/>
            <a:ext cx="11648427" cy="702815"/>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ct val="150000"/>
              </a:lnSpc>
              <a:spcBef>
                <a:spcPts val="0"/>
              </a:spcBef>
              <a:spcAft>
                <a:spcPts val="0"/>
              </a:spcAft>
              <a:buClrTx/>
              <a:buSzTx/>
              <a:buFontTx/>
              <a:buNone/>
              <a:defRPr/>
            </a:pPr>
            <a:r>
              <a:rPr lang="ru-RU" sz="2800" b="1" i="0" u="none" strike="noStrike" cap="none" spc="0">
                <a:ln>
                  <a:noFill/>
                </a:ln>
                <a:solidFill>
                  <a:prstClr val="white"/>
                </a:solidFill>
                <a:latin typeface="Arial Narrow"/>
                <a:ea typeface="Arial Narrow"/>
                <a:cs typeface="Arial Narrow"/>
              </a:rPr>
              <a:t>МЕХАНИЗМИ ПЕШНИҲОД ВА БАРРАСИИ ШИКОЯТҲО ДАР ТОҶИКИСТОН(1)</a:t>
            </a:r>
            <a:endParaRPr lang="en-US" sz="3600" b="1" i="0" u="none" strike="noStrike" cap="none" spc="0">
              <a:ln>
                <a:noFill/>
              </a:ln>
              <a:solidFill>
                <a:prstClr val="white"/>
              </a:solidFill>
              <a:latin typeface="Calibri"/>
              <a:ea typeface="Calibri"/>
              <a:cs typeface="Arial"/>
            </a:endParaRPr>
          </a:p>
        </p:txBody>
      </p:sp>
      <p:sp>
        <p:nvSpPr>
          <p:cNvPr id="1780102957" name="TextBox 7"/>
          <p:cNvSpPr txBox="1"/>
          <p:nvPr/>
        </p:nvSpPr>
        <p:spPr bwMode="auto">
          <a:xfrm>
            <a:off x="872487" y="1212219"/>
            <a:ext cx="10137987" cy="3827911"/>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Arial"/>
              </a:rPr>
              <a:t>Механизми пешниҳоди шикоятҳо тибқи меъёрҳо ва расмиёти мавҷудаи қонунгузории Тоҷикистон, ки шикоятҳоро танзим мекунанд, бахусус:</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Arial"/>
              </a:rPr>
              <a:t>Конститутсияи Ҷумҳурии Тоҷикистон (</a:t>
            </a:r>
            <a:r>
              <a:rPr lang="tg-Cyrl-TJ" sz="1800" b="0" i="0" u="none" strike="noStrike" cap="none" spc="0">
                <a:ln>
                  <a:noFill/>
                </a:ln>
                <a:solidFill>
                  <a:prstClr val="black"/>
                </a:solidFill>
                <a:latin typeface="Calibri"/>
                <a:ea typeface="Times New Roman"/>
                <a:cs typeface="Arial"/>
              </a:rPr>
              <a:t>2016)</a:t>
            </a:r>
            <a:r>
              <a:rPr lang="ru-RU" sz="1800" b="0" i="0" u="none" strike="noStrike" cap="none" spc="0">
                <a:ln>
                  <a:noFill/>
                </a:ln>
                <a:solidFill>
                  <a:prstClr val="black"/>
                </a:solidFill>
                <a:latin typeface="Calibri"/>
                <a:ea typeface="Times New Roman"/>
                <a:cs typeface="Arial"/>
              </a:rPr>
              <a:t>;</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Arial"/>
              </a:rPr>
              <a:t>Қонуни </a:t>
            </a:r>
            <a:r>
              <a:rPr lang="ru-RU" sz="1800" b="0" i="0" u="none" strike="noStrike" cap="none" spc="0">
                <a:ln>
                  <a:noFill/>
                </a:ln>
                <a:solidFill>
                  <a:prstClr val="black"/>
                </a:solidFill>
                <a:latin typeface="Calibri"/>
                <a:ea typeface="Times New Roman"/>
                <a:cs typeface="Arial"/>
              </a:rPr>
              <a:t>Т</a:t>
            </a:r>
            <a:r>
              <a:rPr lang="tg-Cyrl-TJ" sz="1800" b="0" i="0" u="none" strike="noStrike" cap="none" spc="0">
                <a:ln>
                  <a:noFill/>
                </a:ln>
                <a:solidFill>
                  <a:prstClr val="black"/>
                </a:solidFill>
                <a:latin typeface="Calibri"/>
                <a:ea typeface="Times New Roman"/>
                <a:cs typeface="Arial"/>
              </a:rPr>
              <a:t>оҷики</a:t>
            </a:r>
            <a:r>
              <a:rPr lang="ru-RU" sz="1800" b="0" i="0" u="none" strike="noStrike" cap="none" spc="0">
                <a:ln>
                  <a:noFill/>
                </a:ln>
                <a:solidFill>
                  <a:prstClr val="black"/>
                </a:solidFill>
                <a:latin typeface="Calibri"/>
                <a:ea typeface="Times New Roman"/>
                <a:cs typeface="Arial"/>
              </a:rPr>
              <a:t>стон</a:t>
            </a:r>
            <a:r>
              <a:rPr lang="ru-RU" sz="1800" b="0" i="0" u="none" strike="noStrike" cap="none" spc="0">
                <a:ln>
                  <a:noFill/>
                </a:ln>
                <a:solidFill>
                  <a:prstClr val="black"/>
                </a:solidFill>
                <a:latin typeface="Calibri"/>
                <a:ea typeface="Times New Roman"/>
                <a:cs typeface="Arial"/>
              </a:rPr>
              <a:t> "Дар бораи расмиёти маъмурӣ" (2017);</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Arial"/>
              </a:rPr>
              <a:t>Қонуни Т</a:t>
            </a:r>
            <a:r>
              <a:rPr lang="tg-Cyrl-TJ" sz="1800" b="0" i="0" u="none" strike="noStrike" cap="none" spc="0">
                <a:ln>
                  <a:noFill/>
                </a:ln>
                <a:solidFill>
                  <a:prstClr val="black"/>
                </a:solidFill>
                <a:latin typeface="Calibri"/>
                <a:ea typeface="Times New Roman"/>
                <a:cs typeface="Arial"/>
              </a:rPr>
              <a:t>оҷики</a:t>
            </a:r>
            <a:r>
              <a:rPr lang="ru-RU" sz="1800" b="0" i="0" u="none" strike="noStrike" cap="none" spc="0">
                <a:ln>
                  <a:noFill/>
                </a:ln>
                <a:solidFill>
                  <a:prstClr val="black"/>
                </a:solidFill>
                <a:latin typeface="Calibri"/>
                <a:ea typeface="Times New Roman"/>
                <a:cs typeface="Arial"/>
              </a:rPr>
              <a:t>стон "Дар бораи шикоят ба суд аз амалҳои мақомоти давлатӣ, иттиҳодияҳои ҷамъиятӣ, мақомоти маҳаллии ҳокимияти давлатӣ ва шахсони мансабдоре, ки ҳуқуқ ва озодиҳои конститутсионии шаҳрвандонро поймол мекунанд«</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Arial"/>
              </a:rPr>
              <a:t> (1998);Қонуни </a:t>
            </a:r>
            <a:r>
              <a:rPr lang="ru-RU" sz="1800" b="0" i="0" u="none" strike="noStrike" cap="none" spc="0">
                <a:ln>
                  <a:noFill/>
                </a:ln>
                <a:solidFill>
                  <a:prstClr val="black"/>
                </a:solidFill>
                <a:latin typeface="Calibri"/>
                <a:ea typeface="Times New Roman"/>
                <a:cs typeface="Arial"/>
              </a:rPr>
              <a:t>Т</a:t>
            </a:r>
            <a:r>
              <a:rPr lang="tg-Cyrl-TJ" sz="1800" b="0" i="0" u="none" strike="noStrike" cap="none" spc="0">
                <a:ln>
                  <a:noFill/>
                </a:ln>
                <a:solidFill>
                  <a:prstClr val="black"/>
                </a:solidFill>
                <a:latin typeface="Calibri"/>
                <a:ea typeface="Times New Roman"/>
                <a:cs typeface="Arial"/>
              </a:rPr>
              <a:t>оҷики</a:t>
            </a:r>
            <a:r>
              <a:rPr lang="ru-RU" sz="1800" b="0" i="0" u="none" strike="noStrike" cap="none" spc="0">
                <a:ln>
                  <a:noFill/>
                </a:ln>
                <a:solidFill>
                  <a:prstClr val="black"/>
                </a:solidFill>
                <a:latin typeface="Calibri"/>
                <a:ea typeface="Times New Roman"/>
                <a:cs typeface="Arial"/>
              </a:rPr>
              <a:t>стон</a:t>
            </a:r>
            <a:r>
              <a:rPr lang="ru-RU" sz="1800" b="0" i="0" u="none" strike="noStrike" cap="none" spc="0">
                <a:ln>
                  <a:noFill/>
                </a:ln>
                <a:solidFill>
                  <a:prstClr val="black"/>
                </a:solidFill>
                <a:latin typeface="Calibri"/>
                <a:ea typeface="Times New Roman"/>
                <a:cs typeface="Arial"/>
              </a:rPr>
              <a:t> "Дар бораи суд" (2014);</a:t>
            </a:r>
            <a:endParaRPr lang="ru-RU" sz="1800" b="1" i="0" u="none" strike="noStrike" cap="none" spc="0">
              <a:ln>
                <a:noFill/>
              </a:ln>
              <a:solidFill>
                <a:srgbClr val="000000"/>
              </a:solidFill>
              <a:latin typeface="Calibri"/>
              <a:ea typeface="Calibri"/>
              <a:cs typeface="Times New Roman"/>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Arial"/>
              </a:rPr>
              <a:t>Арзёбии пешакии низоми шикоятҳо дар Тоҷикистон нишон дод, ки дар кишвар механизмҳои муассир барои шикоят ва эътироз ба ҳама гуна амалҳо ё беамалии мақомот, мақомоти давлатӣ, ҳукуматҳои маҳаллӣ ва иттиҳодияҳои ҷамъиятӣ дастрасанд..</a:t>
            </a:r>
            <a:endParaRPr lang="ru-RU" sz="1800" b="0" i="0" u="none" strike="noStrike" cap="none" spc="0">
              <a:ln>
                <a:noFill/>
              </a:ln>
              <a:solidFill>
                <a:srgbClr val="000000"/>
              </a:solidFill>
              <a:latin typeface="Calibri"/>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20798547" name="Заголовок 5"/>
          <p:cNvSpPr txBox="1"/>
          <p:nvPr/>
        </p:nvSpPr>
        <p:spPr bwMode="auto">
          <a:xfrm>
            <a:off x="333858" y="92475"/>
            <a:ext cx="11707427" cy="668014"/>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ct val="150000"/>
              </a:lnSpc>
              <a:spcBef>
                <a:spcPts val="0"/>
              </a:spcBef>
              <a:spcAft>
                <a:spcPts val="0"/>
              </a:spcAft>
              <a:buClrTx/>
              <a:buSzTx/>
              <a:buFontTx/>
              <a:buNone/>
              <a:defRPr/>
            </a:pPr>
            <a:r>
              <a:rPr lang="ru-RU" sz="2800" b="1" i="0" u="none" strike="noStrike" cap="none" spc="0">
                <a:ln>
                  <a:noFill/>
                </a:ln>
                <a:solidFill>
                  <a:prstClr val="white"/>
                </a:solidFill>
                <a:latin typeface="Calibri"/>
                <a:ea typeface="Calibri"/>
                <a:cs typeface="Arial"/>
              </a:rPr>
              <a:t>МЕХАНИЗМИ ПЕШНИҲОД ВА БАРРАСИИ ШИКОЯТҲО ДАР </a:t>
            </a:r>
            <a:r>
              <a:rPr lang="ru-RU" sz="2600" b="1" i="0" u="none" strike="noStrike" cap="none" spc="0">
                <a:ln>
                  <a:noFill/>
                </a:ln>
                <a:solidFill>
                  <a:prstClr val="white"/>
                </a:solidFill>
                <a:latin typeface="Calibri"/>
                <a:ea typeface="Calibri"/>
                <a:cs typeface="Arial"/>
              </a:rPr>
              <a:t>ТОҶИКИСТОН(2)</a:t>
            </a:r>
            <a:endParaRPr/>
          </a:p>
        </p:txBody>
      </p:sp>
      <p:sp>
        <p:nvSpPr>
          <p:cNvPr id="1725091653" name="TextBox 7"/>
          <p:cNvSpPr txBox="1"/>
          <p:nvPr/>
        </p:nvSpPr>
        <p:spPr bwMode="auto">
          <a:xfrm>
            <a:off x="1030602" y="998736"/>
            <a:ext cx="10132947" cy="5589045"/>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Ҳамчун як қисми маъракаҳои иттилоотии худ, ГТЛ кафолат медиҳад, ки:</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Кормандон ба таври кофӣ омӯзонида шудаанд ва дорои маълумот ва таҷрибаи зарурӣ барои гузаронидани машваратҳои телефонӣ ва гирифтани фикру мулоҳизаҳо оид ба масъалаҳои марбут ба барномаи </a:t>
            </a:r>
            <a:r>
              <a:rPr lang="en-US" sz="1800" b="0" i="0" u="none" strike="noStrike" cap="none" spc="0">
                <a:ln>
                  <a:noFill/>
                </a:ln>
                <a:solidFill>
                  <a:prstClr val="black"/>
                </a:solidFill>
                <a:latin typeface="Arial Narrow"/>
                <a:ea typeface="Times New Roman"/>
                <a:cs typeface="Calibri"/>
              </a:rPr>
              <a:t>“FINGROW </a:t>
            </a:r>
            <a:r>
              <a:rPr lang="tg-Cyrl-TJ" sz="1800" b="0" i="0" u="none" strike="noStrike" cap="none" spc="0">
                <a:ln>
                  <a:noFill/>
                </a:ln>
                <a:solidFill>
                  <a:prstClr val="black"/>
                </a:solidFill>
                <a:latin typeface="Arial Narrow"/>
                <a:ea typeface="Times New Roman"/>
                <a:cs typeface="Calibri"/>
              </a:rPr>
              <a:t>дар Тоҷикистон барои рушди соҳибкорӣ</a:t>
            </a:r>
            <a:r>
              <a:rPr lang="ru-RU" sz="1800" b="0" i="0" u="none" strike="noStrike" cap="none" spc="0">
                <a:ln>
                  <a:noFill/>
                </a:ln>
                <a:solidFill>
                  <a:prstClr val="black"/>
                </a:solidFill>
                <a:latin typeface="Arial Narrow"/>
                <a:ea typeface="Times New Roman"/>
                <a:cs typeface="Calibri"/>
              </a:rPr>
              <a:t>" мебошанд.</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Раванди ҳалли шикоятҳо қабули шикоятҳо, бақайдгирӣ, ҷудокунӣ, коркард, тасдиқ, пайгирӣ, санҷиш, амал ё фиристодан ва фикру мулоҳизаҳоро дар бар мегирад.</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Лоиҳа аз системаҳо ва каналҳои зерин барои қабули шикоятҳо (хати, онлайн, почта ва каналҳои шикоятҳои телефонӣ) истифода хоҳад бурд, то паҳн кардани ҳама маълумоти марбут ба лоиҳа ва пайгирии муносиби шикоятҳо ва посухҳо, баррасии минбаъда ва ҳалли онҳо таъмин карда шавад.</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Ҳамаи шикоятҳое, ки ба ГТЛ ва БҶ  ворид  мешаванд ҷамъовари шуда, дар дафтари шикоятҳо сабт карда мешаванд, ки намуди формат:тафсилоти мушкилот, маълумоти тамос, мӯҳлат ва амалҳои мувофиқашударо дар бар мегирад. </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Arial Narrow"/>
                <a:ea typeface="Times New Roman"/>
                <a:cs typeface="Calibri"/>
              </a:rPr>
              <a:t>Шикоятҳои гирифташуда дар ҷои дахлдори  бақайдгирии давлатӣ, ки масъули баррасии шикоятҳо барои ҷудокунӣ ва қабули қарор дар бораи коркарди минбаъда ва амалҳои минбаъда мебошанд, фиристода мешаванд. Агар шикоят дар доираи салоҳияти ташкилот ё вазорати дигар бошад (масалан, дар мавриди муҳоҷират, сафар, ҷуброн ва ғайра), он мувофиқан фиристода мешавад. Амалҳои андешидашуда ё анҷоми посух дар журнал сабт карда мешаванд.</a:t>
            </a:r>
            <a:endParaRPr lang="ru-RU" sz="1800" b="0" i="0" u="none" strike="noStrike" cap="none" spc="0">
              <a:ln>
                <a:noFill/>
              </a:ln>
              <a:solidFill>
                <a:srgbClr val="000000"/>
              </a:solidFill>
              <a:latin typeface="Arial Narrow"/>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5778688" name="TextBox 6"/>
          <p:cNvSpPr txBox="1"/>
          <p:nvPr/>
        </p:nvSpPr>
        <p:spPr bwMode="auto">
          <a:xfrm>
            <a:off x="848993" y="5692335"/>
            <a:ext cx="10348043" cy="823319"/>
          </a:xfrm>
          <a:prstGeom prst="rect">
            <a:avLst/>
          </a:prstGeom>
          <a:noFill/>
        </p:spPr>
        <p:txBody>
          <a:bodyPr wrap="square">
            <a:spAutoFit/>
          </a:bodyPr>
          <a:lstStyle/>
          <a:p>
            <a:pPr marL="0" marR="0" lvl="0" indent="0" algn="just" defTabSz="914400">
              <a:lnSpc>
                <a:spcPct val="100000"/>
              </a:lnSpc>
              <a:spcBef>
                <a:spcPts val="0"/>
              </a:spcBef>
              <a:spcAft>
                <a:spcPts val="0"/>
              </a:spcAft>
              <a:buClrTx/>
              <a:buSzTx/>
              <a:buFontTx/>
              <a:buNone/>
              <a:defRPr/>
            </a:pPr>
            <a:r>
              <a:rPr lang="ru-RU" sz="1600" b="0" i="1" u="none" strike="noStrike" cap="none" spc="0">
                <a:ln>
                  <a:noFill/>
                </a:ln>
                <a:solidFill>
                  <a:prstClr val="black"/>
                </a:solidFill>
                <a:latin typeface="Calibri"/>
                <a:ea typeface="Times New Roman"/>
                <a:cs typeface="Arial"/>
              </a:rPr>
              <a:t>Шикоятҳои беном низ тавассути ҳар яке аз ин каналҳо қабул карда мешаванд. Илова бар ин, барои баррасии шикоятҳои марбут ба зӯроварии ҷинсӣ як равзанаи махсус мавҷуд аст ва ҳамаи дархостҳо бояд алоҳида баррасӣ шаванд ва комилан махфӣ нигоҳ дошта шаванд.</a:t>
            </a:r>
            <a:endParaRPr lang="ru-RU" sz="1600" b="0" i="1" u="none" strike="noStrike" cap="none" spc="0">
              <a:ln>
                <a:noFill/>
              </a:ln>
              <a:solidFill>
                <a:srgbClr val="000000"/>
              </a:solidFill>
              <a:latin typeface="Calibri"/>
              <a:ea typeface="Calibri"/>
              <a:cs typeface="Times New Roman"/>
            </a:endParaRPr>
          </a:p>
        </p:txBody>
      </p:sp>
      <p:sp>
        <p:nvSpPr>
          <p:cNvPr id="2143007755" name="TextBox 8"/>
          <p:cNvSpPr txBox="1"/>
          <p:nvPr/>
        </p:nvSpPr>
        <p:spPr bwMode="auto">
          <a:xfrm>
            <a:off x="502281" y="333770"/>
            <a:ext cx="5301712" cy="5107080"/>
          </a:xfrm>
          <a:prstGeom prst="rect">
            <a:avLst/>
          </a:prstGeom>
          <a:noFill/>
        </p:spPr>
        <p:txBody>
          <a:bodyPr wrap="square">
            <a:spAutoFit/>
          </a:bodyPr>
          <a:lstStyle/>
          <a:p>
            <a:pPr algn="just">
              <a:lnSpc>
                <a:spcPct val="107000"/>
              </a:lnSpc>
              <a:spcAft>
                <a:spcPts val="799"/>
              </a:spcAft>
              <a:defRPr/>
            </a:pPr>
            <a:r>
              <a:rPr lang="ru-RU" sz="1600" b="1">
                <a:latin typeface="Arial Narrow"/>
                <a:ea typeface="Times New Roman"/>
                <a:cs typeface="Calibri"/>
              </a:rPr>
              <a:t>Каналҳо барои дастрасӣ ба маълумот дар бораи лоиҳаи </a:t>
            </a:r>
            <a:r>
              <a:rPr lang="en-US" sz="1600" b="1">
                <a:latin typeface="Arial Narrow"/>
                <a:ea typeface="Times New Roman"/>
                <a:cs typeface="Calibri"/>
              </a:rPr>
              <a:t>“FINGROW </a:t>
            </a:r>
            <a:r>
              <a:rPr lang="tg-Cyrl-TJ" sz="1600" b="1">
                <a:latin typeface="Arial Narrow"/>
                <a:ea typeface="Times New Roman"/>
                <a:cs typeface="Calibri"/>
              </a:rPr>
              <a:t>дар Тоҷикистон барои рушди соҳибкорӣ</a:t>
            </a:r>
            <a:r>
              <a:rPr lang="ru-RU" sz="1600" b="1">
                <a:latin typeface="Arial Narrow"/>
                <a:ea typeface="Times New Roman"/>
                <a:cs typeface="Calibri"/>
              </a:rPr>
              <a:t>" ва пешниҳоди шикоятҳо ба ГТЛ </a:t>
            </a:r>
            <a:endParaRPr/>
          </a:p>
          <a:p>
            <a:pPr algn="just">
              <a:lnSpc>
                <a:spcPct val="107000"/>
              </a:lnSpc>
              <a:spcAft>
                <a:spcPts val="799"/>
              </a:spcAft>
              <a:defRPr/>
            </a:pPr>
            <a:r>
              <a:rPr lang="ru-RU" sz="1600">
                <a:latin typeface="Arial Narrow"/>
                <a:ea typeface="Times New Roman"/>
                <a:cs typeface="Calibri"/>
              </a:rPr>
              <a:t>Хатти телефонии марказӣ: </a:t>
            </a:r>
            <a:r>
              <a:rPr sz="1600" b="0" i="0" u="none">
                <a:solidFill>
                  <a:srgbClr val="000000"/>
                </a:solidFill>
                <a:latin typeface="Arial Narrow"/>
                <a:ea typeface="Arial Narrow"/>
                <a:cs typeface="Arial Narrow"/>
              </a:rPr>
              <a:t>+992 (37) 221-57-29</a:t>
            </a:r>
            <a:endParaRPr lang="en-US"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Почтаи электронӣ:</a:t>
            </a:r>
            <a:r>
              <a:rPr u="sng">
                <a:solidFill>
                  <a:schemeClr val="hlink"/>
                </a:solidFill>
                <a:latin typeface="Arial Narrow"/>
                <a:ea typeface="Arial Narrow"/>
                <a:cs typeface="Arial Narrow"/>
                <a:hlinkClick r:id="rId3" tooltip="mailto:info@investcom.tj"/>
              </a:rPr>
              <a:t>info@investcom.tj</a:t>
            </a:r>
            <a:endParaRPr lang="en-US"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Шикоятҳои шифоҳӣ ё хаттӣ, ки ҳангоми вохӯриҳои корӣ ва вохӯриҳои шахсӣ гирифта шудаанд;</a:t>
            </a:r>
            <a:endParaRPr lang="en-US"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Мукотибаҳои воридотӣ тавассути хаткашон ба Маркази идоракунии лоиҳа дар</a:t>
            </a:r>
            <a:r>
              <a:rPr lang="en-US" sz="1600">
                <a:latin typeface="Arial Narrow"/>
                <a:ea typeface="Times New Roman"/>
                <a:cs typeface="Calibri"/>
              </a:rPr>
              <a:t> </a:t>
            </a:r>
            <a:r>
              <a:rPr lang="tg-Cyrl-TJ" sz="1600">
                <a:latin typeface="Arial Narrow"/>
                <a:ea typeface="Times New Roman"/>
                <a:cs typeface="Calibri"/>
              </a:rPr>
              <a:t>КСДваИАД дар ҶТ </a:t>
            </a:r>
            <a:r>
              <a:rPr lang="ru-RU" sz="1600">
                <a:latin typeface="Arial Narrow"/>
                <a:ea typeface="Times New Roman"/>
                <a:cs typeface="Calibri"/>
              </a:rPr>
              <a:t>расонида мешаванд;</a:t>
            </a:r>
            <a:endParaRPr lang="en-US"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Мукотибаҳои воридотӣ тавассути почта гирифта мешаванд: </a:t>
            </a:r>
            <a:endParaRPr/>
          </a:p>
          <a:p>
            <a:pPr algn="just">
              <a:lnSpc>
                <a:spcPct val="107000"/>
              </a:lnSpc>
              <a:spcAft>
                <a:spcPts val="799"/>
              </a:spcAft>
              <a:defRPr/>
            </a:pPr>
            <a:r>
              <a:rPr lang="tg-Cyrl-TJ" sz="1600">
                <a:latin typeface="Arial Narrow"/>
                <a:ea typeface="Times New Roman"/>
                <a:cs typeface="Calibri"/>
              </a:rPr>
              <a:t>Хиёбони Рудакӣ89,  </a:t>
            </a:r>
            <a:r>
              <a:rPr lang="ru-RU" sz="1600">
                <a:latin typeface="Arial Narrow"/>
                <a:ea typeface="Times New Roman"/>
                <a:cs typeface="Calibri"/>
              </a:rPr>
              <a:t>шаҳри Душанбе , </a:t>
            </a:r>
            <a:r>
              <a:rPr lang="tg-Cyrl-TJ" sz="1600">
                <a:latin typeface="Arial Narrow"/>
                <a:ea typeface="Times New Roman"/>
                <a:cs typeface="Calibri"/>
              </a:rPr>
              <a:t>Тоҷикистон</a:t>
            </a:r>
            <a:r>
              <a:rPr lang="ru-RU" sz="1600">
                <a:latin typeface="Arial Narrow"/>
                <a:ea typeface="Times New Roman"/>
                <a:cs typeface="Calibri"/>
              </a:rPr>
              <a:t>;</a:t>
            </a:r>
            <a:endParaRPr/>
          </a:p>
          <a:p>
            <a:pPr algn="just">
              <a:lnSpc>
                <a:spcPct val="107000"/>
              </a:lnSpc>
              <a:spcAft>
                <a:spcPts val="799"/>
              </a:spcAft>
              <a:defRPr/>
            </a:pPr>
            <a:r>
              <a:rPr lang="ru-RU" sz="1600">
                <a:latin typeface="Arial Narrow"/>
                <a:ea typeface="Times New Roman"/>
                <a:cs typeface="Calibri"/>
              </a:rPr>
              <a:t>Рақами тамос барои қабули ҷамъиятии Маркази идоракунии лоиҳа: </a:t>
            </a:r>
            <a:r>
              <a:rPr lang="ru-RU" sz="1600" b="0" i="0" u="none" strike="noStrike" cap="none" spc="0">
                <a:solidFill>
                  <a:srgbClr val="000000"/>
                </a:solidFill>
                <a:latin typeface="Arial Narrow"/>
                <a:ea typeface="Arial Narrow"/>
                <a:cs typeface="Arial Narrow"/>
              </a:rPr>
              <a:t>+992 (37) 221-57-29</a:t>
            </a:r>
            <a:endParaRPr/>
          </a:p>
          <a:p>
            <a:pPr>
              <a:defRPr/>
            </a:pPr>
            <a:r>
              <a:rPr lang="ru-RU" sz="1600">
                <a:latin typeface="Arial Narrow"/>
                <a:ea typeface="Times New Roman"/>
                <a:cs typeface="Calibri"/>
              </a:rPr>
              <a:t>Пайванди фикру мулоҳизаҳо дар вебсайти КСДваИАД: </a:t>
            </a:r>
            <a:r>
              <a:rPr u="sng">
                <a:solidFill>
                  <a:schemeClr val="hlink"/>
                </a:solidFill>
                <a:hlinkClick r:id="rId4" tooltip="http://www.investcom.tj/"/>
              </a:rPr>
              <a:t>http://www.investcom.tj</a:t>
            </a:r>
            <a:endParaRPr/>
          </a:p>
          <a:p>
            <a:pPr algn="just">
              <a:lnSpc>
                <a:spcPct val="107000"/>
              </a:lnSpc>
              <a:spcAft>
                <a:spcPts val="797"/>
              </a:spcAft>
              <a:defRPr/>
            </a:pPr>
            <a:r>
              <a:rPr sz="1400" b="0" i="0" u="none">
                <a:solidFill>
                  <a:srgbClr val="000000"/>
                </a:solidFill>
                <a:latin typeface="Times New Roman"/>
                <a:ea typeface="Times New Roman"/>
                <a:cs typeface="Times New Roman"/>
              </a:rPr>
              <a:t> </a:t>
            </a:r>
            <a:endParaRPr lang="ru-RU" sz="1600">
              <a:latin typeface="Arial Narrow"/>
              <a:ea typeface="Calibri"/>
              <a:cs typeface="Times New Roman"/>
            </a:endParaRPr>
          </a:p>
        </p:txBody>
      </p:sp>
      <p:sp>
        <p:nvSpPr>
          <p:cNvPr id="447511419" name="TextBox 9"/>
          <p:cNvSpPr txBox="1"/>
          <p:nvPr/>
        </p:nvSpPr>
        <p:spPr bwMode="auto">
          <a:xfrm>
            <a:off x="6134731" y="333770"/>
            <a:ext cx="5408737" cy="2686435"/>
          </a:xfrm>
          <a:prstGeom prst="rect">
            <a:avLst/>
          </a:prstGeom>
          <a:noFill/>
        </p:spPr>
        <p:txBody>
          <a:bodyPr wrap="square">
            <a:spAutoFit/>
          </a:bodyPr>
          <a:lstStyle/>
          <a:p>
            <a:pPr algn="just">
              <a:lnSpc>
                <a:spcPct val="107000"/>
              </a:lnSpc>
              <a:spcAft>
                <a:spcPts val="799"/>
              </a:spcAft>
              <a:defRPr/>
            </a:pPr>
            <a:r>
              <a:rPr lang="ru-RU" sz="1600" b="1">
                <a:latin typeface="Arial Narrow"/>
                <a:ea typeface="Times New Roman"/>
                <a:cs typeface="Calibri"/>
              </a:rPr>
              <a:t>Системаи баррасии шикоятҳои Бонки Ҷаҳонӣ:</a:t>
            </a:r>
            <a:endParaRPr/>
          </a:p>
          <a:p>
            <a:pPr algn="just">
              <a:lnSpc>
                <a:spcPct val="107000"/>
              </a:lnSpc>
              <a:spcAft>
                <a:spcPts val="799"/>
              </a:spcAft>
              <a:defRPr/>
            </a:pPr>
            <a:r>
              <a:rPr lang="ru-RU" sz="1600">
                <a:latin typeface="Arial Narrow"/>
                <a:ea typeface="Times New Roman"/>
                <a:cs typeface="Calibri"/>
              </a:rPr>
              <a:t>Почтаи электронӣ: </a:t>
            </a:r>
            <a:r>
              <a:rPr lang="en-US" sz="1600" u="sng">
                <a:latin typeface="Arial Narrow"/>
                <a:ea typeface="Times New Roman"/>
                <a:cs typeface="Calibri"/>
                <a:hlinkClick r:id="rId5" tooltip="mailto:gilements@worldbank.org"/>
              </a:rPr>
              <a:t>@worldbank.org</a:t>
            </a:r>
            <a:endParaRPr lang="tg-Cyrl-TJ"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Факс: +1.202.614.7313</a:t>
            </a:r>
            <a:endParaRPr/>
          </a:p>
          <a:p>
            <a:pPr algn="just">
              <a:lnSpc>
                <a:spcPct val="107000"/>
              </a:lnSpc>
              <a:spcAft>
                <a:spcPts val="799"/>
              </a:spcAft>
              <a:defRPr/>
            </a:pPr>
            <a:r>
              <a:rPr lang="ru-RU" sz="1600">
                <a:latin typeface="Arial Narrow"/>
                <a:ea typeface="Times New Roman"/>
                <a:cs typeface="Calibri"/>
              </a:rPr>
              <a:t>Мукотибаҳои воридотӣ, ки тавассути почта қабул карда мешаванд: Бонки Ҷаҳонӣ, Хадамоти баррасии шикоятҳо, </a:t>
            </a:r>
            <a:r>
              <a:rPr lang="en-US" sz="1600">
                <a:latin typeface="Arial Narrow"/>
                <a:ea typeface="Times New Roman"/>
                <a:cs typeface="Calibri"/>
              </a:rPr>
              <a:t>MSN MC10-1018, 1818 H Street Northwest, </a:t>
            </a:r>
            <a:r>
              <a:rPr lang="ru-RU" sz="1600">
                <a:latin typeface="Arial Narrow"/>
                <a:ea typeface="Times New Roman"/>
                <a:cs typeface="Calibri"/>
              </a:rPr>
              <a:t>Вашингтон, </a:t>
            </a:r>
            <a:r>
              <a:rPr lang="en-US" sz="1600">
                <a:latin typeface="Arial Narrow"/>
                <a:ea typeface="Times New Roman"/>
                <a:cs typeface="Calibri"/>
              </a:rPr>
              <a:t>DC 20433, </a:t>
            </a:r>
            <a:endParaRPr lang="tg-Cyrl-TJ" sz="1600">
              <a:latin typeface="Arial Narrow"/>
              <a:ea typeface="Times New Roman"/>
              <a:cs typeface="Calibri"/>
            </a:endParaRPr>
          </a:p>
          <a:p>
            <a:pPr algn="just">
              <a:lnSpc>
                <a:spcPct val="107000"/>
              </a:lnSpc>
              <a:spcAft>
                <a:spcPts val="799"/>
              </a:spcAft>
              <a:defRPr/>
            </a:pPr>
            <a:r>
              <a:rPr lang="ru-RU" sz="1600">
                <a:latin typeface="Arial Narrow"/>
                <a:ea typeface="Times New Roman"/>
                <a:cs typeface="Calibri"/>
              </a:rPr>
              <a:t>ИМА Тавассути Дафтари кишварии Бонки Ҷаҳонӣ: Душанбе: , </a:t>
            </a:r>
            <a:endParaRPr/>
          </a:p>
          <a:p>
            <a:pPr algn="just">
              <a:lnSpc>
                <a:spcPct val="107000"/>
              </a:lnSpc>
              <a:spcAft>
                <a:spcPts val="799"/>
              </a:spcAft>
              <a:defRPr/>
            </a:pPr>
            <a:r>
              <a:rPr lang="ru-RU" sz="1600">
                <a:latin typeface="Arial Narrow"/>
                <a:ea typeface="Times New Roman"/>
                <a:cs typeface="Calibri"/>
              </a:rPr>
              <a:t>Бинои Созидания </a:t>
            </a:r>
            <a:r>
              <a:rPr lang="en-US" sz="1600">
                <a:solidFill>
                  <a:srgbClr val="0070C0"/>
                </a:solidFill>
                <a:latin typeface="Arial Narrow"/>
                <a:ea typeface="Times New Roman"/>
                <a:cs typeface="Calibri"/>
              </a:rPr>
              <a:t>@worldbank.or</a:t>
            </a:r>
            <a:r>
              <a:rPr lang="en-US" sz="1600" b="1">
                <a:solidFill>
                  <a:srgbClr val="0070C0"/>
                </a:solidFill>
                <a:latin typeface="Arial Narrow"/>
                <a:ea typeface="Times New Roman"/>
                <a:cs typeface="Calibri"/>
              </a:rPr>
              <a:t>g</a:t>
            </a:r>
            <a:endParaRPr sz="1600">
              <a:solidFill>
                <a:srgbClr val="0070C0"/>
              </a:solidFill>
              <a:latin typeface="Arial Narrow"/>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1896488" name="Заголовок 5"/>
          <p:cNvSpPr txBox="1"/>
          <p:nvPr/>
        </p:nvSpPr>
        <p:spPr bwMode="auto">
          <a:xfrm>
            <a:off x="2021839" y="429900"/>
            <a:ext cx="8148318" cy="422031"/>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2000" b="0" i="0" u="none" strike="noStrike" cap="none" spc="0">
                <a:ln>
                  <a:noFill/>
                </a:ln>
                <a:solidFill>
                  <a:srgbClr val="E3DED1">
                    <a:lumMod val="50000"/>
                  </a:srgbClr>
                </a:solidFill>
                <a:latin typeface="Calibri"/>
                <a:ea typeface="Calibri"/>
                <a:cs typeface="Arial"/>
              </a:rPr>
              <a:t>ҚАБУЛИ АРЗУ ШИКОЯТҲО</a:t>
            </a:r>
            <a:endParaRPr lang="en-US" sz="4000" b="0" i="0" u="none" strike="noStrike" cap="none" spc="0">
              <a:ln>
                <a:noFill/>
              </a:ln>
              <a:solidFill>
                <a:srgbClr val="E3DED1">
                  <a:lumMod val="50000"/>
                </a:srgbClr>
              </a:solidFill>
              <a:latin typeface="Calibri"/>
              <a:ea typeface="Calibri"/>
              <a:cs typeface="Arial"/>
            </a:endParaRPr>
          </a:p>
        </p:txBody>
      </p:sp>
      <p:sp>
        <p:nvSpPr>
          <p:cNvPr id="381413207" name="TextBox 7"/>
          <p:cNvSpPr txBox="1"/>
          <p:nvPr/>
        </p:nvSpPr>
        <p:spPr bwMode="auto">
          <a:xfrm>
            <a:off x="1020443" y="892571"/>
            <a:ext cx="10131508" cy="5215843"/>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Пас аз гирифтани шикояти марбут ба лоиҳа, тафсилоти зерин муайян карда мешаванд:</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Calibri"/>
              </a:rPr>
              <a:t>Навъи шикоят;</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Calibri"/>
              </a:rPr>
              <a:t>Категорияи шикоят;</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Calibri"/>
              </a:rPr>
              <a:t>Шахсоне, ки барои баррасӣ ва баррасии шикоят масъуланд;</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Calibri"/>
              </a:rPr>
              <a:t>Мӯҳлати баррасии шикоят;</a:t>
            </a:r>
            <a:endParaRPr/>
          </a:p>
          <a:p>
            <a:pPr marL="285750" marR="0" lvl="0" indent="-285750" algn="just" defTabSz="914400">
              <a:lnSpc>
                <a:spcPct val="107000"/>
              </a:lnSpc>
              <a:spcBef>
                <a:spcPts val="0"/>
              </a:spcBef>
              <a:spcAft>
                <a:spcPts val="799"/>
              </a:spcAft>
              <a:buClrTx/>
              <a:buSzTx/>
              <a:buFont typeface="Arial"/>
              <a:buChar char="•"/>
              <a:defRPr/>
            </a:pPr>
            <a:r>
              <a:rPr lang="ru-RU" sz="1800" b="0" i="0" u="none" strike="noStrike" cap="none" spc="0">
                <a:ln>
                  <a:noFill/>
                </a:ln>
                <a:solidFill>
                  <a:prstClr val="black"/>
                </a:solidFill>
                <a:latin typeface="Calibri"/>
                <a:ea typeface="Times New Roman"/>
                <a:cs typeface="Calibri"/>
              </a:rPr>
              <a:t>Амалҳои мувофиқашуда.</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Пас аз муайян кардани намуди шикоят, шахси масъул маълумоти муфассалро дар дафтари мукотибаҳои мувофиқ сабт мекунад. </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Шикояткунанда тавассути телефон ё почтаи электронӣ дар бораи инҳо огоҳинома мегирад:Номи пурраи пудратчие, ки ба он шикоят фиристода шудааст;</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Мӯҳлати баррасӣ (на бештар аз 30 рӯз аз санаи бақайдгирӣ; </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дар ҳолати фавқулодда, чораҳои дахлдор дар давоми 5 рӯзи корӣ андешида мешаванд)</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Мӯҳлатҳо ва амалҳои дахлдор мувофиқи дастурҳои ГТЛ назди КСДваИАД оид ба баррасии шикоятҳо муайян карда мешаванд.</a:t>
            </a:r>
            <a:endParaRPr lang="ru-RU" sz="1800" b="0" i="0" u="none" strike="noStrike" cap="none" spc="0">
              <a:ln>
                <a:noFill/>
              </a:ln>
              <a:solidFill>
                <a:prstClr val="black"/>
              </a:solidFill>
              <a:latin typeface="Calibri"/>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63833057" name="Заголовок 5"/>
          <p:cNvSpPr txBox="1"/>
          <p:nvPr/>
        </p:nvSpPr>
        <p:spPr bwMode="auto">
          <a:xfrm>
            <a:off x="695417" y="212694"/>
            <a:ext cx="10801164" cy="712063"/>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3600" b="1" i="0" u="none" strike="noStrike" cap="none" spc="0">
                <a:ln>
                  <a:noFill/>
                </a:ln>
                <a:solidFill>
                  <a:schemeClr val="bg1"/>
                </a:solidFill>
                <a:latin typeface="Arial Narrow"/>
                <a:ea typeface="Arial Narrow"/>
                <a:cs typeface="Arial Narrow"/>
              </a:rPr>
              <a:t>ОГОҲӢ</a:t>
            </a:r>
            <a:endParaRPr sz="8000" b="1" i="0" u="none" strike="noStrike" cap="none" spc="0">
              <a:ln>
                <a:noFill/>
              </a:ln>
              <a:solidFill>
                <a:schemeClr val="bg1"/>
              </a:solidFill>
              <a:latin typeface="Arial Narrow"/>
              <a:cs typeface="Arial Narrow"/>
            </a:endParaRPr>
          </a:p>
        </p:txBody>
      </p:sp>
      <p:sp>
        <p:nvSpPr>
          <p:cNvPr id="259028529" name="TextBox 7"/>
          <p:cNvSpPr txBox="1"/>
          <p:nvPr/>
        </p:nvSpPr>
        <p:spPr bwMode="auto">
          <a:xfrm>
            <a:off x="1030603" y="1034811"/>
            <a:ext cx="10131508" cy="4919755"/>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Огоҳинома дар дафтари мукотибаи баромад сабт карда мешавад. Мутахасси ГТЛ,ки масъули арзу шикоятҳо таъин шудааст, баррасии дурусти шикоятро таъмин мекунад.</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Агар шикояткунанда аз қарори қабулшуда пас аз баррасии шикоят норозӣ бошад, онҳо ҳақ доранд, ки аз қарор шикоят кунанд. </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prstClr val="black"/>
                </a:solidFill>
                <a:latin typeface="Calibri"/>
                <a:ea typeface="Times New Roman"/>
                <a:cs typeface="Calibri"/>
              </a:rPr>
              <a:t>Шикоят аз ҷониби Менеҷер/Ҳамоҳангсози лоиҳа ё мутахассисони ГТЛ  баррасӣ карда мешавад. Пас аз баррасии шикоят, агар шаҳрванд/манфиатгиранда аз қарор норозӣ бошад, онҳо ҳақ доранд, ки аз қарор тибқи дастурҳои дар боло гуфташуда муроҷиат кунанд. </a:t>
            </a:r>
            <a:endParaRPr lang="ru-RU" sz="1800" b="0" i="0" u="none" strike="noStrike" cap="none" spc="0">
              <a:ln>
                <a:noFill/>
              </a:ln>
              <a:solidFill>
                <a:prstClr val="black"/>
              </a:solidFill>
              <a:latin typeface="Calibri"/>
              <a:ea typeface="Times New Roman"/>
              <a:cs typeface="Arial"/>
            </a:endParaRPr>
          </a:p>
          <a:p>
            <a:pPr marL="0" marR="0" lvl="0" indent="0" algn="just" defTabSz="914400">
              <a:lnSpc>
                <a:spcPct val="100000"/>
              </a:lnSpc>
              <a:spcBef>
                <a:spcPts val="0"/>
              </a:spcBef>
              <a:spcAft>
                <a:spcPts val="0"/>
              </a:spcAft>
              <a:buClrTx/>
              <a:buSzTx/>
              <a:buFontTx/>
              <a:buNone/>
              <a:defRPr/>
            </a:pPr>
            <a:r>
              <a:rPr lang="ru-RU" sz="1800" b="0" i="0" u="none" strike="noStrike" cap="none" spc="0">
                <a:ln>
                  <a:noFill/>
                </a:ln>
                <a:solidFill>
                  <a:prstClr val="black"/>
                </a:solidFill>
                <a:latin typeface="Calibri"/>
                <a:ea typeface="Times New Roman"/>
                <a:cs typeface="Arial"/>
              </a:rPr>
              <a:t>Илова бар ин, Кумитаҳои баррасии шикоятҳо барои ҳалли масъалаҳои марбут ба зӯроварии ҷинсӣ ва сӯиистифода/таъқиби ҷинсӣ (</a:t>
            </a:r>
            <a:r>
              <a:rPr lang="en-US" sz="1800" b="0" i="0" u="none" strike="noStrike" cap="none" spc="0">
                <a:ln>
                  <a:noFill/>
                </a:ln>
                <a:solidFill>
                  <a:prstClr val="black"/>
                </a:solidFill>
                <a:latin typeface="Calibri"/>
                <a:ea typeface="Times New Roman"/>
                <a:cs typeface="Arial"/>
              </a:rPr>
              <a:t>SVA/SH) </a:t>
            </a:r>
            <a:r>
              <a:rPr lang="ru-RU" sz="1800" b="0" i="0" u="none" strike="noStrike" cap="none" spc="0">
                <a:ln>
                  <a:noFill/>
                </a:ln>
                <a:solidFill>
                  <a:prstClr val="black"/>
                </a:solidFill>
                <a:latin typeface="Calibri"/>
                <a:ea typeface="Times New Roman"/>
                <a:cs typeface="Arial"/>
              </a:rPr>
              <a:t>як равзанаи махсус хоҳанд дошт. </a:t>
            </a:r>
            <a:endParaRPr/>
          </a:p>
          <a:p>
            <a:pPr marL="0" marR="0" lvl="0" indent="0" algn="just" defTabSz="914400">
              <a:lnSpc>
                <a:spcPct val="100000"/>
              </a:lnSpc>
              <a:spcBef>
                <a:spcPts val="0"/>
              </a:spcBef>
              <a:spcAft>
                <a:spcPts val="0"/>
              </a:spcAft>
              <a:buClrTx/>
              <a:buSzTx/>
              <a:buFontTx/>
              <a:buNone/>
              <a:defRPr/>
            </a:pPr>
            <a:r>
              <a:rPr lang="ru-RU" sz="1800" b="0" i="0" u="none" strike="noStrike" cap="none" spc="0">
                <a:ln>
                  <a:noFill/>
                </a:ln>
                <a:solidFill>
                  <a:prstClr val="black"/>
                </a:solidFill>
                <a:latin typeface="Calibri"/>
                <a:ea typeface="Times New Roman"/>
                <a:cs typeface="Arial"/>
              </a:rPr>
              <a:t>Барои таъмини фаъолияти самаранок,</a:t>
            </a:r>
            <a:r>
              <a:rPr lang="tg-Cyrl-TJ" sz="1800" b="0" i="0" u="none" strike="noStrike" cap="none" spc="0">
                <a:ln>
                  <a:noFill/>
                </a:ln>
                <a:solidFill>
                  <a:prstClr val="black"/>
                </a:solidFill>
                <a:latin typeface="Calibri"/>
                <a:ea typeface="Times New Roman"/>
                <a:cs typeface="Arial"/>
              </a:rPr>
              <a:t>ГТЛ </a:t>
            </a:r>
            <a:r>
              <a:rPr lang="ru-RU" sz="1800" b="0" i="0" u="none" strike="noStrike" cap="none" spc="0">
                <a:ln>
                  <a:noFill/>
                </a:ln>
                <a:solidFill>
                  <a:prstClr val="black"/>
                </a:solidFill>
                <a:latin typeface="Calibri"/>
                <a:ea typeface="Times New Roman"/>
                <a:cs typeface="Arial"/>
              </a:rPr>
              <a:t>чорабиниҳои зеринро  дастгирӣ пайгирӣ менамояд:</a:t>
            </a:r>
            <a:endParaRPr/>
          </a:p>
          <a:p>
            <a:pPr marL="285750" marR="0" lvl="0" indent="-285750" algn="just" defTabSz="914400">
              <a:lnSpc>
                <a:spcPct val="100000"/>
              </a:lnSpc>
              <a:spcBef>
                <a:spcPts val="0"/>
              </a:spcBef>
              <a:spcAft>
                <a:spcPts val="0"/>
              </a:spcAft>
              <a:buClrTx/>
              <a:buSzTx/>
              <a:buFont typeface="Arial"/>
              <a:buChar char="•"/>
              <a:defRPr/>
            </a:pPr>
            <a:r>
              <a:rPr lang="ru-RU" sz="1800" b="0" i="0" u="none" strike="noStrike" cap="none" spc="0">
                <a:ln>
                  <a:noFill/>
                </a:ln>
                <a:solidFill>
                  <a:prstClr val="black"/>
                </a:solidFill>
                <a:latin typeface="Calibri"/>
                <a:ea typeface="Times New Roman"/>
                <a:cs typeface="Arial"/>
              </a:rPr>
              <a:t>баланд бардоштани огоҳӣ дар байни коргарон ва ҷомеаҳо;</a:t>
            </a:r>
            <a:endParaRPr/>
          </a:p>
          <a:p>
            <a:pPr marL="285750" marR="0" lvl="0" indent="-285750" algn="just" defTabSz="914400">
              <a:lnSpc>
                <a:spcPct val="100000"/>
              </a:lnSpc>
              <a:spcBef>
                <a:spcPts val="0"/>
              </a:spcBef>
              <a:spcAft>
                <a:spcPts val="0"/>
              </a:spcAft>
              <a:buClrTx/>
              <a:buSzTx/>
              <a:buFont typeface="Arial"/>
              <a:buChar char="•"/>
              <a:defRPr/>
            </a:pPr>
            <a:r>
              <a:rPr lang="ru-RU" sz="1800" b="0" i="0" u="none" strike="noStrike" cap="none" spc="0">
                <a:ln>
                  <a:noFill/>
                </a:ln>
                <a:solidFill>
                  <a:prstClr val="black"/>
                </a:solidFill>
                <a:latin typeface="Calibri"/>
                <a:ea typeface="Times New Roman"/>
                <a:cs typeface="Arial"/>
              </a:rPr>
              <a:t>таъмин намудани он, ки ҷонибҳои манфиатдори дахлдор фаҳманд, ки чӣ қобили қабул аст ва чӣ не; огоҳӣ додан дар бораи чӣ гуна гузориш додан дар бораи зӯроварии ҷинсӣ ва сӯиистифода/таъқиби ҷинсӣ</a:t>
            </a:r>
            <a:r>
              <a:rPr lang="en-US" sz="1800" b="0" i="0" u="none" strike="noStrike" cap="none" spc="0">
                <a:ln>
                  <a:noFill/>
                </a:ln>
                <a:solidFill>
                  <a:prstClr val="black"/>
                </a:solidFill>
                <a:latin typeface="Calibri"/>
                <a:ea typeface="Times New Roman"/>
                <a:cs typeface="Arial"/>
              </a:rPr>
              <a:t>;</a:t>
            </a:r>
            <a:endParaRPr lang="ru-RU" sz="1800" b="0" i="0" u="none" strike="noStrike" cap="none" spc="0">
              <a:ln>
                <a:noFill/>
              </a:ln>
              <a:solidFill>
                <a:prstClr val="black"/>
              </a:solidFill>
              <a:latin typeface="Calibri"/>
              <a:ea typeface="Times New Roman"/>
              <a:cs typeface="Arial"/>
            </a:endParaRPr>
          </a:p>
          <a:p>
            <a:pPr marL="285750" marR="0" lvl="0" indent="-285750" algn="just" defTabSz="914400">
              <a:lnSpc>
                <a:spcPct val="100000"/>
              </a:lnSpc>
              <a:spcBef>
                <a:spcPts val="0"/>
              </a:spcBef>
              <a:spcAft>
                <a:spcPts val="0"/>
              </a:spcAft>
              <a:buClrTx/>
              <a:buSzTx/>
              <a:buFont typeface="Arial"/>
              <a:buChar char="•"/>
              <a:defRPr/>
            </a:pPr>
            <a:r>
              <a:rPr lang="ru-RU" sz="1800" b="0" i="0" u="none" strike="noStrike" cap="none" spc="0">
                <a:ln>
                  <a:noFill/>
                </a:ln>
                <a:solidFill>
                  <a:prstClr val="black"/>
                </a:solidFill>
                <a:latin typeface="Calibri"/>
                <a:ea typeface="Times New Roman"/>
                <a:cs typeface="Arial"/>
              </a:rPr>
              <a:t>таҳияи протоколҳо барои ҳалли нигарониҳо, бо назардошти ҳассосияти гузориш ва нигоҳ доштани махфияти шахсони зарардида.</a:t>
            </a:r>
            <a:endParaRPr lang="ru-RU" sz="1800" b="0" i="0" u="none" strike="noStrike" cap="none" spc="0">
              <a:ln>
                <a:noFill/>
              </a:ln>
              <a:solidFill>
                <a:prstClr val="black"/>
              </a:solidFill>
              <a:latin typeface="Calibri"/>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55251672" name="Заголовок 5"/>
          <p:cNvSpPr txBox="1"/>
          <p:nvPr/>
        </p:nvSpPr>
        <p:spPr bwMode="auto">
          <a:xfrm>
            <a:off x="509563" y="92475"/>
            <a:ext cx="11263543" cy="668014"/>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3600" b="1" i="0" u="none" strike="noStrike" cap="none" spc="0">
                <a:ln>
                  <a:noFill/>
                </a:ln>
                <a:solidFill>
                  <a:schemeClr val="bg1"/>
                </a:solidFill>
                <a:latin typeface="Arial Narrow"/>
                <a:ea typeface="Arial Narrow"/>
                <a:cs typeface="Arial Narrow"/>
              </a:rPr>
              <a:t>Мониторинг ва гузоришдиҳии шикоятҳо</a:t>
            </a:r>
            <a:endParaRPr sz="8000" b="1" i="0" u="none" strike="noStrike" cap="none" spc="0">
              <a:ln>
                <a:noFill/>
              </a:ln>
              <a:solidFill>
                <a:schemeClr val="bg1"/>
              </a:solidFill>
              <a:latin typeface="Arial Narrow"/>
              <a:cs typeface="Arial Narrow"/>
            </a:endParaRPr>
          </a:p>
        </p:txBody>
      </p:sp>
      <p:sp>
        <p:nvSpPr>
          <p:cNvPr id="835293156" name="TextBox 7"/>
          <p:cNvSpPr txBox="1"/>
          <p:nvPr/>
        </p:nvSpPr>
        <p:spPr bwMode="auto">
          <a:xfrm>
            <a:off x="1030601" y="1128201"/>
            <a:ext cx="10578479" cy="5002788"/>
          </a:xfrm>
          <a:prstGeom prst="rect">
            <a:avLst/>
          </a:prstGeom>
          <a:noFill/>
        </p:spPr>
        <p:txBody>
          <a:bodyPr wrap="square">
            <a:spAutoFit/>
          </a:bodyPr>
          <a:lstStyle/>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Шахсони масъуле ки  барои шикоятҳои дохилшуда дар  ГТЛ ва  БҶ  вобаст шудаанд  барои амлакунии фаъолиятҳои зерин уҳдадорӣ доранд :</a:t>
            </a:r>
            <a:endParaRPr>
              <a:latin typeface="Arial Narrow"/>
              <a:cs typeface="Arial Narrow"/>
            </a:endParaRPr>
          </a:p>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ҷамъоварӣ ва таҳлили маълумоти сифатии гирифташуда аз масъули робита бо шикоятҳо дар бораи шумора, </a:t>
            </a:r>
            <a:endParaRPr>
              <a:latin typeface="Arial Narrow"/>
              <a:cs typeface="Arial Narrow"/>
            </a:endParaRPr>
          </a:p>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мундариҷа ва вазъи шикоятҳо ва бор кардани онҳо ба пойгоҳи додаҳои ягонаи лоиҳа;</a:t>
            </a:r>
            <a:endParaRPr>
              <a:latin typeface="Arial Narrow"/>
              <a:cs typeface="Arial Narrow"/>
            </a:endParaRPr>
          </a:p>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назорати масъалаҳои ҳалношуда ва пешниҳоди чораҳо барои ҳалли онҳо;</a:t>
            </a:r>
            <a:endParaRPr>
              <a:latin typeface="Arial Narrow"/>
              <a:cs typeface="Arial Narrow"/>
            </a:endParaRPr>
          </a:p>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таҳияи гузоришҳои семоҳа дар бораи механизмҳои </a:t>
            </a:r>
            <a:r>
              <a:rPr lang="tg-Cyrl-TJ" sz="1800" b="0" i="0" u="none" strike="noStrike" cap="none" spc="0">
                <a:ln>
                  <a:noFill/>
                </a:ln>
                <a:solidFill>
                  <a:srgbClr val="000000"/>
                </a:solidFill>
                <a:latin typeface="Arial Narrow"/>
                <a:ea typeface="Arial Narrow"/>
                <a:cs typeface="Arial Narrow"/>
              </a:rPr>
              <a:t>Баррасии Арзу Шикоятҳо </a:t>
            </a:r>
            <a:r>
              <a:rPr lang="en-US" sz="1800" b="0" i="0" u="none" strike="noStrike" cap="none" spc="0">
                <a:ln>
                  <a:noFill/>
                </a:ln>
                <a:solidFill>
                  <a:srgbClr val="000000"/>
                </a:solidFill>
                <a:latin typeface="Arial Narrow"/>
                <a:ea typeface="Arial Narrow"/>
                <a:cs typeface="Arial Narrow"/>
              </a:rPr>
              <a:t> </a:t>
            </a:r>
            <a:r>
              <a:rPr lang="ru-RU" sz="1800" b="0" i="0" u="none" strike="noStrike" cap="none" spc="0">
                <a:ln>
                  <a:noFill/>
                </a:ln>
                <a:solidFill>
                  <a:srgbClr val="000000"/>
                </a:solidFill>
                <a:latin typeface="Arial Narrow"/>
                <a:ea typeface="Arial Narrow"/>
                <a:cs typeface="Arial Narrow"/>
              </a:rPr>
              <a:t>барои пешниҳод ба Бонки Ҷаҳонӣ.</a:t>
            </a:r>
            <a:endParaRPr>
              <a:latin typeface="Arial Narrow"/>
              <a:cs typeface="Arial Narrow"/>
            </a:endParaRPr>
          </a:p>
          <a:p>
            <a:pPr marL="0" marR="0" lvl="0" indent="0" algn="l" defTabSz="914400">
              <a:lnSpc>
                <a:spcPct val="107000"/>
              </a:lnSpc>
              <a:spcBef>
                <a:spcPts val="0"/>
              </a:spcBef>
              <a:spcAft>
                <a:spcPts val="169"/>
              </a:spcAft>
              <a:buClrTx/>
              <a:buSzTx/>
              <a:buFontTx/>
              <a:buNone/>
              <a:defRPr/>
            </a:pPr>
            <a:r>
              <a:rPr lang="ru-RU" sz="1800" b="0" i="0" u="none" strike="noStrike" cap="none" spc="0">
                <a:ln>
                  <a:noFill/>
                </a:ln>
                <a:solidFill>
                  <a:srgbClr val="000000"/>
                </a:solidFill>
                <a:latin typeface="Arial Narrow"/>
                <a:ea typeface="Arial Narrow"/>
                <a:cs typeface="Arial Narrow"/>
              </a:rPr>
              <a:t>Ҳисоботҳои семоҳа ба Бонки Ҷаҳонӣ бахшеро дар бораи </a:t>
            </a:r>
            <a:r>
              <a:rPr lang="tg-Cyrl-TJ" sz="1800" b="0" i="0" u="none" strike="noStrike" cap="none" spc="0">
                <a:ln>
                  <a:noFill/>
                </a:ln>
                <a:solidFill>
                  <a:srgbClr val="000000"/>
                </a:solidFill>
                <a:latin typeface="Arial Narrow"/>
                <a:ea typeface="Arial Narrow"/>
                <a:cs typeface="Arial Narrow"/>
              </a:rPr>
              <a:t>МБАШ </a:t>
            </a:r>
            <a:r>
              <a:rPr lang="ru-RU" sz="1800" b="0" i="0" u="none" strike="noStrike" cap="none" spc="0">
                <a:ln>
                  <a:noFill/>
                </a:ln>
                <a:solidFill>
                  <a:srgbClr val="000000"/>
                </a:solidFill>
                <a:latin typeface="Arial Narrow"/>
                <a:ea typeface="Arial Narrow"/>
                <a:cs typeface="Arial Narrow"/>
              </a:rPr>
              <a:t>дар бар мегиранд, ки дар он маълумоти навшуда дар бораи инҳо пешниҳод карда мешавад:</a:t>
            </a:r>
            <a:endParaRPr>
              <a:latin typeface="Arial Narrow"/>
              <a:cs typeface="Arial Narrow"/>
            </a:endParaRPr>
          </a:p>
          <a:p>
            <a:pPr marL="285750" marR="0" lvl="0" indent="-285750" algn="l" defTabSz="914400">
              <a:lnSpc>
                <a:spcPct val="107000"/>
              </a:lnSpc>
              <a:spcBef>
                <a:spcPts val="0"/>
              </a:spcBef>
              <a:spcAft>
                <a:spcPts val="169"/>
              </a:spcAft>
              <a:buClrTx/>
              <a:buSzTx/>
              <a:buFont typeface="Arial"/>
              <a:buChar char="•"/>
              <a:defRPr/>
            </a:pPr>
            <a:r>
              <a:rPr lang="ru-RU" sz="1800" b="0" i="0" u="none" strike="noStrike" cap="none" spc="0">
                <a:ln>
                  <a:noFill/>
                </a:ln>
                <a:solidFill>
                  <a:srgbClr val="000000"/>
                </a:solidFill>
                <a:latin typeface="Arial Narrow"/>
                <a:ea typeface="Arial Narrow"/>
                <a:cs typeface="Arial Narrow"/>
              </a:rPr>
              <a:t>вазъи татбиқи </a:t>
            </a:r>
            <a:r>
              <a:rPr lang="tg-Cyrl-TJ" sz="1800" b="0" i="0" u="none" strike="noStrike" cap="none" spc="0">
                <a:ln>
                  <a:noFill/>
                </a:ln>
                <a:solidFill>
                  <a:srgbClr val="000000"/>
                </a:solidFill>
                <a:latin typeface="Arial Narrow"/>
                <a:ea typeface="Arial Narrow"/>
                <a:cs typeface="Arial Narrow"/>
              </a:rPr>
              <a:t>БАШ</a:t>
            </a:r>
            <a:r>
              <a:rPr lang="en-US" sz="1800" b="0" i="0" u="none" strike="noStrike" cap="none" spc="0">
                <a:ln>
                  <a:noFill/>
                </a:ln>
                <a:solidFill>
                  <a:srgbClr val="000000"/>
                </a:solidFill>
                <a:latin typeface="Arial Narrow"/>
                <a:ea typeface="Arial Narrow"/>
                <a:cs typeface="Arial Narrow"/>
              </a:rPr>
              <a:t> (</a:t>
            </a:r>
            <a:r>
              <a:rPr lang="ru-RU" sz="1800" b="0" i="0" u="none" strike="noStrike" cap="none" spc="0">
                <a:ln>
                  <a:noFill/>
                </a:ln>
                <a:solidFill>
                  <a:srgbClr val="000000"/>
                </a:solidFill>
                <a:latin typeface="Arial Narrow"/>
                <a:ea typeface="Arial Narrow"/>
                <a:cs typeface="Arial Narrow"/>
              </a:rPr>
              <a:t>тартибҳо, омӯзиш, маъракаҳои огоҳсозии ҷомеа, буҷет ва ғайра);</a:t>
            </a:r>
            <a:endParaRPr>
              <a:latin typeface="Arial Narrow"/>
              <a:cs typeface="Arial Narrow"/>
            </a:endParaRPr>
          </a:p>
          <a:p>
            <a:pPr marL="285750" marR="0" lvl="0" indent="-285750" algn="l" defTabSz="914400">
              <a:lnSpc>
                <a:spcPct val="107000"/>
              </a:lnSpc>
              <a:spcBef>
                <a:spcPts val="0"/>
              </a:spcBef>
              <a:spcAft>
                <a:spcPts val="169"/>
              </a:spcAft>
              <a:buClrTx/>
              <a:buSzTx/>
              <a:buFont typeface="Arial"/>
              <a:buChar char="•"/>
              <a:defRPr/>
            </a:pPr>
            <a:r>
              <a:rPr lang="ru-RU" sz="1800" b="0" i="0" u="none" strike="noStrike" cap="none" spc="0">
                <a:ln>
                  <a:noFill/>
                </a:ln>
                <a:solidFill>
                  <a:srgbClr val="000000"/>
                </a:solidFill>
                <a:latin typeface="Arial Narrow"/>
                <a:ea typeface="Arial Narrow"/>
                <a:cs typeface="Arial Narrow"/>
              </a:rPr>
              <a:t>маълумоти сифатӣ дар бораи шумораи шикоятҳои қабулшуда (аризаҳо, пешниҳодҳо, шикоятҳо, дархостҳо, фикру мулоҳизаҳои мусбат), бо нишон додани алоҳидаи шикоятҳои марбут ба кӯчонидани маҷбурӣ ва шумораи шикоятҳои ҳалшуда, агар мавҷуд бошанд;</a:t>
            </a:r>
            <a:endParaRPr>
              <a:latin typeface="Arial Narrow"/>
              <a:cs typeface="Arial Narrow"/>
            </a:endParaRPr>
          </a:p>
          <a:p>
            <a:pPr marL="285750" marR="0" lvl="0" indent="-285750" algn="l" defTabSz="914400">
              <a:lnSpc>
                <a:spcPct val="107000"/>
              </a:lnSpc>
              <a:spcBef>
                <a:spcPts val="0"/>
              </a:spcBef>
              <a:spcAft>
                <a:spcPts val="169"/>
              </a:spcAft>
              <a:buClrTx/>
              <a:buSzTx/>
              <a:buFont typeface="Arial"/>
              <a:buChar char="•"/>
              <a:defRPr/>
            </a:pPr>
            <a:r>
              <a:rPr lang="ru-RU" sz="1800" b="0" i="0" u="none" strike="noStrike" cap="none" spc="0">
                <a:ln>
                  <a:noFill/>
                </a:ln>
                <a:solidFill>
                  <a:srgbClr val="000000"/>
                </a:solidFill>
                <a:latin typeface="Arial Narrow"/>
                <a:ea typeface="Arial Narrow"/>
                <a:cs typeface="Arial Narrow"/>
              </a:rPr>
              <a:t>маълумоти миқдорӣ дар бораи намуди шикоятҳо ва посухҳо ба онҳо, саволҳои ба миён гузошташуда ва шикоятҳои ҳалношуда;</a:t>
            </a:r>
            <a:endParaRPr>
              <a:latin typeface="Arial Narrow"/>
              <a:cs typeface="Arial Narrow"/>
            </a:endParaRPr>
          </a:p>
          <a:p>
            <a:pPr marL="285750" marR="0" lvl="0" indent="-285750" algn="l" defTabSz="914400">
              <a:lnSpc>
                <a:spcPct val="107000"/>
              </a:lnSpc>
              <a:spcBef>
                <a:spcPts val="0"/>
              </a:spcBef>
              <a:spcAft>
                <a:spcPts val="169"/>
              </a:spcAft>
              <a:buClrTx/>
              <a:buSzTx/>
              <a:buFont typeface="Arial"/>
              <a:buChar char="•"/>
              <a:defRPr/>
            </a:pPr>
            <a:r>
              <a:rPr lang="ru-RU" sz="1800" b="0" i="0" u="none" strike="noStrike" cap="none" spc="0">
                <a:ln>
                  <a:noFill/>
                </a:ln>
                <a:solidFill>
                  <a:srgbClr val="000000"/>
                </a:solidFill>
                <a:latin typeface="Arial Narrow"/>
                <a:ea typeface="Arial Narrow"/>
                <a:cs typeface="Arial Narrow"/>
              </a:rPr>
              <a:t>сатҳи қаноатмандӣ аз чораҳои андешидашуда (ҷавоб);</a:t>
            </a:r>
            <a:endParaRPr>
              <a:latin typeface="Arial Narrow"/>
              <a:cs typeface="Arial Narrow"/>
            </a:endParaRPr>
          </a:p>
          <a:p>
            <a:pPr marL="285750" marR="0" lvl="0" indent="-285750" algn="l" defTabSz="914400">
              <a:lnSpc>
                <a:spcPct val="107000"/>
              </a:lnSpc>
              <a:spcBef>
                <a:spcPts val="0"/>
              </a:spcBef>
              <a:spcAft>
                <a:spcPts val="169"/>
              </a:spcAft>
              <a:buClrTx/>
              <a:buSzTx/>
              <a:buFont typeface="Arial"/>
              <a:buChar char="•"/>
              <a:defRPr/>
            </a:pPr>
            <a:r>
              <a:rPr lang="ru-RU" sz="1800" b="0" i="0" u="none" strike="noStrike" cap="none" spc="0">
                <a:ln>
                  <a:noFill/>
                </a:ln>
                <a:solidFill>
                  <a:srgbClr val="000000"/>
                </a:solidFill>
                <a:latin typeface="Arial Narrow"/>
                <a:ea typeface="Arial Narrow"/>
                <a:cs typeface="Arial Narrow"/>
              </a:rPr>
              <a:t>чораҳои ислоҳии андешидашуда.</a:t>
            </a:r>
            <a:endParaRPr sz="1800" b="0" i="0" u="none" strike="noStrike" cap="none" spc="0">
              <a:ln>
                <a:noFill/>
              </a:ln>
              <a:solidFill>
                <a:srgbClr val="000000"/>
              </a:solidFill>
              <a:latin typeface="Arial Narrow"/>
              <a:cs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75896879" name="TextBox 7"/>
          <p:cNvSpPr txBox="1"/>
          <p:nvPr/>
        </p:nvSpPr>
        <p:spPr bwMode="auto">
          <a:xfrm>
            <a:off x="228161" y="631820"/>
            <a:ext cx="11631187" cy="400110"/>
          </a:xfrm>
          <a:prstGeom prst="rect">
            <a:avLst/>
          </a:prstGeom>
          <a:solidFill>
            <a:srgbClr val="002060"/>
          </a:solidFill>
        </p:spPr>
        <p:txBody>
          <a:bodyPr wrap="square" rtlCol="0">
            <a:spAutoFit/>
          </a:bodyPr>
          <a:lstStyle/>
          <a:p>
            <a:pPr algn="ctr">
              <a:defRPr/>
            </a:pPr>
            <a:r>
              <a:rPr lang="tg-Cyrl-TJ" sz="2000" b="1">
                <a:solidFill>
                  <a:schemeClr val="bg1"/>
                </a:solidFill>
                <a:latin typeface="Times New Roman"/>
                <a:ea typeface="Times New Roman"/>
                <a:cs typeface="Times New Roman"/>
              </a:rPr>
              <a:t>ЛОИҲАИ </a:t>
            </a:r>
            <a:r>
              <a:rPr lang="tg-Cyrl-TJ" sz="2000">
                <a:solidFill>
                  <a:schemeClr val="bg1"/>
                </a:solidFill>
                <a:latin typeface="Times New Roman"/>
                <a:ea typeface="Times New Roman"/>
                <a:cs typeface="Times New Roman"/>
              </a:rPr>
              <a:t> “</a:t>
            </a:r>
            <a:r>
              <a:rPr lang="en-US" sz="2000" b="1">
                <a:solidFill>
                  <a:schemeClr val="bg1"/>
                </a:solidFill>
                <a:latin typeface="Times New Roman"/>
                <a:ea typeface="Times New Roman"/>
                <a:cs typeface="Times New Roman"/>
              </a:rPr>
              <a:t>FINGROW </a:t>
            </a:r>
            <a:r>
              <a:rPr lang="tg-Cyrl-TJ" sz="2000" b="1">
                <a:solidFill>
                  <a:schemeClr val="bg1"/>
                </a:solidFill>
                <a:latin typeface="Times New Roman"/>
                <a:ea typeface="Times New Roman"/>
                <a:cs typeface="Times New Roman"/>
              </a:rPr>
              <a:t>ТОҶИКИСОН: ДАСТГИРИИ РУШДИ ЭКОСИСТЕМАИ СОҲИБКОРӢ”</a:t>
            </a:r>
            <a:endParaRPr lang="tg-Cyrl-TJ" sz="2000">
              <a:solidFill>
                <a:schemeClr val="bg1"/>
              </a:solidFill>
              <a:latin typeface="Times New Roman"/>
              <a:cs typeface="Times New Roman"/>
            </a:endParaRPr>
          </a:p>
        </p:txBody>
      </p:sp>
      <p:sp>
        <p:nvSpPr>
          <p:cNvPr id="541879569" name="Rectangle 3"/>
          <p:cNvSpPr/>
          <p:nvPr/>
        </p:nvSpPr>
        <p:spPr bwMode="auto">
          <a:xfrm>
            <a:off x="301733" y="1230316"/>
            <a:ext cx="2945061" cy="1090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i="0" u="none" strike="noStrike" cap="none" spc="0">
                <a:ln>
                  <a:noFill/>
                </a:ln>
                <a:solidFill>
                  <a:prstClr val="black"/>
                </a:solidFill>
                <a:latin typeface="Times New Roman"/>
                <a:ea typeface="Times New Roman"/>
                <a:cs typeface="Times New Roman"/>
              </a:rPr>
              <a:t>Ҳадаф</a:t>
            </a:r>
            <a:r>
              <a:rPr lang="ru-RU" sz="2000" b="1">
                <a:solidFill>
                  <a:prstClr val="black"/>
                </a:solidFill>
                <a:latin typeface="Times New Roman"/>
                <a:ea typeface="Times New Roman"/>
                <a:cs typeface="Times New Roman"/>
              </a:rPr>
              <a:t>и</a:t>
            </a:r>
            <a:r>
              <a:rPr lang="ru-RU" sz="2000" b="1">
                <a:solidFill>
                  <a:prstClr val="black"/>
                </a:solidFill>
                <a:latin typeface="Times New Roman"/>
                <a:ea typeface="Times New Roman"/>
                <a:cs typeface="Times New Roman"/>
              </a:rPr>
              <a:t> </a:t>
            </a:r>
            <a:r>
              <a:rPr lang="ru-RU" sz="2000" b="1" i="0" u="none" strike="noStrike" cap="none" spc="0">
                <a:ln>
                  <a:noFill/>
                </a:ln>
                <a:solidFill>
                  <a:prstClr val="black"/>
                </a:solidFill>
                <a:latin typeface="Times New Roman"/>
                <a:ea typeface="Times New Roman"/>
                <a:cs typeface="Times New Roman"/>
              </a:rPr>
              <a:t>лои</a:t>
            </a:r>
            <a:r>
              <a:rPr lang="ru-RU" sz="2000" b="1">
                <a:solidFill>
                  <a:prstClr val="black"/>
                </a:solidFill>
                <a:latin typeface="Times New Roman"/>
                <a:ea typeface="Times New Roman"/>
                <a:cs typeface="Times New Roman"/>
              </a:rPr>
              <a:t>ҳ</a:t>
            </a:r>
            <a:r>
              <a:rPr lang="ru-RU" sz="2000" b="1" i="0" u="none" strike="noStrike" cap="none" spc="0">
                <a:ln>
                  <a:noFill/>
                </a:ln>
                <a:solidFill>
                  <a:prstClr val="black"/>
                </a:solidFill>
                <a:latin typeface="Times New Roman"/>
                <a:ea typeface="Times New Roman"/>
                <a:cs typeface="Times New Roman"/>
              </a:rPr>
              <a:t>а</a:t>
            </a:r>
            <a:endParaRPr sz="2000">
              <a:latin typeface="Times New Roman"/>
              <a:cs typeface="Times New Roman"/>
            </a:endParaRPr>
          </a:p>
        </p:txBody>
      </p:sp>
      <p:sp>
        <p:nvSpPr>
          <p:cNvPr id="568492542" name="TextBox 4"/>
          <p:cNvSpPr txBox="1"/>
          <p:nvPr/>
        </p:nvSpPr>
        <p:spPr bwMode="auto">
          <a:xfrm>
            <a:off x="3603329" y="1593212"/>
            <a:ext cx="8229070" cy="646331"/>
          </a:xfrm>
          <a:prstGeom prst="rect">
            <a:avLst/>
          </a:prstGeom>
          <a:noFill/>
        </p:spPr>
        <p:txBody>
          <a:bodyPr wrap="square" rtlCol="0">
            <a:spAutoFit/>
          </a:bodyPr>
          <a:lstStyle/>
          <a:p>
            <a:pPr algn="ctr">
              <a:defRPr/>
            </a:pPr>
            <a:r>
              <a:rPr lang="ru-RU" b="1">
                <a:solidFill>
                  <a:srgbClr val="002060"/>
                </a:solidFill>
                <a:latin typeface="Times New Roman"/>
                <a:ea typeface="Times New Roman"/>
                <a:cs typeface="Times New Roman"/>
              </a:rPr>
              <a:t>Дастрасии</a:t>
            </a:r>
            <a:r>
              <a:rPr lang="ru-RU" b="1">
                <a:solidFill>
                  <a:srgbClr val="002060"/>
                </a:solidFill>
                <a:latin typeface="Times New Roman"/>
                <a:ea typeface="Times New Roman"/>
                <a:cs typeface="Times New Roman"/>
              </a:rPr>
              <a:t> </a:t>
            </a:r>
            <a:r>
              <a:rPr lang="ru-RU" b="1">
                <a:solidFill>
                  <a:srgbClr val="002060"/>
                </a:solidFill>
                <a:latin typeface="Times New Roman"/>
                <a:ea typeface="Times New Roman"/>
                <a:cs typeface="Times New Roman"/>
              </a:rPr>
              <a:t>бештар</a:t>
            </a:r>
            <a:r>
              <a:rPr lang="ru-RU" b="1">
                <a:solidFill>
                  <a:srgbClr val="002060"/>
                </a:solidFill>
                <a:latin typeface="Times New Roman"/>
                <a:ea typeface="Times New Roman"/>
                <a:cs typeface="Times New Roman"/>
              </a:rPr>
              <a:t> ба </a:t>
            </a:r>
            <a:r>
              <a:rPr lang="ru-RU" b="1">
                <a:solidFill>
                  <a:srgbClr val="002060"/>
                </a:solidFill>
                <a:latin typeface="Times New Roman"/>
                <a:ea typeface="Times New Roman"/>
                <a:cs typeface="Times New Roman"/>
              </a:rPr>
              <a:t>маблағгузорӣ</a:t>
            </a:r>
            <a:br>
              <a:rPr lang="ru-RU" b="1">
                <a:solidFill>
                  <a:srgbClr val="002060"/>
                </a:solidFill>
                <a:latin typeface="Times New Roman"/>
                <a:ea typeface="Times New Roman"/>
                <a:cs typeface="Times New Roman"/>
              </a:rPr>
            </a:br>
            <a:r>
              <a:rPr lang="ru-RU">
                <a:solidFill>
                  <a:srgbClr val="002060"/>
                </a:solidFill>
                <a:latin typeface="Times New Roman"/>
                <a:ea typeface="Times New Roman"/>
                <a:cs typeface="Times New Roman"/>
              </a:rPr>
              <a:t>ва</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фароҳам</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овардани</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ҷойҳои</a:t>
            </a:r>
            <a:r>
              <a:rPr lang="ru-RU">
                <a:solidFill>
                  <a:srgbClr val="002060"/>
                </a:solidFill>
                <a:latin typeface="Times New Roman"/>
                <a:ea typeface="Times New Roman"/>
                <a:cs typeface="Times New Roman"/>
              </a:rPr>
              <a:t> нави </a:t>
            </a:r>
            <a:r>
              <a:rPr lang="ru-RU">
                <a:solidFill>
                  <a:srgbClr val="002060"/>
                </a:solidFill>
                <a:latin typeface="Times New Roman"/>
                <a:ea typeface="Times New Roman"/>
                <a:cs typeface="Times New Roman"/>
              </a:rPr>
              <a:t>кории</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босифат</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ва</a:t>
            </a:r>
            <a:r>
              <a:rPr lang="ru-RU">
                <a:solidFill>
                  <a:srgbClr val="002060"/>
                </a:solidFill>
                <a:latin typeface="Times New Roman"/>
                <a:ea typeface="Times New Roman"/>
                <a:cs typeface="Times New Roman"/>
              </a:rPr>
              <a:t> </a:t>
            </a:r>
            <a:r>
              <a:rPr lang="ru-RU">
                <a:solidFill>
                  <a:srgbClr val="002060"/>
                </a:solidFill>
                <a:latin typeface="Times New Roman"/>
                <a:ea typeface="Times New Roman"/>
                <a:cs typeface="Times New Roman"/>
              </a:rPr>
              <a:t>беҳтар</a:t>
            </a:r>
            <a:endParaRPr lang="ru-RU">
              <a:solidFill>
                <a:srgbClr val="002060"/>
              </a:solidFill>
              <a:latin typeface="Times New Roman"/>
              <a:cs typeface="Times New Roman"/>
            </a:endParaRPr>
          </a:p>
        </p:txBody>
      </p:sp>
      <p:sp>
        <p:nvSpPr>
          <p:cNvPr id="1736193739" name="Rectangle 5"/>
          <p:cNvSpPr/>
          <p:nvPr/>
        </p:nvSpPr>
        <p:spPr bwMode="auto">
          <a:xfrm>
            <a:off x="387112" y="2300745"/>
            <a:ext cx="2842038" cy="120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2000" b="1" i="0" u="none" strike="noStrike" cap="none" spc="0">
                <a:ln>
                  <a:noFill/>
                </a:ln>
                <a:solidFill>
                  <a:prstClr val="black"/>
                </a:solidFill>
                <a:latin typeface="Times New Roman"/>
                <a:ea typeface="Times New Roman"/>
                <a:cs typeface="Times New Roman"/>
              </a:rPr>
              <a:t>Бастаи молиявӣ</a:t>
            </a:r>
            <a:endParaRPr sz="2000" b="1" i="0" u="none" strike="noStrike" cap="none" spc="0">
              <a:ln>
                <a:noFill/>
              </a:ln>
              <a:solidFill>
                <a:prstClr val="black"/>
              </a:solidFill>
              <a:latin typeface="Times New Roman"/>
              <a:cs typeface="Times New Roman"/>
            </a:endParaRPr>
          </a:p>
        </p:txBody>
      </p:sp>
      <p:sp>
        <p:nvSpPr>
          <p:cNvPr id="1069882525" name="TextBox 6"/>
          <p:cNvSpPr txBox="1"/>
          <p:nvPr/>
        </p:nvSpPr>
        <p:spPr bwMode="auto">
          <a:xfrm>
            <a:off x="3876165" y="2670798"/>
            <a:ext cx="7778651" cy="396599"/>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ru-RU" sz="2000" b="0" i="0" u="none" strike="noStrike" cap="none" spc="0">
                <a:ln>
                  <a:noFill/>
                </a:ln>
                <a:solidFill>
                  <a:prstClr val="black"/>
                </a:solidFill>
                <a:latin typeface="Times New Roman"/>
                <a:ea typeface="Times New Roman"/>
                <a:cs typeface="Times New Roman"/>
              </a:rPr>
              <a:t>30 миллион доллари ИМА </a:t>
            </a:r>
            <a:endParaRPr sz="2000">
              <a:latin typeface="Times New Roman"/>
              <a:cs typeface="Times New Roman"/>
            </a:endParaRPr>
          </a:p>
        </p:txBody>
      </p:sp>
      <p:sp>
        <p:nvSpPr>
          <p:cNvPr id="759077809" name="Rectangle 11"/>
          <p:cNvSpPr/>
          <p:nvPr/>
        </p:nvSpPr>
        <p:spPr bwMode="auto">
          <a:xfrm>
            <a:off x="387113" y="3026839"/>
            <a:ext cx="2671281" cy="120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2000" b="1" i="0" u="none" strike="noStrike" cap="none" spc="0">
                <a:ln>
                  <a:noFill/>
                </a:ln>
                <a:solidFill>
                  <a:prstClr val="black"/>
                </a:solidFill>
                <a:latin typeface="Times New Roman"/>
                <a:ea typeface="Times New Roman"/>
                <a:cs typeface="Times New Roman"/>
              </a:rPr>
              <a:t>Санаи пешниҳодшудаи оғоз </a:t>
            </a:r>
            <a:endParaRPr sz="2000">
              <a:latin typeface="Times New Roman"/>
              <a:cs typeface="Times New Roman"/>
            </a:endParaRPr>
          </a:p>
        </p:txBody>
      </p:sp>
      <p:sp>
        <p:nvSpPr>
          <p:cNvPr id="2102041301" name="TextBox 12"/>
          <p:cNvSpPr txBox="1"/>
          <p:nvPr/>
        </p:nvSpPr>
        <p:spPr bwMode="auto">
          <a:xfrm>
            <a:off x="3828539" y="3522416"/>
            <a:ext cx="7778651" cy="396599"/>
          </a:xfrm>
          <a:prstGeom prst="rect">
            <a:avLst/>
          </a:prstGeom>
          <a:noFill/>
        </p:spPr>
        <p:txBody>
          <a:bodyPr wrap="square" rtlCol="0">
            <a:spAutoFit/>
          </a:bodyPr>
          <a:lstStyle/>
          <a:p>
            <a:pPr marL="0" marR="0" lvl="0" indent="0" algn="just" defTabSz="914400">
              <a:lnSpc>
                <a:spcPct val="100000"/>
              </a:lnSpc>
              <a:spcBef>
                <a:spcPts val="0"/>
              </a:spcBef>
              <a:spcAft>
                <a:spcPts val="0"/>
              </a:spcAft>
              <a:buClrTx/>
              <a:buSzTx/>
              <a:buFontTx/>
              <a:buNone/>
              <a:defRPr/>
            </a:pPr>
            <a:r>
              <a:rPr lang="en-US" sz="2000" b="0" i="0" u="none" strike="noStrike" cap="none" spc="0">
                <a:ln>
                  <a:noFill/>
                </a:ln>
                <a:solidFill>
                  <a:prstClr val="black"/>
                </a:solidFill>
                <a:latin typeface="Times New Roman"/>
                <a:ea typeface="Times New Roman"/>
                <a:cs typeface="Times New Roman"/>
              </a:rPr>
              <a:t> 202</a:t>
            </a:r>
            <a:r>
              <a:rPr lang="tg-Cyrl-TJ" sz="2000" b="0" i="0" u="none" strike="noStrike" cap="none" spc="0">
                <a:ln>
                  <a:noFill/>
                </a:ln>
                <a:solidFill>
                  <a:prstClr val="black"/>
                </a:solidFill>
                <a:latin typeface="Times New Roman"/>
                <a:ea typeface="Times New Roman"/>
                <a:cs typeface="Times New Roman"/>
              </a:rPr>
              <a:t>6 -2027</a:t>
            </a:r>
            <a:r>
              <a:rPr lang="en-US" sz="2000" b="0" i="0" u="none" strike="noStrike" cap="none" spc="0">
                <a:ln>
                  <a:noFill/>
                </a:ln>
                <a:solidFill>
                  <a:prstClr val="black"/>
                </a:solidFill>
                <a:latin typeface="Times New Roman"/>
                <a:ea typeface="Times New Roman"/>
                <a:cs typeface="Times New Roman"/>
              </a:rPr>
              <a:t> </a:t>
            </a:r>
            <a:endParaRPr sz="2000">
              <a:latin typeface="Times New Roman"/>
              <a:cs typeface="Times New Roman"/>
            </a:endParaRPr>
          </a:p>
        </p:txBody>
      </p:sp>
      <p:cxnSp>
        <p:nvCxnSpPr>
          <p:cNvPr id="1115621050" name="Straight Connector 2"/>
          <p:cNvCxnSpPr>
            <a:cxnSpLocks/>
          </p:cNvCxnSpPr>
          <p:nvPr/>
        </p:nvCxnSpPr>
        <p:spPr bwMode="auto">
          <a:xfrm>
            <a:off x="387113" y="2572576"/>
            <a:ext cx="1142845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792719" name="Straight Connector 15"/>
          <p:cNvCxnSpPr>
            <a:cxnSpLocks/>
          </p:cNvCxnSpPr>
          <p:nvPr/>
        </p:nvCxnSpPr>
        <p:spPr bwMode="auto">
          <a:xfrm>
            <a:off x="387113" y="3252949"/>
            <a:ext cx="1142845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8264351" name="Straight Connector 17"/>
          <p:cNvCxnSpPr>
            <a:cxnSpLocks/>
          </p:cNvCxnSpPr>
          <p:nvPr/>
        </p:nvCxnSpPr>
        <p:spPr bwMode="auto">
          <a:xfrm flipH="1">
            <a:off x="3500881" y="1301396"/>
            <a:ext cx="73572" cy="5365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9324891" name="Straight Connector 1"/>
          <p:cNvCxnSpPr>
            <a:cxnSpLocks/>
          </p:cNvCxnSpPr>
          <p:nvPr/>
        </p:nvCxnSpPr>
        <p:spPr bwMode="auto">
          <a:xfrm>
            <a:off x="435582" y="3919015"/>
            <a:ext cx="11379990" cy="1309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51011570" name="Rectangle 14"/>
          <p:cNvSpPr/>
          <p:nvPr/>
        </p:nvSpPr>
        <p:spPr bwMode="auto">
          <a:xfrm>
            <a:off x="387114" y="4049644"/>
            <a:ext cx="2842038" cy="1204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2000" b="1" i="0" u="none" strike="noStrike" cap="none" spc="0">
                <a:ln>
                  <a:noFill/>
                </a:ln>
                <a:solidFill>
                  <a:prstClr val="black"/>
                </a:solidFill>
                <a:latin typeface="Times New Roman"/>
                <a:ea typeface="Times New Roman"/>
                <a:cs typeface="Times New Roman"/>
              </a:rPr>
              <a:t>Компонентҳои лоиҳа </a:t>
            </a:r>
            <a:endParaRPr sz="2000">
              <a:latin typeface="Times New Roman"/>
              <a:cs typeface="Times New Roman"/>
            </a:endParaRPr>
          </a:p>
        </p:txBody>
      </p:sp>
      <p:sp>
        <p:nvSpPr>
          <p:cNvPr id="1028216237" name="TextBox 16"/>
          <p:cNvSpPr txBox="1"/>
          <p:nvPr/>
        </p:nvSpPr>
        <p:spPr bwMode="auto">
          <a:xfrm>
            <a:off x="3866806" y="4231117"/>
            <a:ext cx="7985725" cy="1938992"/>
          </a:xfrm>
          <a:prstGeom prst="rect">
            <a:avLst/>
          </a:prstGeom>
          <a:noFill/>
        </p:spPr>
        <p:txBody>
          <a:bodyPr wrap="square" rtlCol="0">
            <a:spAutoFit/>
          </a:bodyPr>
          <a:lstStyle/>
          <a:p>
            <a:pPr>
              <a:defRPr/>
            </a:pPr>
            <a:r>
              <a:rPr lang="ru-RU" sz="2000" b="1" i="0" u="none" strike="noStrike" cap="none" spc="0">
                <a:ln>
                  <a:noFill/>
                </a:ln>
                <a:solidFill>
                  <a:prstClr val="black"/>
                </a:solidFill>
                <a:latin typeface="Times New Roman"/>
                <a:ea typeface="Times New Roman"/>
                <a:cs typeface="Times New Roman"/>
              </a:rPr>
              <a:t>Компоненти</a:t>
            </a:r>
            <a:r>
              <a:rPr lang="ru-RU" sz="2000" b="1" i="0" u="none" strike="noStrike" cap="none" spc="0">
                <a:ln>
                  <a:noFill/>
                </a:ln>
                <a:solidFill>
                  <a:prstClr val="black"/>
                </a:solidFill>
                <a:latin typeface="Times New Roman"/>
                <a:ea typeface="Times New Roman"/>
                <a:cs typeface="Times New Roman"/>
              </a:rPr>
              <a:t> 1: </a:t>
            </a:r>
            <a:r>
              <a:rPr lang="ru-RU" sz="2000">
                <a:latin typeface="Times New Roman"/>
                <a:ea typeface="Times New Roman"/>
                <a:cs typeface="Times New Roman"/>
              </a:rPr>
              <a:t>Рушди </a:t>
            </a:r>
            <a:r>
              <a:rPr lang="ru-RU" sz="2000">
                <a:latin typeface="Times New Roman"/>
                <a:ea typeface="Times New Roman"/>
                <a:cs typeface="Times New Roman"/>
              </a:rPr>
              <a:t>пардохтҳои</a:t>
            </a:r>
            <a:r>
              <a:rPr lang="ru-RU" sz="2000">
                <a:latin typeface="Times New Roman"/>
                <a:ea typeface="Times New Roman"/>
                <a:cs typeface="Times New Roman"/>
              </a:rPr>
              <a:t> </a:t>
            </a:r>
            <a:r>
              <a:rPr lang="ru-RU" sz="2000">
                <a:latin typeface="Times New Roman"/>
                <a:ea typeface="Times New Roman"/>
                <a:cs typeface="Times New Roman"/>
              </a:rPr>
              <a:t>рақамӣ</a:t>
            </a:r>
            <a:endParaRPr sz="2000" b="1" i="0" u="none" strike="noStrike" cap="none" spc="0">
              <a:ln>
                <a:noFill/>
              </a:ln>
              <a:solidFill>
                <a:prstClr val="black"/>
              </a:solidFill>
              <a:latin typeface="Times New Roman"/>
              <a:cs typeface="Times New Roman"/>
            </a:endParaRPr>
          </a:p>
          <a:p>
            <a:pPr marL="0" marR="0" lvl="0" indent="0" defTabSz="914400">
              <a:lnSpc>
                <a:spcPct val="100000"/>
              </a:lnSpc>
              <a:spcBef>
                <a:spcPts val="0"/>
              </a:spcBef>
              <a:spcAft>
                <a:spcPts val="0"/>
              </a:spcAft>
              <a:buClrTx/>
              <a:buSzTx/>
              <a:buFontTx/>
              <a:buNone/>
              <a:defRPr/>
            </a:pPr>
            <a:endParaRPr sz="2000">
              <a:solidFill>
                <a:prstClr val="black"/>
              </a:solidFill>
              <a:latin typeface="Times New Roman"/>
              <a:cs typeface="Times New Roman"/>
            </a:endParaRPr>
          </a:p>
          <a:p>
            <a:pPr marL="0" marR="0" lvl="0" indent="0" defTabSz="914400">
              <a:lnSpc>
                <a:spcPct val="100000"/>
              </a:lnSpc>
              <a:spcBef>
                <a:spcPts val="0"/>
              </a:spcBef>
              <a:spcAft>
                <a:spcPts val="0"/>
              </a:spcAft>
              <a:buClrTx/>
              <a:buSzTx/>
              <a:buFontTx/>
              <a:buNone/>
              <a:defRPr/>
            </a:pPr>
            <a:r>
              <a:rPr lang="ru-RU" sz="2000" b="1" i="0" u="none" strike="noStrike" cap="none" spc="0">
                <a:ln>
                  <a:noFill/>
                </a:ln>
                <a:solidFill>
                  <a:prstClr val="black"/>
                </a:solidFill>
                <a:latin typeface="Times New Roman"/>
                <a:ea typeface="Times New Roman"/>
                <a:cs typeface="Times New Roman"/>
              </a:rPr>
              <a:t>Компоненти</a:t>
            </a:r>
            <a:r>
              <a:rPr lang="ru-RU" sz="2000" b="1" i="0" u="none" strike="noStrike" cap="none" spc="0">
                <a:ln>
                  <a:noFill/>
                </a:ln>
                <a:solidFill>
                  <a:prstClr val="black"/>
                </a:solidFill>
                <a:latin typeface="Times New Roman"/>
                <a:ea typeface="Times New Roman"/>
                <a:cs typeface="Times New Roman"/>
              </a:rPr>
              <a:t> 2: </a:t>
            </a:r>
            <a:r>
              <a:rPr lang="ru-RU" sz="2000">
                <a:latin typeface="Times New Roman"/>
                <a:ea typeface="Times New Roman"/>
                <a:cs typeface="Times New Roman"/>
              </a:rPr>
              <a:t>Пешбурди</a:t>
            </a:r>
            <a:r>
              <a:rPr lang="ru-RU" sz="2000">
                <a:latin typeface="Times New Roman"/>
                <a:ea typeface="Times New Roman"/>
                <a:cs typeface="Times New Roman"/>
              </a:rPr>
              <a:t> </a:t>
            </a:r>
            <a:r>
              <a:rPr lang="ru-RU" sz="2000">
                <a:latin typeface="Times New Roman"/>
                <a:ea typeface="Times New Roman"/>
                <a:cs typeface="Times New Roman"/>
              </a:rPr>
              <a:t>пардохтҳои</a:t>
            </a:r>
            <a:r>
              <a:rPr lang="ru-RU" sz="2000">
                <a:latin typeface="Times New Roman"/>
                <a:ea typeface="Times New Roman"/>
                <a:cs typeface="Times New Roman"/>
              </a:rPr>
              <a:t> </a:t>
            </a:r>
            <a:r>
              <a:rPr lang="ru-RU" sz="2000">
                <a:latin typeface="Times New Roman"/>
                <a:ea typeface="Times New Roman"/>
                <a:cs typeface="Times New Roman"/>
              </a:rPr>
              <a:t>саҳҳомӣ</a:t>
            </a:r>
            <a:r>
              <a:rPr lang="ru-RU" sz="2000">
                <a:latin typeface="Times New Roman"/>
                <a:ea typeface="Times New Roman"/>
                <a:cs typeface="Times New Roman"/>
              </a:rPr>
              <a:t> (</a:t>
            </a:r>
            <a:r>
              <a:rPr lang="en-US" sz="2000">
                <a:latin typeface="Times New Roman"/>
                <a:ea typeface="Times New Roman"/>
                <a:cs typeface="Times New Roman"/>
              </a:rPr>
              <a:t>equity financing)</a:t>
            </a:r>
            <a:endParaRPr sz="2000" b="1" i="0" u="none" strike="noStrike" cap="none" spc="0">
              <a:ln>
                <a:noFill/>
              </a:ln>
              <a:solidFill>
                <a:prstClr val="black"/>
              </a:solidFill>
              <a:highlight>
                <a:srgbClr val="FFFF00"/>
              </a:highlight>
              <a:latin typeface="Times New Roman"/>
              <a:cs typeface="Times New Roman"/>
            </a:endParaRPr>
          </a:p>
          <a:p>
            <a:pPr marL="0" marR="0" lvl="0" indent="0" defTabSz="914400">
              <a:lnSpc>
                <a:spcPct val="100000"/>
              </a:lnSpc>
              <a:spcBef>
                <a:spcPts val="0"/>
              </a:spcBef>
              <a:spcAft>
                <a:spcPts val="0"/>
              </a:spcAft>
              <a:buClrTx/>
              <a:buSzTx/>
              <a:buFontTx/>
              <a:buNone/>
              <a:defRPr/>
            </a:pPr>
            <a:endParaRPr sz="2000" b="0" i="0" u="none" strike="noStrike" cap="none" spc="0">
              <a:ln>
                <a:noFill/>
              </a:ln>
              <a:solidFill>
                <a:prstClr val="black"/>
              </a:solidFill>
              <a:latin typeface="Times New Roman"/>
              <a:cs typeface="Times New Roman"/>
            </a:endParaRPr>
          </a:p>
          <a:p>
            <a:pPr lvl="0">
              <a:defRPr/>
            </a:pPr>
            <a:r>
              <a:rPr lang="ru-RU" sz="2000" b="1" i="0" u="none" strike="noStrike" cap="none" spc="0">
                <a:ln>
                  <a:noFill/>
                </a:ln>
                <a:solidFill>
                  <a:prstClr val="black"/>
                </a:solidFill>
                <a:latin typeface="Times New Roman"/>
                <a:ea typeface="Times New Roman"/>
                <a:cs typeface="Times New Roman"/>
              </a:rPr>
              <a:t>Компоненти</a:t>
            </a:r>
            <a:r>
              <a:rPr lang="ru-RU" sz="2000" b="1" i="0" u="none" strike="noStrike" cap="none" spc="0">
                <a:ln>
                  <a:noFill/>
                </a:ln>
                <a:solidFill>
                  <a:prstClr val="black"/>
                </a:solidFill>
                <a:latin typeface="Times New Roman"/>
                <a:ea typeface="Times New Roman"/>
                <a:cs typeface="Times New Roman"/>
              </a:rPr>
              <a:t> 3: </a:t>
            </a:r>
            <a:r>
              <a:rPr lang="ru-RU" sz="2000">
                <a:solidFill>
                  <a:srgbClr val="002060"/>
                </a:solidFill>
                <a:latin typeface="Times New Roman"/>
                <a:ea typeface="Times New Roman"/>
                <a:cs typeface="Times New Roman"/>
              </a:rPr>
              <a:t>Дастгирии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татбиқи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лоиҳа</a:t>
            </a:r>
            <a:endParaRPr sz="2000" b="1" i="0" u="none" strike="noStrike" cap="none" spc="0">
              <a:ln>
                <a:noFill/>
              </a:ln>
              <a:solidFill>
                <a:prstClr val="black"/>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sz="2000" b="0" i="0" u="none" strike="noStrike" cap="none" spc="0">
              <a:ln>
                <a:noFill/>
              </a:ln>
              <a:solidFill>
                <a:prstClr val="black"/>
              </a:solidFill>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00407507" name="Заголовок 5"/>
          <p:cNvSpPr txBox="1"/>
          <p:nvPr/>
        </p:nvSpPr>
        <p:spPr bwMode="auto">
          <a:xfrm>
            <a:off x="238123" y="36990"/>
            <a:ext cx="11794212" cy="653421"/>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algn="ctr">
              <a:lnSpc>
                <a:spcPts val="1599"/>
              </a:lnSpc>
              <a:defRPr/>
            </a:pPr>
            <a:r>
              <a:rPr lang="ru-RU" sz="3600" b="1">
                <a:solidFill>
                  <a:schemeClr val="bg1"/>
                </a:solidFill>
                <a:latin typeface="Arial Narrow"/>
                <a:ea typeface="Calibri"/>
              </a:rPr>
              <a:t>Системаи баррасии шикоятҳои Бонки Ҷаҳонӣ</a:t>
            </a:r>
            <a:endParaRPr lang="en-US" b="1">
              <a:solidFill>
                <a:schemeClr val="bg1"/>
              </a:solidFill>
              <a:latin typeface="Arial Narrow"/>
              <a:ea typeface="Calibri"/>
            </a:endParaRPr>
          </a:p>
        </p:txBody>
      </p:sp>
      <p:sp>
        <p:nvSpPr>
          <p:cNvPr id="70841094" name="TextBox 6"/>
          <p:cNvSpPr txBox="1"/>
          <p:nvPr/>
        </p:nvSpPr>
        <p:spPr bwMode="auto">
          <a:xfrm>
            <a:off x="238123" y="680553"/>
            <a:ext cx="5472513" cy="5817340"/>
          </a:xfrm>
          <a:prstGeom prst="rect">
            <a:avLst/>
          </a:prstGeom>
          <a:noFill/>
        </p:spPr>
        <p:txBody>
          <a:bodyPr wrap="square">
            <a:spAutoFit/>
          </a:bodyPr>
          <a:lstStyle/>
          <a:p>
            <a:pPr algn="just">
              <a:lnSpc>
                <a:spcPct val="107000"/>
              </a:lnSpc>
              <a:spcAft>
                <a:spcPts val="799"/>
              </a:spcAft>
              <a:defRPr/>
            </a:pPr>
            <a:r>
              <a:rPr lang="ru-RU" sz="1600">
                <a:ea typeface="Times New Roman"/>
                <a:cs typeface="Calibri"/>
              </a:rPr>
              <a:t>Ҷамоатҳо ва афроде, ки бовар доранд, ки аз лоиҳаи аз ҷониби Бонки Ҷаҳонӣ дастгирӣшуда таъсири манфӣ дидаанд, метавонанд инчунин мустақиман ба Бонк тавассути Хадамоти баррасии шикоятҳо (</a:t>
            </a:r>
            <a:r>
              <a:rPr lang="tg-Cyrl-TJ" sz="1600">
                <a:ea typeface="Times New Roman"/>
                <a:cs typeface="Calibri"/>
              </a:rPr>
              <a:t>ХБШ</a:t>
            </a:r>
            <a:r>
              <a:rPr lang="en-US" sz="1600">
                <a:ea typeface="Times New Roman"/>
                <a:cs typeface="Calibri"/>
              </a:rPr>
              <a:t>) (http://projects-beta.worldbank.org/en/projects-operations/products-and-services/grievance-redress-service) </a:t>
            </a:r>
            <a:r>
              <a:rPr lang="ru-RU" sz="1600">
                <a:ea typeface="Times New Roman"/>
                <a:cs typeface="Calibri"/>
              </a:rPr>
              <a:t>шикоят пешниҳод кунанд. </a:t>
            </a:r>
            <a:endParaRPr/>
          </a:p>
          <a:p>
            <a:pPr algn="just">
              <a:lnSpc>
                <a:spcPct val="107000"/>
              </a:lnSpc>
              <a:spcAft>
                <a:spcPts val="799"/>
              </a:spcAft>
              <a:defRPr/>
            </a:pPr>
            <a:r>
              <a:rPr lang="ru-RU" sz="1600">
                <a:ea typeface="Times New Roman"/>
                <a:cs typeface="Calibri"/>
              </a:rPr>
              <a:t>Шикоятҳоро метавон бо забонҳои англисӣ, тоҷикӣ ё русӣ пешниҳод кард, гарчанде ки шикоятҳое, ки бо забонҳои ғайр аз забони англисӣ пешниҳод шудаанд, вақти иловагии коркардро талаб мекунанд. Шикоятҳоро метавон ба Хадамоти баррасии шикоятҳои Бонк тавассути каналҳои зерин пешниҳод кард:</a:t>
            </a:r>
            <a:endParaRPr/>
          </a:p>
          <a:p>
            <a:pPr algn="just">
              <a:lnSpc>
                <a:spcPct val="107000"/>
              </a:lnSpc>
              <a:spcAft>
                <a:spcPts val="799"/>
              </a:spcAft>
              <a:defRPr/>
            </a:pPr>
            <a:r>
              <a:rPr lang="ru-RU" sz="1600">
                <a:ea typeface="Times New Roman"/>
                <a:cs typeface="Calibri"/>
              </a:rPr>
              <a:t>Тавассути почтаи электронӣ: </a:t>
            </a:r>
            <a:r>
              <a:rPr lang="en-US" sz="1600" u="sng">
                <a:ea typeface="Times New Roman"/>
                <a:cs typeface="Calibri"/>
                <a:hlinkClick r:id="rId3" tooltip="mailto:griements@worldbank.org"/>
              </a:rPr>
              <a:t>griements@worldbank.org</a:t>
            </a:r>
            <a:endParaRPr lang="tg-Cyrl-TJ" sz="1600">
              <a:ea typeface="Times New Roman"/>
              <a:cs typeface="Calibri"/>
            </a:endParaRPr>
          </a:p>
          <a:p>
            <a:pPr algn="just">
              <a:lnSpc>
                <a:spcPct val="107000"/>
              </a:lnSpc>
              <a:spcAft>
                <a:spcPts val="799"/>
              </a:spcAft>
              <a:defRPr/>
            </a:pPr>
            <a:r>
              <a:rPr lang="ru-RU" sz="1600">
                <a:ea typeface="Times New Roman"/>
                <a:cs typeface="Calibri"/>
              </a:rPr>
              <a:t>Тавассути факс: +1.202.614.7313Тавассути почта: </a:t>
            </a:r>
            <a:endParaRPr/>
          </a:p>
          <a:p>
            <a:pPr algn="just">
              <a:lnSpc>
                <a:spcPct val="107000"/>
              </a:lnSpc>
              <a:spcAft>
                <a:spcPts val="799"/>
              </a:spcAft>
              <a:defRPr/>
            </a:pPr>
            <a:r>
              <a:rPr lang="ru-RU" sz="1600">
                <a:ea typeface="Times New Roman"/>
                <a:cs typeface="Calibri"/>
              </a:rPr>
              <a:t>Бонки Ҷаҳонӣ, Хадамоти баррасии шикоятҳо, </a:t>
            </a:r>
            <a:r>
              <a:rPr lang="en-US" sz="1600">
                <a:ea typeface="Times New Roman"/>
                <a:cs typeface="Calibri"/>
              </a:rPr>
              <a:t>MSN MC10-1018, 1818 H Street Northwest, Washington, DC 20433, USA</a:t>
            </a:r>
            <a:endParaRPr lang="tg-Cyrl-TJ" sz="1600">
              <a:ea typeface="Times New Roman"/>
              <a:cs typeface="Calibri"/>
            </a:endParaRPr>
          </a:p>
          <a:p>
            <a:pPr algn="just">
              <a:lnSpc>
                <a:spcPct val="107000"/>
              </a:lnSpc>
              <a:spcAft>
                <a:spcPts val="799"/>
              </a:spcAft>
              <a:defRPr/>
            </a:pPr>
            <a:r>
              <a:rPr lang="ru-RU" sz="1600">
                <a:ea typeface="Times New Roman"/>
                <a:cs typeface="Calibri"/>
              </a:rPr>
              <a:t>Тавассути Дафтари кишварии Бонки Ҷаҳонӣ: Душанбе, бинои Созидания, </a:t>
            </a:r>
            <a:r>
              <a:rPr lang="tg-Cyrl-TJ" sz="1600">
                <a:ea typeface="Times New Roman"/>
                <a:cs typeface="Calibri"/>
              </a:rPr>
              <a:t>-------------------------------------------</a:t>
            </a:r>
            <a:r>
              <a:rPr lang="en-US" sz="1600">
                <a:ea typeface="Times New Roman"/>
                <a:cs typeface="Calibri"/>
              </a:rPr>
              <a:t>t@worldbank.org</a:t>
            </a:r>
            <a:endParaRPr lang="ru-RU" sz="1600">
              <a:latin typeface="Calibri"/>
              <a:ea typeface="Calibri"/>
              <a:cs typeface="Times New Roman"/>
            </a:endParaRPr>
          </a:p>
        </p:txBody>
      </p:sp>
      <p:sp>
        <p:nvSpPr>
          <p:cNvPr id="1467250639" name="TextBox 8"/>
          <p:cNvSpPr txBox="1"/>
          <p:nvPr/>
        </p:nvSpPr>
        <p:spPr bwMode="auto">
          <a:xfrm>
            <a:off x="5862317" y="690412"/>
            <a:ext cx="6170377" cy="6074041"/>
          </a:xfrm>
          <a:prstGeom prst="rect">
            <a:avLst/>
          </a:prstGeom>
          <a:noFill/>
        </p:spPr>
        <p:txBody>
          <a:bodyPr wrap="square">
            <a:spAutoFit/>
          </a:bodyPr>
          <a:lstStyle/>
          <a:p>
            <a:pPr algn="just">
              <a:spcAft>
                <a:spcPts val="799"/>
              </a:spcAft>
              <a:defRPr/>
            </a:pPr>
            <a:r>
              <a:rPr lang="ru-RU" sz="1600">
                <a:latin typeface="Arial Narrow"/>
                <a:ea typeface="Times New Roman"/>
                <a:cs typeface="Calibri"/>
              </a:rPr>
              <a:t>Дар шикоят бояд таъсири манфии эҳтимолӣ ё гумонбаршуда дар робита бо татбиқи лоиҳаи аз ҷониби Бонки Ҷаҳонӣ дастгирӣшаванда ба миён омада ба таври возеҳ муайян карда шавад. </a:t>
            </a:r>
            <a:endParaRPr/>
          </a:p>
          <a:p>
            <a:pPr algn="just">
              <a:spcAft>
                <a:spcPts val="799"/>
              </a:spcAft>
              <a:defRPr/>
            </a:pPr>
            <a:r>
              <a:rPr lang="ru-RU" sz="1600">
                <a:latin typeface="Arial Narrow"/>
                <a:ea typeface="Times New Roman"/>
                <a:cs typeface="Calibri"/>
              </a:rPr>
              <a:t>Ҳуҷҷатҳо ва мукотибаҳои мавҷуда, агар имкон бошад, бояд замима карда шаванд. </a:t>
            </a:r>
            <a:endParaRPr/>
          </a:p>
          <a:p>
            <a:pPr algn="just">
              <a:spcAft>
                <a:spcPts val="799"/>
              </a:spcAft>
              <a:defRPr/>
            </a:pPr>
            <a:r>
              <a:rPr lang="ru-RU" sz="1600">
                <a:latin typeface="Arial Narrow"/>
                <a:ea typeface="Times New Roman"/>
                <a:cs typeface="Calibri"/>
              </a:rPr>
              <a:t>Шикояткунанда инчунин метавонад натиҷаи дилхоҳи шикоятро нишон диҳад. Дар ниҳоят, дар шикоят бояд шахси шикояткунанда (шахсон) ё намояндагони таъиншудаи онҳо муайян карда шаванд ва маълумоти тамосӣ пешниҳод карда шавад. </a:t>
            </a:r>
            <a:endParaRPr/>
          </a:p>
          <a:p>
            <a:pPr algn="just">
              <a:spcAft>
                <a:spcPts val="799"/>
              </a:spcAft>
              <a:defRPr/>
            </a:pPr>
            <a:r>
              <a:rPr lang="ru-RU" sz="1600">
                <a:latin typeface="Arial Narrow"/>
                <a:ea typeface="Times New Roman"/>
                <a:cs typeface="Calibri"/>
              </a:rPr>
              <a:t>Шикоятҳое, ки тавассути </a:t>
            </a:r>
            <a:r>
              <a:rPr lang="tg-Cyrl-TJ" sz="1600">
                <a:latin typeface="Arial Narrow"/>
                <a:ea typeface="Times New Roman"/>
                <a:cs typeface="Calibri"/>
              </a:rPr>
              <a:t>ХБШ</a:t>
            </a:r>
            <a:r>
              <a:rPr lang="en-US" sz="1600">
                <a:latin typeface="Arial Narrow"/>
                <a:ea typeface="Times New Roman"/>
                <a:cs typeface="Calibri"/>
              </a:rPr>
              <a:t> </a:t>
            </a:r>
            <a:r>
              <a:rPr lang="ru-RU" sz="1600">
                <a:latin typeface="Arial Narrow"/>
                <a:ea typeface="Times New Roman"/>
                <a:cs typeface="Calibri"/>
              </a:rPr>
              <a:t>пешниҳод шудаанд, бо суръат баррасӣ карда мешаванд ва вокуниши фаврӣ ба масъалаҳои марбут ба лоиҳаро таъмин мекунанд. </a:t>
            </a:r>
            <a:endParaRPr/>
          </a:p>
          <a:p>
            <a:pPr algn="just">
              <a:spcAft>
                <a:spcPts val="799"/>
              </a:spcAft>
              <a:defRPr/>
            </a:pPr>
            <a:r>
              <a:rPr lang="ru-RU" sz="1600">
                <a:latin typeface="Arial Narrow"/>
                <a:ea typeface="Times New Roman"/>
                <a:cs typeface="Calibri"/>
              </a:rPr>
              <a:t>Ғайр аз ин, ҷамоатҳо ва афроде, ки аз лоиҳа зарар дидаанд, метавонанд ба Нозироти Мустақили Бонки Ҷаҳонӣ шикоят пешниҳод кунанд, ки муайян мекунад, ки оё зарар дар натиҷаи риоя накардани сиёсат ва расмиёти Бонки Ҷаҳонӣ рух додааст ё метавонад рух диҳад. </a:t>
            </a:r>
            <a:endParaRPr/>
          </a:p>
          <a:p>
            <a:pPr algn="just">
              <a:spcAft>
                <a:spcPts val="799"/>
              </a:spcAft>
              <a:defRPr/>
            </a:pPr>
            <a:r>
              <a:rPr lang="ru-RU" sz="1600">
                <a:latin typeface="Arial Narrow"/>
                <a:ea typeface="Times New Roman"/>
                <a:cs typeface="Calibri"/>
              </a:rPr>
              <a:t>Шикоятро метавон ба Нозироти Мустақил дар вақти дилхоҳ пас аз огоҳ кардани Бонки Ҷаҳонӣ дар бораи масъалаҳо ва пас аз он ки ба роҳбарияти Бонки Ҷаҳонӣ имкони посух додан дода шуд, пешниҳод кард. </a:t>
            </a:r>
            <a:endParaRPr/>
          </a:p>
          <a:p>
            <a:pPr algn="just">
              <a:spcAft>
                <a:spcPts val="799"/>
              </a:spcAft>
              <a:defRPr/>
            </a:pPr>
            <a:r>
              <a:rPr lang="ru-RU" sz="1600">
                <a:latin typeface="Arial Narrow"/>
                <a:ea typeface="Times New Roman"/>
                <a:cs typeface="Calibri"/>
              </a:rPr>
              <a:t>Барои гирифтани маълумот дар бораи чӣ гуна пешниҳод кардани шикоят ба Нозироти Мустақили Бонки Ҷаҳонӣ, лутфан ба </a:t>
            </a:r>
            <a:r>
              <a:rPr lang="en-US" sz="1600">
                <a:latin typeface="Arial Narrow"/>
                <a:ea typeface="Times New Roman"/>
                <a:cs typeface="Calibri"/>
              </a:rPr>
              <a:t>www.inspectionpanel.org </a:t>
            </a:r>
            <a:r>
              <a:rPr lang="ru-RU" sz="1600">
                <a:latin typeface="Arial Narrow"/>
                <a:ea typeface="Times New Roman"/>
                <a:cs typeface="Calibri"/>
              </a:rPr>
              <a:t>муроҷиат кунед</a:t>
            </a:r>
            <a:r>
              <a:rPr lang="ru-RU" sz="1600">
                <a:ea typeface="Times New Roman"/>
                <a:cs typeface="Calibri"/>
              </a:rPr>
              <a:t>.</a:t>
            </a:r>
            <a:endParaRPr lang="ru-RU" sz="16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93332753" name="Заголовок 5"/>
          <p:cNvSpPr txBox="1"/>
          <p:nvPr/>
        </p:nvSpPr>
        <p:spPr bwMode="auto">
          <a:xfrm>
            <a:off x="7251043" y="2895598"/>
            <a:ext cx="4744004" cy="829090"/>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marL="0" marR="0" lvl="0" indent="0" algn="ctr" defTabSz="914400">
              <a:lnSpc>
                <a:spcPts val="1599"/>
              </a:lnSpc>
              <a:spcBef>
                <a:spcPts val="0"/>
              </a:spcBef>
              <a:spcAft>
                <a:spcPts val="0"/>
              </a:spcAft>
              <a:buClrTx/>
              <a:buSzTx/>
              <a:buFontTx/>
              <a:buNone/>
              <a:defRPr/>
            </a:pPr>
            <a:r>
              <a:rPr lang="ru-RU" sz="2000" b="0" i="0" u="none" strike="noStrike" cap="none" spc="0">
                <a:ln>
                  <a:noFill/>
                </a:ln>
                <a:solidFill>
                  <a:srgbClr val="E3DED1">
                    <a:lumMod val="50000"/>
                  </a:srgbClr>
                </a:solidFill>
                <a:latin typeface="Calibri"/>
                <a:ea typeface="Calibri"/>
                <a:cs typeface="Arial"/>
              </a:rPr>
              <a:t> </a:t>
            </a:r>
            <a:r>
              <a:rPr lang="ru-RU" sz="2000" b="1" i="0" u="none" strike="noStrike" cap="none" spc="0">
                <a:ln>
                  <a:noFill/>
                </a:ln>
                <a:solidFill>
                  <a:schemeClr val="bg1"/>
                </a:solidFill>
                <a:latin typeface="Calibri"/>
                <a:ea typeface="Calibri"/>
                <a:cs typeface="Arial"/>
              </a:rPr>
              <a:t>ДИАГРАММАМ РАВАНДИ </a:t>
            </a:r>
            <a:r>
              <a:rPr lang="tg-Cyrl-TJ" sz="2000" b="1" i="0" u="none" strike="noStrike" cap="none" spc="0">
                <a:ln>
                  <a:noFill/>
                </a:ln>
                <a:solidFill>
                  <a:schemeClr val="bg1"/>
                </a:solidFill>
                <a:latin typeface="Calibri"/>
                <a:ea typeface="Calibri"/>
                <a:cs typeface="Arial"/>
              </a:rPr>
              <a:t>МБАШ ДАР ЛОИҲА </a:t>
            </a:r>
            <a:endParaRPr sz="4000" b="1" i="0" u="none" strike="noStrike" cap="none" spc="0">
              <a:ln>
                <a:noFill/>
              </a:ln>
              <a:solidFill>
                <a:schemeClr val="bg1"/>
              </a:solidFill>
              <a:latin typeface="Calibri"/>
              <a:ea typeface="Calibri"/>
              <a:cs typeface="Arial"/>
            </a:endParaRPr>
          </a:p>
        </p:txBody>
      </p:sp>
      <p:sp>
        <p:nvSpPr>
          <p:cNvPr id="1745588482" name="TextBox 7"/>
          <p:cNvSpPr txBox="1"/>
          <p:nvPr/>
        </p:nvSpPr>
        <p:spPr bwMode="auto">
          <a:xfrm>
            <a:off x="413698" y="352233"/>
            <a:ext cx="6574330" cy="5673907"/>
          </a:xfrm>
          <a:prstGeom prst="rect">
            <a:avLst/>
          </a:prstGeom>
          <a:noFill/>
        </p:spPr>
        <p:txBody>
          <a:bodyPr wrap="square">
            <a:spAutoFit/>
          </a:bodyPr>
          <a:lstStyle/>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1 .</a:t>
            </a:r>
            <a:r>
              <a:rPr lang="ru-RU" sz="1800" b="0" i="0" u="none" strike="noStrike" cap="none" spc="0">
                <a:ln>
                  <a:noFill/>
                </a:ln>
                <a:solidFill>
                  <a:srgbClr val="000000"/>
                </a:solidFill>
                <a:latin typeface="Arial Narrow"/>
                <a:ea typeface="Times New Roman"/>
                <a:cs typeface="Calibri"/>
              </a:rPr>
              <a:t> Додани  шикоят (руз 0-1)</a:t>
            </a:r>
            <a:endParaRPr lang="ru-RU" sz="1800" b="0" i="0" u="none" strike="noStrike" cap="none" spc="0">
              <a:ln>
                <a:noFill/>
              </a:ln>
              <a:solidFill>
                <a:prstClr val="black"/>
              </a:solidFill>
              <a:latin typeface="Arial Narrow"/>
              <a:ea typeface="Calibri"/>
              <a:cs typeface="Times New Roman"/>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2.</a:t>
            </a:r>
            <a:r>
              <a:rPr lang="ru-RU" sz="1800" b="0" i="0" u="none" strike="noStrike" cap="none" spc="0">
                <a:ln>
                  <a:noFill/>
                </a:ln>
                <a:solidFill>
                  <a:srgbClr val="000000"/>
                </a:solidFill>
                <a:latin typeface="Arial Narrow"/>
                <a:ea typeface="Times New Roman"/>
                <a:cs typeface="Calibri"/>
              </a:rPr>
              <a:t> Бай</a:t>
            </a:r>
            <a:r>
              <a:rPr lang="tg-Cyrl-TJ" sz="1800" b="0" i="0" u="none" strike="noStrike" cap="none" spc="0">
                <a:ln>
                  <a:noFill/>
                </a:ln>
                <a:solidFill>
                  <a:srgbClr val="000000"/>
                </a:solidFill>
                <a:latin typeface="Arial Narrow"/>
                <a:ea typeface="Times New Roman"/>
                <a:cs typeface="Calibri"/>
              </a:rPr>
              <a:t>қ</a:t>
            </a:r>
            <a:r>
              <a:rPr lang="ru-RU" sz="1800" b="0" i="0" u="none" strike="noStrike" cap="none" spc="0">
                <a:ln>
                  <a:noFill/>
                </a:ln>
                <a:solidFill>
                  <a:srgbClr val="000000"/>
                </a:solidFill>
                <a:latin typeface="Arial Narrow"/>
                <a:ea typeface="Times New Roman"/>
                <a:cs typeface="Calibri"/>
              </a:rPr>
              <a:t>айдгирӣ ва тасдиқи шикоят( дар давоми 3 дней)</a:t>
            </a:r>
            <a:endParaRPr lang="ru-RU" sz="1800" b="0" i="0" u="none" strike="noStrike" cap="none" spc="0">
              <a:ln>
                <a:noFill/>
              </a:ln>
              <a:solidFill>
                <a:prstClr val="black"/>
              </a:solidFill>
              <a:latin typeface="Arial Narrow"/>
              <a:ea typeface="Calibri"/>
              <a:cs typeface="Times New Roman"/>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3.</a:t>
            </a:r>
            <a:r>
              <a:rPr lang="ru-RU" sz="1800" b="0" i="0" u="none" strike="noStrike" cap="none" spc="0">
                <a:ln>
                  <a:noFill/>
                </a:ln>
                <a:solidFill>
                  <a:srgbClr val="000000"/>
                </a:solidFill>
                <a:latin typeface="Arial Narrow"/>
                <a:ea typeface="Times New Roman"/>
                <a:cs typeface="Calibri"/>
              </a:rPr>
              <a:t>  Ҷудокунӣ ва тақсимот  (рӯз 3-5)</a:t>
            </a:r>
            <a:endParaRPr lang="ru-RU" sz="1800" b="0" i="0" u="none" strike="noStrike" cap="none" spc="0">
              <a:ln>
                <a:noFill/>
              </a:ln>
              <a:solidFill>
                <a:prstClr val="black"/>
              </a:solidFill>
              <a:latin typeface="Arial Narrow"/>
              <a:ea typeface="Calibri"/>
              <a:cs typeface="Times New Roman"/>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4.</a:t>
            </a:r>
            <a:r>
              <a:rPr lang="ru-RU" sz="1800" b="0" i="0" u="none" strike="noStrike" cap="none" spc="0">
                <a:ln>
                  <a:noFill/>
                </a:ln>
                <a:solidFill>
                  <a:srgbClr val="000000"/>
                </a:solidFill>
                <a:latin typeface="Arial Narrow"/>
                <a:ea typeface="Times New Roman"/>
                <a:cs typeface="Calibri"/>
              </a:rPr>
              <a:t> Тафтишот ва чораҳои ислоҳӣ  (рӯз 5-20)</a:t>
            </a:r>
            <a:endParaRPr lang="ru-RU" sz="1800" b="0" i="0" u="none" strike="noStrike" cap="none" spc="0">
              <a:ln>
                <a:noFill/>
              </a:ln>
              <a:solidFill>
                <a:prstClr val="black"/>
              </a:solidFill>
              <a:latin typeface="Arial Narrow"/>
              <a:ea typeface="Calibri"/>
              <a:cs typeface="Times New Roman"/>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5.</a:t>
            </a:r>
            <a:r>
              <a:rPr lang="ru-RU" sz="1800" b="0" i="0" u="none" strike="noStrike" cap="none" spc="0">
                <a:ln>
                  <a:noFill/>
                </a:ln>
                <a:solidFill>
                  <a:srgbClr val="000000"/>
                </a:solidFill>
                <a:latin typeface="Arial Narrow"/>
                <a:ea typeface="Times New Roman"/>
                <a:cs typeface="Calibri"/>
              </a:rPr>
              <a:t> Ҷавоб ва пешниҳоди дархост ба довталаб (рӯз 20-30)</a:t>
            </a:r>
            <a:endParaRPr lang="ru-RU" sz="1800" b="0" i="0" u="none" strike="noStrike" cap="none" spc="0">
              <a:ln>
                <a:noFill/>
              </a:ln>
              <a:solidFill>
                <a:prstClr val="black"/>
              </a:solidFill>
              <a:latin typeface="Arial Narrow"/>
              <a:ea typeface="Calibri"/>
              <a:cs typeface="Times New Roman"/>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7000"/>
              </a:lnSpc>
              <a:spcBef>
                <a:spcPts val="0"/>
              </a:spcBef>
              <a:spcAft>
                <a:spcPts val="799"/>
              </a:spcAft>
              <a:buClrTx/>
              <a:buSzTx/>
              <a:buFontTx/>
              <a:buNone/>
              <a:defRPr/>
            </a:pPr>
            <a:r>
              <a:rPr lang="ru-RU" sz="1800" b="1" i="0" u="none" strike="noStrike" cap="none" spc="0">
                <a:ln>
                  <a:noFill/>
                </a:ln>
                <a:solidFill>
                  <a:srgbClr val="000000"/>
                </a:solidFill>
                <a:latin typeface="Arial Narrow"/>
                <a:ea typeface="Times New Roman"/>
                <a:cs typeface="Calibri"/>
              </a:rPr>
              <a:t>Қадами 6.</a:t>
            </a:r>
            <a:r>
              <a:rPr lang="ru-RU" sz="1800" b="0" i="0" u="none" strike="noStrike" cap="none" spc="0">
                <a:ln>
                  <a:noFill/>
                </a:ln>
                <a:solidFill>
                  <a:srgbClr val="000000"/>
                </a:solidFill>
                <a:latin typeface="Arial Narrow"/>
                <a:ea typeface="Times New Roman"/>
                <a:cs typeface="Calibri"/>
              </a:rPr>
              <a:t> Шикоят/тавсеъ кардани вазъ (фавран пас аз қабули қарор, дар сурати норозигӣ)</a:t>
            </a:r>
            <a:endParaRPr/>
          </a:p>
          <a:p>
            <a:pPr marL="0" marR="0" lvl="0" indent="0" algn="ctr" defTabSz="914400">
              <a:lnSpc>
                <a:spcPct val="107000"/>
              </a:lnSpc>
              <a:spcBef>
                <a:spcPts val="0"/>
              </a:spcBef>
              <a:spcAft>
                <a:spcPts val="799"/>
              </a:spcAft>
              <a:buClrTx/>
              <a:buSzTx/>
              <a:buFontTx/>
              <a:buNone/>
              <a:defRPr/>
            </a:pPr>
            <a:r>
              <a:rPr lang="en-US" sz="1800" b="0" i="0" u="none" strike="noStrike" cap="none" spc="0">
                <a:ln>
                  <a:noFill/>
                </a:ln>
                <a:solidFill>
                  <a:srgbClr val="000000"/>
                </a:solidFill>
                <a:latin typeface="Arial Narrow"/>
                <a:ea typeface="Times New Roman"/>
                <a:cs typeface="Segoe UI Emoji"/>
              </a:rPr>
              <a:t>⬇</a:t>
            </a:r>
            <a:endParaRPr lang="ru-RU" sz="1800" b="0" i="0" u="none" strike="noStrike" cap="none" spc="0">
              <a:ln>
                <a:noFill/>
              </a:ln>
              <a:solidFill>
                <a:prstClr val="black"/>
              </a:solidFill>
              <a:latin typeface="Arial Narrow"/>
              <a:ea typeface="Calibri"/>
              <a:cs typeface="Times New Roman"/>
            </a:endParaRPr>
          </a:p>
          <a:p>
            <a:pPr marL="0" marR="0" lvl="0" indent="0" algn="l" defTabSz="914400">
              <a:lnSpc>
                <a:spcPct val="100000"/>
              </a:lnSpc>
              <a:spcBef>
                <a:spcPts val="0"/>
              </a:spcBef>
              <a:spcAft>
                <a:spcPts val="0"/>
              </a:spcAft>
              <a:buClrTx/>
              <a:buSzTx/>
              <a:buFontTx/>
              <a:buNone/>
              <a:defRPr/>
            </a:pPr>
            <a:r>
              <a:rPr lang="ru-RU" sz="1800" b="1" i="0" u="none" strike="noStrike" cap="none" spc="0">
                <a:ln>
                  <a:noFill/>
                </a:ln>
                <a:solidFill>
                  <a:srgbClr val="000000"/>
                </a:solidFill>
                <a:latin typeface="Arial Narrow"/>
                <a:ea typeface="Times New Roman"/>
                <a:cs typeface="Calibri"/>
              </a:rPr>
              <a:t>Қадами </a:t>
            </a:r>
            <a:r>
              <a:rPr lang="ru-RU" sz="1800" b="1" i="0" u="none" strike="noStrike" cap="none" spc="0">
                <a:ln>
                  <a:noFill/>
                </a:ln>
                <a:solidFill>
                  <a:srgbClr val="000000"/>
                </a:solidFill>
                <a:latin typeface="Arial Narrow"/>
                <a:ea typeface="Times New Roman"/>
                <a:cs typeface="Arial"/>
              </a:rPr>
              <a:t>7.</a:t>
            </a:r>
            <a:r>
              <a:rPr lang="ru-RU" sz="1800" b="0" i="0" u="none" strike="noStrike" cap="none" spc="0">
                <a:ln>
                  <a:noFill/>
                </a:ln>
                <a:solidFill>
                  <a:srgbClr val="000000"/>
                </a:solidFill>
                <a:latin typeface="Arial Narrow"/>
                <a:ea typeface="Times New Roman"/>
                <a:cs typeface="Arial"/>
              </a:rPr>
              <a:t> Ҷамъбасти натиҷа  ва гузоришдиҳӣ (хулоса ва гузоришдиҳии семоҳаи Бонки Ҷаҳонӣ)</a:t>
            </a:r>
            <a:endParaRPr lang="ru-RU" sz="1600" b="0" i="0" u="none" strike="noStrike" cap="none" spc="0">
              <a:ln>
                <a:noFill/>
              </a:ln>
              <a:solidFill>
                <a:prstClr val="black"/>
              </a:solidFill>
              <a:latin typeface="Arial Narrow"/>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53973220" name="Заголовок 5"/>
          <p:cNvSpPr txBox="1"/>
          <p:nvPr/>
        </p:nvSpPr>
        <p:spPr bwMode="auto">
          <a:xfrm>
            <a:off x="477517" y="166456"/>
            <a:ext cx="11349797" cy="684320"/>
          </a:xfrm>
          <a:prstGeom prst="rect">
            <a:avLst/>
          </a:prstGeom>
          <a:solidFill>
            <a:srgbClr val="002060"/>
          </a:solidFill>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algn="ctr">
              <a:lnSpc>
                <a:spcPts val="1599"/>
              </a:lnSpc>
              <a:defRPr/>
            </a:pPr>
            <a:r>
              <a:rPr lang="ru-RU" sz="3600" b="1">
                <a:solidFill>
                  <a:schemeClr val="bg1"/>
                </a:solidFill>
                <a:latin typeface="Arial Narrow"/>
                <a:ea typeface="Calibri"/>
              </a:rPr>
              <a:t>НАЗОРАТ ВА ҲИСОБОТДИҲӢ</a:t>
            </a:r>
            <a:endParaRPr lang="en-US" sz="10000" b="1">
              <a:solidFill>
                <a:schemeClr val="bg1"/>
              </a:solidFill>
              <a:latin typeface="Arial Narrow"/>
              <a:ea typeface="Calibri"/>
            </a:endParaRPr>
          </a:p>
        </p:txBody>
      </p:sp>
      <p:sp>
        <p:nvSpPr>
          <p:cNvPr id="1438050481" name="TextBox 5"/>
          <p:cNvSpPr txBox="1"/>
          <p:nvPr/>
        </p:nvSpPr>
        <p:spPr bwMode="auto">
          <a:xfrm>
            <a:off x="477517" y="1035387"/>
            <a:ext cx="11350157" cy="4568600"/>
          </a:xfrm>
          <a:prstGeom prst="rect">
            <a:avLst/>
          </a:prstGeom>
          <a:noFill/>
        </p:spPr>
        <p:txBody>
          <a:bodyPr wrap="square">
            <a:spAutoFit/>
          </a:bodyPr>
          <a:lstStyle/>
          <a:p>
            <a:pPr algn="just">
              <a:lnSpc>
                <a:spcPct val="107000"/>
              </a:lnSpc>
              <a:spcAft>
                <a:spcPts val="799"/>
              </a:spcAft>
              <a:defRPr/>
            </a:pPr>
            <a:r>
              <a:rPr lang="ru-RU">
                <a:latin typeface="Arial Narrow"/>
                <a:ea typeface="Times New Roman"/>
                <a:cs typeface="Calibri"/>
              </a:rPr>
              <a:t>Назорат ва пайгирии ҳамкории ҷонибҳои манфиатдор барои таъмини ҳамкории муассир ва пайгирии минбаъда, инчунин ба ҳадди ақал расонидани камбудиҳо ва таъмини иҷрои ӯҳдадориҳои муҳим муҳим аст. </a:t>
            </a:r>
            <a:endParaRPr lang="ru-RU" sz="1800">
              <a:latin typeface="Arial Narrow"/>
              <a:ea typeface="Times New Roman"/>
              <a:cs typeface="Calibri"/>
            </a:endParaRPr>
          </a:p>
          <a:p>
            <a:pPr algn="just">
              <a:lnSpc>
                <a:spcPct val="107000"/>
              </a:lnSpc>
              <a:spcAft>
                <a:spcPts val="799"/>
              </a:spcAft>
              <a:defRPr/>
            </a:pPr>
            <a:r>
              <a:rPr lang="ru-RU">
                <a:latin typeface="Arial Narrow"/>
                <a:ea typeface="Times New Roman"/>
                <a:cs typeface="Calibri"/>
              </a:rPr>
              <a:t>Барномаи ҳифзи муҳити зист ва назорати ифлосшавӣ сабти робита бо ҷонибҳои манфиатдорро пеш мебарад, ки дар он ҳамаи робитаҳои ба амал омада ё ба нақша гирифташуда бо ҷонибҳои манфиатдор сабт карда мешаванд.. </a:t>
            </a:r>
            <a:endParaRPr lang="ru-RU" sz="1800">
              <a:latin typeface="Arial Narrow"/>
              <a:ea typeface="Times New Roman"/>
              <a:cs typeface="Calibri"/>
            </a:endParaRPr>
          </a:p>
          <a:p>
            <a:pPr algn="just">
              <a:lnSpc>
                <a:spcPct val="107000"/>
              </a:lnSpc>
              <a:spcAft>
                <a:spcPts val="799"/>
              </a:spcAft>
              <a:defRPr/>
            </a:pPr>
            <a:r>
              <a:rPr lang="ru-RU">
                <a:latin typeface="Arial Narrow"/>
                <a:ea typeface="Times New Roman"/>
                <a:cs typeface="Calibri"/>
              </a:rPr>
              <a:t>Дар дафтари ҷалб маълумот дар бораи маконҳо ва санаҳои вохӯриҳо, семинарҳо ва муҳокимаҳо, инчунин тавсифи ҷонибҳои зарардидаи лоиҳа ва дигар ҷонибҳои манфиатдоре, ки бо онҳо машварат карда шудааст, мавҷуд аст. Гузоришҳои мониторинги ба ГТЛ ва Бонк пешниҳод шуда, дафтари ҷалби ҷонибҳои манфиатдор ва фикру мулоҳизаҳои </a:t>
            </a:r>
            <a:r>
              <a:rPr lang="tg-Cyrl-TJ">
                <a:latin typeface="Arial Narrow"/>
                <a:ea typeface="Times New Roman"/>
                <a:cs typeface="Calibri"/>
              </a:rPr>
              <a:t>МБАШ</a:t>
            </a:r>
            <a:r>
              <a:rPr lang="en-US">
                <a:latin typeface="Arial Narrow"/>
                <a:ea typeface="Times New Roman"/>
                <a:cs typeface="Calibri"/>
              </a:rPr>
              <a:t>-</a:t>
            </a:r>
            <a:r>
              <a:rPr lang="ru-RU">
                <a:latin typeface="Arial Narrow"/>
                <a:ea typeface="Times New Roman"/>
                <a:cs typeface="Calibri"/>
              </a:rPr>
              <a:t>ро дар бар мегиранд.</a:t>
            </a:r>
            <a:endParaRPr/>
          </a:p>
          <a:p>
            <a:pPr algn="just">
              <a:lnSpc>
                <a:spcPct val="107000"/>
              </a:lnSpc>
              <a:spcAft>
                <a:spcPts val="799"/>
              </a:spcAft>
              <a:defRPr/>
            </a:pPr>
            <a:r>
              <a:rPr lang="ru-RU">
                <a:latin typeface="Arial Narrow"/>
                <a:ea typeface="Times New Roman"/>
                <a:cs typeface="Calibri"/>
              </a:rPr>
              <a:t>Ин инчунин метавонад, масалан, маълумотро дар бораи он ки чӣ гуна хадамоте, ки лоиҳаро амалӣ мекунад, ба нигарониҳои ба миён гузошташуда посух додааст, чӣ гуна ин посухҳо ба шахсони машваратшуда расонида шудаанд, тафсилоти масъалаҳои ҳалношуда ва ҳама гуна амалҳои минбаъдаи банақшагирифташударо дар бар гирад. Ҳисоботи солона дар бораи </a:t>
            </a:r>
            <a:r>
              <a:rPr lang="tg-Cyrl-TJ">
                <a:latin typeface="Arial Narrow"/>
                <a:ea typeface="Times New Roman"/>
                <a:cs typeface="Calibri"/>
              </a:rPr>
              <a:t>НҶМ</a:t>
            </a:r>
            <a:r>
              <a:rPr lang="en-US">
                <a:latin typeface="Arial Narrow"/>
                <a:ea typeface="Times New Roman"/>
                <a:cs typeface="Calibri"/>
              </a:rPr>
              <a:t> </a:t>
            </a:r>
            <a:r>
              <a:rPr lang="ru-RU">
                <a:latin typeface="Arial Narrow"/>
                <a:ea typeface="Times New Roman"/>
                <a:cs typeface="Calibri"/>
              </a:rPr>
              <a:t>қисми гузориши мониторинги лоиҳа хоҳад буд.</a:t>
            </a:r>
            <a:r>
              <a:rPr lang="ru-RU" sz="1800">
                <a:latin typeface="Arial Narrow"/>
                <a:ea typeface="Times New Roman"/>
                <a:cs typeface="Calibri"/>
              </a:rPr>
              <a:t>.</a:t>
            </a:r>
            <a:endParaRPr lang="ru-RU" sz="1800">
              <a:latin typeface="Arial Narrow"/>
              <a:ea typeface="Calibri"/>
              <a:cs typeface="Times New Roman"/>
            </a:endParaRPr>
          </a:p>
          <a:p>
            <a:pPr>
              <a:defRPr/>
            </a:pPr>
            <a:r>
              <a:rPr lang="ru-RU">
                <a:latin typeface="Arial Narrow"/>
                <a:ea typeface="Times New Roman"/>
              </a:rPr>
              <a:t>Лоиҳа инчунин варақаи арзёбӣ барои арзёбии самаранокии ҳар як раванди расмии ҷалбро таҳия мекунад. Саволҳо барои аудиторияи мувофиқ мутобиқ карда мешаванд.</a:t>
            </a:r>
            <a:endParaRPr lang="ru-RU" sz="1600">
              <a:latin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87860988" name="TextBox 4"/>
          <p:cNvSpPr txBox="1"/>
          <p:nvPr/>
        </p:nvSpPr>
        <p:spPr bwMode="auto">
          <a:xfrm>
            <a:off x="409914" y="377982"/>
            <a:ext cx="11353756" cy="4867914"/>
          </a:xfrm>
          <a:prstGeom prst="rect">
            <a:avLst/>
          </a:prstGeom>
          <a:noFill/>
        </p:spPr>
        <p:txBody>
          <a:bodyPr wrap="square">
            <a:spAutoFit/>
          </a:bodyPr>
          <a:lstStyle/>
          <a:p>
            <a:pPr marL="0" marR="0" lvl="0" indent="0" algn="just" defTabSz="914400">
              <a:lnSpc>
                <a:spcPct val="107000"/>
              </a:lnSpc>
              <a:spcBef>
                <a:spcPts val="0"/>
              </a:spcBef>
              <a:spcAft>
                <a:spcPts val="799"/>
              </a:spcAft>
              <a:buClrTx/>
              <a:buSzTx/>
              <a:buFontTx/>
              <a:buNone/>
              <a:defRPr/>
            </a:pPr>
            <a:r>
              <a:rPr lang="ru-RU" sz="2600" b="1" i="0" u="none" strike="noStrike" cap="none" spc="0">
                <a:ln>
                  <a:noFill/>
                </a:ln>
                <a:solidFill>
                  <a:srgbClr val="002060"/>
                </a:solidFill>
                <a:latin typeface="Arial Narrow"/>
                <a:ea typeface="Yu Gothic Light"/>
                <a:cs typeface="Arial"/>
              </a:rPr>
              <a:t>Ҷалби ҷонибҳои манфиатдор дар фаъолиятҳои арзёбӣ</a:t>
            </a:r>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srgbClr val="002060"/>
                </a:solidFill>
                <a:latin typeface="Arial Narrow"/>
                <a:ea typeface="Times New Roman"/>
                <a:cs typeface="Calibri"/>
              </a:rPr>
              <a:t>Гурӯҳи татбиқи лоиҳа татбиқи амалишавии НҶМ-ро назорат мекунад. Мутахассиси экологӣ ва иҷтимоӣ, дар якҷоягӣ бо мутахассиси мониторинг ва арзёбии лоиҳа, татбиқи ин Нақшаи ҷалби ҷонибҳои манфиатдорро мувофиқи талаботи созишномаи ҳуқуқӣ, аз ҷумла Нақшаи ӯҳдадориҳои экологӣ ва иҷтимоӣ (</a:t>
            </a:r>
            <a:r>
              <a:rPr lang="en-US" sz="1800" b="0" i="0" u="none" strike="noStrike" cap="none" spc="0">
                <a:ln>
                  <a:noFill/>
                </a:ln>
                <a:solidFill>
                  <a:srgbClr val="002060"/>
                </a:solidFill>
                <a:latin typeface="Arial Narrow"/>
                <a:ea typeface="Times New Roman"/>
                <a:cs typeface="Calibri"/>
              </a:rPr>
              <a:t>ESCP), </a:t>
            </a:r>
            <a:r>
              <a:rPr lang="ru-RU" sz="1800" b="0" i="0" u="none" strike="noStrike" cap="none" spc="0">
                <a:ln>
                  <a:noFill/>
                </a:ln>
                <a:solidFill>
                  <a:srgbClr val="002060"/>
                </a:solidFill>
                <a:latin typeface="Arial Narrow"/>
                <a:ea typeface="Times New Roman"/>
                <a:cs typeface="Calibri"/>
              </a:rPr>
              <a:t>назорат мекунад. Гурӯҳ ҳама гуна ӯҳдадориҳо ё амалҳоеро, ки ҳангоми машваратҳо мувофиқа шудаанд, аз ҷумла тағйироте, ки дар тарҳи лоиҳа ё </a:t>
            </a:r>
            <a:r>
              <a:rPr lang="tg-Cyrl-TJ" sz="1800" b="0" i="0" u="none" strike="noStrike" cap="none" spc="0">
                <a:ln>
                  <a:noFill/>
                </a:ln>
                <a:solidFill>
                  <a:srgbClr val="002060"/>
                </a:solidFill>
                <a:latin typeface="Arial Narrow"/>
                <a:ea typeface="Times New Roman"/>
                <a:cs typeface="Calibri"/>
              </a:rPr>
              <a:t>НҶМ</a:t>
            </a:r>
            <a:r>
              <a:rPr lang="en-US" sz="1800" b="0" i="0" u="none" strike="noStrike" cap="none" spc="0">
                <a:ln>
                  <a:noFill/>
                </a:ln>
                <a:solidFill>
                  <a:srgbClr val="002060"/>
                </a:solidFill>
                <a:latin typeface="Arial Narrow"/>
                <a:ea typeface="Times New Roman"/>
                <a:cs typeface="Calibri"/>
              </a:rPr>
              <a:t> </a:t>
            </a:r>
            <a:r>
              <a:rPr lang="ru-RU" sz="1800" b="0" i="0" u="none" strike="noStrike" cap="none" spc="0">
                <a:ln>
                  <a:noFill/>
                </a:ln>
                <a:solidFill>
                  <a:srgbClr val="002060"/>
                </a:solidFill>
                <a:latin typeface="Arial Narrow"/>
                <a:ea typeface="Times New Roman"/>
                <a:cs typeface="Calibri"/>
              </a:rPr>
              <a:t>ба вуҷуд меоянд, пайгирӣ ва ҳуҷҷатгузорӣ мекунад.</a:t>
            </a:r>
            <a:endParaRPr lang="ru-RU" sz="1800" b="0" i="0" u="none" strike="noStrike" cap="none" spc="0">
              <a:ln>
                <a:noFill/>
              </a:ln>
              <a:solidFill>
                <a:srgbClr val="002060"/>
              </a:solidFill>
              <a:latin typeface="Arial Narrow"/>
              <a:ea typeface="Calibri"/>
              <a:cs typeface="Times New Roman"/>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srgbClr val="002060"/>
                </a:solidFill>
                <a:latin typeface="Arial Narrow"/>
                <a:ea typeface="Times New Roman"/>
                <a:cs typeface="Calibri"/>
              </a:rPr>
              <a:t>Маълумоти мониторинг аз баҳрабардорандагон, корхонаҳо, иттиҳодияҳо ва ташкилотҳо, инчунин провайдерҳои хидматрасонии омӯзишӣ тавассути худҳисоботдиҳӣ, мувофиқи ҷадвал ва бо истифода аз шаклҳо ва тартиботи стандартишуда ҷамъоварӣ карда мешаванд. Маълумот аз ин баҳрабардорандагон инчунин ҳангоми боздидҳои мониторинг аз ҷониби кормандони вазорату идораҳои татбиқкунанда ҷамъоварӣ карда мешавад.</a:t>
            </a:r>
            <a:endParaRPr lang="ru-RU" sz="1800" b="1" i="0" u="none" strike="noStrike" cap="none" spc="0">
              <a:ln>
                <a:noFill/>
              </a:ln>
              <a:solidFill>
                <a:srgbClr val="002060"/>
              </a:solidFill>
              <a:latin typeface="Arial Narrow"/>
              <a:ea typeface="Yu Gothic Light"/>
              <a:cs typeface="Calibri"/>
            </a:endParaRPr>
          </a:p>
          <a:p>
            <a:pPr marL="0" marR="0" lvl="0" indent="0" algn="just" defTabSz="914400">
              <a:lnSpc>
                <a:spcPct val="107000"/>
              </a:lnSpc>
              <a:spcBef>
                <a:spcPts val="0"/>
              </a:spcBef>
              <a:spcAft>
                <a:spcPts val="799"/>
              </a:spcAft>
              <a:buClrTx/>
              <a:buSzTx/>
              <a:buFontTx/>
              <a:buNone/>
              <a:defRPr/>
            </a:pPr>
            <a:r>
              <a:rPr lang="ru-RU" sz="2600" b="1" i="0" u="none" strike="noStrike" cap="none" spc="0">
                <a:ln>
                  <a:noFill/>
                </a:ln>
                <a:solidFill>
                  <a:srgbClr val="002060"/>
                </a:solidFill>
                <a:latin typeface="Arial Narrow"/>
                <a:ea typeface="Yu Gothic Light"/>
                <a:cs typeface="Calibri"/>
              </a:rPr>
              <a:t>Ҳисоботдиҳӣ ба гурӯҳҳои манфиатдор</a:t>
            </a:r>
            <a:endParaRPr lang="ru-RU" sz="1800" b="1" i="0" u="none" strike="noStrike" cap="none" spc="0">
              <a:ln>
                <a:noFill/>
              </a:ln>
              <a:solidFill>
                <a:srgbClr val="002060"/>
              </a:solidFill>
              <a:latin typeface="Arial Narrow"/>
              <a:ea typeface="Yu Gothic Light"/>
              <a:cs typeface="Calibri"/>
            </a:endParaRPr>
          </a:p>
          <a:p>
            <a:pPr marL="0" marR="0" lvl="0" indent="0" algn="just" defTabSz="914400">
              <a:lnSpc>
                <a:spcPct val="107000"/>
              </a:lnSpc>
              <a:spcBef>
                <a:spcPts val="0"/>
              </a:spcBef>
              <a:spcAft>
                <a:spcPts val="799"/>
              </a:spcAft>
              <a:buClrTx/>
              <a:buSzTx/>
              <a:buFontTx/>
              <a:buNone/>
              <a:defRPr/>
            </a:pPr>
            <a:r>
              <a:rPr lang="ru-RU" sz="1800" b="0" i="0" u="none" strike="noStrike" cap="none" spc="0">
                <a:ln>
                  <a:noFill/>
                </a:ln>
                <a:solidFill>
                  <a:srgbClr val="002060"/>
                </a:solidFill>
                <a:latin typeface="Arial Narrow"/>
                <a:ea typeface="Yu Gothic Light"/>
                <a:cs typeface="Calibri"/>
              </a:rPr>
              <a:t>Ҳисоботдиҳӣ ба гурӯҳҳои манфиатдор тавассути воситаҳои гуногун, аз ҷумла ҷаласаҳои солонаи миллии баррасии фаъолият барои ҳамаи агентиҳои иҷрокунанда, анҷом дода мешавад. Натиҷаҳои лоиҳа тавассути каналҳои банақшагирифташудаи муошират ба ҷонибҳои манфиатдор дар сатҳҳои миллӣ ва минтақавӣ паҳн карда мешаванд</a:t>
            </a:r>
            <a:r>
              <a:rPr lang="ru-RU" sz="1800" b="1" i="0" u="none" strike="noStrike" cap="none" spc="0">
                <a:ln>
                  <a:noFill/>
                </a:ln>
                <a:solidFill>
                  <a:srgbClr val="2F5496"/>
                </a:solidFill>
                <a:latin typeface="Arial Narrow"/>
                <a:ea typeface="Yu Gothic Light"/>
                <a:cs typeface="Calibri"/>
              </a:rPr>
              <a:t>.</a:t>
            </a:r>
            <a:endParaRPr lang="ru-RU" sz="1600" b="0" i="0" u="none" strike="noStrike" cap="none" spc="0">
              <a:ln>
                <a:noFill/>
              </a:ln>
              <a:solidFill>
                <a:prstClr val="black"/>
              </a:solidFill>
              <a:latin typeface="Arial Narrow"/>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0" name="Picture 19"/>
          <p:cNvPicPr>
            <a:picLocks noChangeAspect="1"/>
          </p:cNvPicPr>
          <p:nvPr/>
        </p:nvPicPr>
        <p:blipFill>
          <a:blip r:embed="rId3"/>
          <a:srcRect l="2933" t="5062" r="2878" b="11831"/>
          <a:stretch/>
        </p:blipFill>
        <p:spPr bwMode="auto">
          <a:xfrm>
            <a:off x="0" y="64732"/>
            <a:ext cx="12192000" cy="6858000"/>
          </a:xfrm>
          <a:prstGeom prst="rect">
            <a:avLst/>
          </a:prstGeom>
        </p:spPr>
      </p:pic>
      <p:pic>
        <p:nvPicPr>
          <p:cNvPr id="22" name="Рисунок 20"/>
          <p:cNvPicPr>
            <a:picLocks noChangeAspect="1"/>
          </p:cNvPicPr>
          <p:nvPr/>
        </p:nvPicPr>
        <p:blipFill>
          <a:blip r:embed="rId4">
            <a:duotone>
              <a:schemeClr val="accent1">
                <a:shade val="45000"/>
                <a:satMod val="135000"/>
              </a:schemeClr>
              <a:prstClr val="white"/>
            </a:duotone>
          </a:blip>
          <a:stretch/>
        </p:blipFill>
        <p:spPr bwMode="auto">
          <a:xfrm>
            <a:off x="9101271" y="1068390"/>
            <a:ext cx="2757303" cy="3101966"/>
          </a:xfrm>
          <a:prstGeom prst="rect">
            <a:avLst/>
          </a:prstGeom>
          <a:noFill/>
        </p:spPr>
      </p:pic>
      <p:pic>
        <p:nvPicPr>
          <p:cNvPr id="27" name="Рисунок 20"/>
          <p:cNvPicPr>
            <a:picLocks noChangeAspect="1"/>
          </p:cNvPicPr>
          <p:nvPr/>
        </p:nvPicPr>
        <p:blipFill>
          <a:blip r:embed="rId4">
            <a:duotone>
              <a:schemeClr val="accent6">
                <a:shade val="45000"/>
                <a:satMod val="135000"/>
              </a:schemeClr>
              <a:prstClr val="white"/>
            </a:duotone>
          </a:blip>
          <a:stretch/>
        </p:blipFill>
        <p:spPr bwMode="auto">
          <a:xfrm>
            <a:off x="-54538" y="64732"/>
            <a:ext cx="2701254" cy="2885242"/>
          </a:xfrm>
          <a:prstGeom prst="rect">
            <a:avLst/>
          </a:prstGeom>
          <a:noFill/>
        </p:spPr>
      </p:pic>
      <p:sp>
        <p:nvSpPr>
          <p:cNvPr id="11" name="TextBox 10"/>
          <p:cNvSpPr txBox="1"/>
          <p:nvPr/>
        </p:nvSpPr>
        <p:spPr bwMode="auto">
          <a:xfrm>
            <a:off x="2452467" y="1369782"/>
            <a:ext cx="6778815" cy="3200759"/>
          </a:xfrm>
          <a:prstGeom prst="rect">
            <a:avLst/>
          </a:prstGeom>
          <a:noFill/>
        </p:spPr>
        <p:txBody>
          <a:bodyPr wrap="square" rtlCol="0">
            <a:spAutoFit/>
          </a:bodyPr>
          <a:lstStyle/>
          <a:p>
            <a:pPr algn="ctr">
              <a:defRPr/>
            </a:pPr>
            <a:r>
              <a:rPr lang="tg-Cyrl-TJ" sz="7200" b="1">
                <a:solidFill>
                  <a:srgbClr val="016101"/>
                </a:solidFill>
                <a:latin typeface="Times New Roman"/>
                <a:cs typeface="Times New Roman"/>
              </a:rPr>
              <a:t>Ба диққататон </a:t>
            </a:r>
            <a:endParaRPr sz="2200"/>
          </a:p>
          <a:p>
            <a:pPr algn="ctr">
              <a:defRPr/>
            </a:pPr>
            <a:r>
              <a:rPr lang="tg-Cyrl-TJ" sz="7200" b="1">
                <a:solidFill>
                  <a:srgbClr val="016101"/>
                </a:solidFill>
                <a:latin typeface="Times New Roman"/>
                <a:cs typeface="Times New Roman"/>
              </a:rPr>
              <a:t>ташаккур</a:t>
            </a:r>
            <a:endParaRPr sz="2200"/>
          </a:p>
          <a:p>
            <a:pPr algn="ctr">
              <a:defRPr/>
            </a:pPr>
            <a:r>
              <a:rPr lang="ru-RU" sz="2000">
                <a:latin typeface="Times New Roman"/>
                <a:cs typeface="Times New Roman"/>
              </a:rPr>
              <a:t>Суроға</a:t>
            </a:r>
            <a:r>
              <a:rPr lang="ru-RU" sz="2000">
                <a:latin typeface="Times New Roman"/>
                <a:cs typeface="Times New Roman"/>
              </a:rPr>
              <a:t>: ш. Душанбе, </a:t>
            </a:r>
            <a:r>
              <a:rPr lang="ru-RU" sz="2000">
                <a:latin typeface="Times New Roman"/>
                <a:cs typeface="Times New Roman"/>
              </a:rPr>
              <a:t>хиёбони</a:t>
            </a:r>
            <a:r>
              <a:rPr lang="ru-RU" sz="2000">
                <a:latin typeface="Times New Roman"/>
                <a:cs typeface="Times New Roman"/>
              </a:rPr>
              <a:t> Рудаки 40</a:t>
            </a:r>
            <a:br>
              <a:rPr lang="ru-RU" sz="2000">
                <a:latin typeface="Times New Roman"/>
                <a:cs typeface="Times New Roman"/>
              </a:rPr>
            </a:br>
            <a:r>
              <a:rPr lang="ru-RU" sz="2000">
                <a:latin typeface="Times New Roman"/>
                <a:cs typeface="Times New Roman"/>
              </a:rPr>
              <a:t>Телефон: +992 (37) 221-86-59</a:t>
            </a:r>
            <a:br>
              <a:rPr lang="ru-RU" sz="2000">
                <a:latin typeface="Times New Roman"/>
                <a:cs typeface="Times New Roman"/>
              </a:rPr>
            </a:br>
            <a:r>
              <a:rPr lang="ru-RU" sz="2000">
                <a:latin typeface="Times New Roman"/>
                <a:cs typeface="Times New Roman"/>
              </a:rPr>
              <a:t>Факс: +992 (37) 221-57-29</a:t>
            </a:r>
            <a:endParaRPr sz="2000"/>
          </a:p>
        </p:txBody>
      </p:sp>
      <p:grpSp>
        <p:nvGrpSpPr>
          <p:cNvPr id="2" name="Группа 1"/>
          <p:cNvGrpSpPr/>
          <p:nvPr/>
        </p:nvGrpSpPr>
        <p:grpSpPr bwMode="auto">
          <a:xfrm>
            <a:off x="3127545" y="6464696"/>
            <a:ext cx="6501558" cy="305159"/>
            <a:chOff x="0" y="0"/>
            <a:chExt cx="6501558" cy="305159"/>
          </a:xfrm>
        </p:grpSpPr>
        <p:sp>
          <p:nvSpPr>
            <p:cNvPr id="13" name="TextBox 12"/>
            <p:cNvSpPr txBox="1"/>
            <p:nvPr/>
          </p:nvSpPr>
          <p:spPr bwMode="auto">
            <a:xfrm>
              <a:off x="4866170" y="0"/>
              <a:ext cx="1635387" cy="305159"/>
            </a:xfrm>
            <a:prstGeom prst="rect">
              <a:avLst/>
            </a:prstGeom>
            <a:noFill/>
          </p:spPr>
          <p:txBody>
            <a:bodyPr wrap="square" rtlCol="0">
              <a:spAutoFit/>
            </a:bodyPr>
            <a:lstStyle/>
            <a:p>
              <a:pPr algn="ctr">
                <a:defRPr/>
              </a:pPr>
              <a:r>
                <a:rPr lang="en-GB" sz="1400">
                  <a:solidFill>
                    <a:srgbClr val="0070C0"/>
                  </a:solidFill>
                  <a:latin typeface="Times New Roman"/>
                  <a:cs typeface="Times New Roman"/>
                </a:rPr>
                <a:t>b2b.tj</a:t>
              </a:r>
              <a:endParaRPr>
                <a:solidFill>
                  <a:srgbClr val="0070C0"/>
                </a:solidFill>
              </a:endParaRPr>
            </a:p>
          </p:txBody>
        </p:sp>
        <p:sp>
          <p:nvSpPr>
            <p:cNvPr id="14" name="TextBox 13"/>
            <p:cNvSpPr txBox="1"/>
            <p:nvPr/>
          </p:nvSpPr>
          <p:spPr bwMode="auto">
            <a:xfrm>
              <a:off x="2389415" y="0"/>
              <a:ext cx="2136195" cy="305159"/>
            </a:xfrm>
            <a:prstGeom prst="rect">
              <a:avLst/>
            </a:prstGeom>
            <a:noFill/>
          </p:spPr>
          <p:txBody>
            <a:bodyPr wrap="square" rtlCol="0">
              <a:spAutoFit/>
            </a:bodyPr>
            <a:lstStyle/>
            <a:p>
              <a:pPr algn="ctr">
                <a:defRPr/>
              </a:pPr>
              <a:r>
                <a:rPr lang="en-GB" sz="1400">
                  <a:solidFill>
                    <a:srgbClr val="0070C0"/>
                  </a:solidFill>
                  <a:latin typeface="Times New Roman"/>
                  <a:cs typeface="Times New Roman"/>
                </a:rPr>
                <a:t>tajinvest.tj</a:t>
              </a:r>
              <a:endParaRPr>
                <a:solidFill>
                  <a:srgbClr val="0070C0"/>
                </a:solidFill>
              </a:endParaRPr>
            </a:p>
          </p:txBody>
        </p:sp>
        <p:sp>
          <p:nvSpPr>
            <p:cNvPr id="15" name="TextBox 14"/>
            <p:cNvSpPr txBox="1"/>
            <p:nvPr/>
          </p:nvSpPr>
          <p:spPr bwMode="auto">
            <a:xfrm>
              <a:off x="0" y="0"/>
              <a:ext cx="2369238" cy="305159"/>
            </a:xfrm>
            <a:prstGeom prst="rect">
              <a:avLst/>
            </a:prstGeom>
            <a:noFill/>
          </p:spPr>
          <p:txBody>
            <a:bodyPr wrap="square" rtlCol="0">
              <a:spAutoFit/>
            </a:bodyPr>
            <a:lstStyle/>
            <a:p>
              <a:pPr algn="ctr">
                <a:defRPr/>
              </a:pPr>
              <a:r>
                <a:rPr lang="en-GB" sz="1400">
                  <a:solidFill>
                    <a:srgbClr val="0070C0"/>
                  </a:solidFill>
                  <a:latin typeface="Times New Roman"/>
                  <a:cs typeface="Times New Roman"/>
                </a:rPr>
                <a:t>investcom.tj</a:t>
              </a:r>
              <a:endParaRPr>
                <a:solidFill>
                  <a:srgbClr val="0070C0"/>
                </a:solidFill>
              </a:endParaRPr>
            </a:p>
          </p:txBody>
        </p:sp>
      </p:grpSp>
      <p:grpSp>
        <p:nvGrpSpPr>
          <p:cNvPr id="17" name="Group 1"/>
          <p:cNvGrpSpPr/>
          <p:nvPr/>
        </p:nvGrpSpPr>
        <p:grpSpPr bwMode="auto">
          <a:xfrm>
            <a:off x="8511498" y="85523"/>
            <a:ext cx="3410965" cy="1067159"/>
            <a:chOff x="0" y="0"/>
            <a:chExt cx="3410965" cy="1067159"/>
          </a:xfrm>
        </p:grpSpPr>
        <p:pic>
          <p:nvPicPr>
            <p:cNvPr id="18" name="Picture 15"/>
            <p:cNvPicPr>
              <a:picLocks noChangeAspect="1"/>
            </p:cNvPicPr>
            <p:nvPr userDrawn="1"/>
          </p:nvPicPr>
          <p:blipFill>
            <a:blip r:embed="rId5"/>
            <a:stretch/>
          </p:blipFill>
          <p:spPr bwMode="auto">
            <a:xfrm>
              <a:off x="2402440" y="59016"/>
              <a:ext cx="1008525" cy="900941"/>
            </a:xfrm>
            <a:prstGeom prst="rect">
              <a:avLst/>
            </a:prstGeom>
          </p:spPr>
        </p:pic>
        <p:sp>
          <p:nvSpPr>
            <p:cNvPr id="19" name="TextBox 18"/>
            <p:cNvSpPr txBox="1"/>
            <p:nvPr userDrawn="1"/>
          </p:nvSpPr>
          <p:spPr bwMode="auto">
            <a:xfrm>
              <a:off x="0" y="0"/>
              <a:ext cx="2432624" cy="1067159"/>
            </a:xfrm>
            <a:prstGeom prst="rect">
              <a:avLst/>
            </a:prstGeom>
            <a:noFill/>
          </p:spPr>
          <p:txBody>
            <a:bodyPr wrap="square">
              <a:spAutoFit/>
            </a:bodyPr>
            <a:lstStyle/>
            <a:p>
              <a:pPr>
                <a:defRPr/>
              </a:pPr>
              <a:r>
                <a:rPr lang="tg-Cyrl-TJ" sz="1600" b="1">
                  <a:solidFill>
                    <a:schemeClr val="accent6">
                      <a:lumMod val="50000"/>
                    </a:schemeClr>
                  </a:solidFill>
                  <a:latin typeface="Times New Roman"/>
                  <a:cs typeface="Times New Roman"/>
                </a:rPr>
                <a:t>Кумитаи давлатии сармоягузорӣ ва идораи амволи давлатии Ҷумҳурии Тоҷикистон</a:t>
              </a:r>
              <a:endParaRPr lang="en-GB" sz="1600" b="1">
                <a:solidFill>
                  <a:schemeClr val="accent6">
                    <a:lumMod val="50000"/>
                  </a:schemeClr>
                </a:solidFill>
                <a:latin typeface="Times New Roman"/>
                <a:cs typeface="Times New Roman"/>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spd="med" p14:dur="500" advClick="1">
        <p:push dir="u"/>
      </p:transition>
    </mc:Choice>
    <mc:Fallback>
      <p:transition spd="med" advClick="1">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2042400866" name="Group 3"/>
          <p:cNvGrpSpPr/>
          <p:nvPr/>
        </p:nvGrpSpPr>
        <p:grpSpPr bwMode="auto">
          <a:xfrm>
            <a:off x="788221" y="328959"/>
            <a:ext cx="10325529" cy="6217802"/>
            <a:chOff x="-29478" y="-140444"/>
            <a:chExt cx="10325529" cy="5592581"/>
          </a:xfrm>
        </p:grpSpPr>
        <p:grpSp>
          <p:nvGrpSpPr>
            <p:cNvPr id="530514212" name="Group 21"/>
            <p:cNvGrpSpPr/>
            <p:nvPr/>
          </p:nvGrpSpPr>
          <p:grpSpPr bwMode="auto">
            <a:xfrm>
              <a:off x="3492143" y="943812"/>
              <a:ext cx="3428951" cy="4508325"/>
              <a:chOff x="0" y="0"/>
              <a:chExt cx="3428951" cy="4508325"/>
            </a:xfrm>
          </p:grpSpPr>
          <p:sp>
            <p:nvSpPr>
              <p:cNvPr id="190496905" name="Rectangle 13"/>
              <p:cNvSpPr/>
              <p:nvPr/>
            </p:nvSpPr>
            <p:spPr bwMode="auto">
              <a:xfrm>
                <a:off x="0" y="0"/>
                <a:ext cx="3298005" cy="4508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sz="2000" b="0" i="0" u="none" strike="noStrike" cap="none" spc="0">
                  <a:ln>
                    <a:noFill/>
                  </a:ln>
                  <a:solidFill>
                    <a:prstClr val="white"/>
                  </a:solidFill>
                  <a:latin typeface="Times New Roman"/>
                  <a:cs typeface="Times New Roman"/>
                </a:endParaRPr>
              </a:p>
            </p:txBody>
          </p:sp>
          <p:sp>
            <p:nvSpPr>
              <p:cNvPr id="732942451" name="Rectangle 9"/>
              <p:cNvSpPr/>
              <p:nvPr/>
            </p:nvSpPr>
            <p:spPr bwMode="auto">
              <a:xfrm>
                <a:off x="312440" y="1244698"/>
                <a:ext cx="2744434" cy="88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tg-Cyrl-TJ" sz="1600" b="0" i="0" u="none" strike="noStrike" cap="none" spc="0">
                    <a:ln>
                      <a:noFill/>
                    </a:ln>
                    <a:solidFill>
                      <a:prstClr val="white"/>
                    </a:solidFill>
                    <a:latin typeface="Times New Roman"/>
                    <a:cs typeface="Times New Roman"/>
                  </a:rPr>
                  <a:t>Омодас</a:t>
                </a:r>
                <a:r>
                  <a:rPr lang="tg-Cyrl-TJ" sz="1600">
                    <a:solidFill>
                      <a:prstClr val="white"/>
                    </a:solidFill>
                    <a:latin typeface="Times New Roman"/>
                    <a:cs typeface="Times New Roman"/>
                  </a:rPr>
                  <a:t>о</a:t>
                </a:r>
                <a:r>
                  <a:rPr lang="tg-Cyrl-TJ" sz="1600" b="0" i="0" u="none" strike="noStrike" cap="none" spc="0">
                    <a:ln>
                      <a:noFill/>
                    </a:ln>
                    <a:solidFill>
                      <a:prstClr val="white"/>
                    </a:solidFill>
                    <a:latin typeface="Times New Roman"/>
                    <a:cs typeface="Times New Roman"/>
                  </a:rPr>
                  <a:t>зии сармоягузорӣ барои фондҳои венчурӣ </a:t>
                </a:r>
                <a:r>
                  <a:rPr lang="en-US" sz="1600" b="0" i="0" u="none" strike="noStrike" cap="none" spc="0">
                    <a:ln>
                      <a:noFill/>
                    </a:ln>
                    <a:solidFill>
                      <a:prstClr val="white"/>
                    </a:solidFill>
                    <a:latin typeface="Times New Roman"/>
                    <a:cs typeface="Times New Roman"/>
                  </a:rPr>
                  <a:t>(VC)</a:t>
                </a:r>
                <a:endParaRPr sz="1600" b="0" i="0" u="none" strike="noStrike" cap="none" spc="0">
                  <a:ln>
                    <a:noFill/>
                  </a:ln>
                  <a:solidFill>
                    <a:prstClr val="white"/>
                  </a:solidFill>
                  <a:latin typeface="Times New Roman"/>
                  <a:cs typeface="Times New Roman"/>
                </a:endParaRPr>
              </a:p>
            </p:txBody>
          </p:sp>
          <p:sp>
            <p:nvSpPr>
              <p:cNvPr id="326304184" name="TextBox 23"/>
              <p:cNvSpPr txBox="1"/>
              <p:nvPr/>
            </p:nvSpPr>
            <p:spPr bwMode="auto">
              <a:xfrm>
                <a:off x="25953" y="21477"/>
                <a:ext cx="3402998" cy="1015663"/>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ru-RU" sz="2000" b="1" i="0" u="none" strike="noStrike" cap="none" spc="0">
                    <a:ln>
                      <a:noFill/>
                    </a:ln>
                    <a:solidFill>
                      <a:srgbClr val="002060"/>
                    </a:solidFill>
                    <a:latin typeface="Times New Roman"/>
                    <a:ea typeface="Times New Roman"/>
                    <a:cs typeface="Times New Roman"/>
                  </a:rPr>
                  <a:t>Компоненти</a:t>
                </a:r>
                <a:r>
                  <a:rPr lang="ru-RU" sz="2000" b="1" i="0" u="none" strike="noStrike" cap="none" spc="0">
                    <a:ln>
                      <a:noFill/>
                    </a:ln>
                    <a:solidFill>
                      <a:srgbClr val="002060"/>
                    </a:solidFill>
                    <a:latin typeface="Times New Roman"/>
                    <a:ea typeface="Times New Roman"/>
                    <a:cs typeface="Times New Roman"/>
                  </a:rPr>
                  <a:t> 2: </a:t>
                </a:r>
                <a:r>
                  <a:rPr lang="ru-RU" sz="2000" b="1" i="0" u="none" strike="noStrike" cap="none" spc="0">
                    <a:ln>
                      <a:noFill/>
                    </a:ln>
                    <a:solidFill>
                      <a:srgbClr val="002060"/>
                    </a:solidFill>
                    <a:latin typeface="Times New Roman"/>
                    <a:ea typeface="Times New Roman"/>
                    <a:cs typeface="Times New Roman"/>
                  </a:rPr>
                  <a:t>Пешбурди</a:t>
                </a:r>
                <a:r>
                  <a:rPr lang="ru-RU" sz="2000" b="1" i="0" u="none" strike="noStrike" cap="none" spc="0">
                    <a:ln>
                      <a:noFill/>
                    </a:ln>
                    <a:solidFill>
                      <a:srgbClr val="002060"/>
                    </a:solidFill>
                    <a:latin typeface="Times New Roman"/>
                    <a:ea typeface="Times New Roman"/>
                    <a:cs typeface="Times New Roman"/>
                  </a:rPr>
                  <a:t> </a:t>
                </a:r>
                <a:r>
                  <a:rPr lang="ru-RU" sz="2000" b="1" i="0" u="none" strike="noStrike" cap="none" spc="0">
                    <a:ln>
                      <a:noFill/>
                    </a:ln>
                    <a:solidFill>
                      <a:srgbClr val="002060"/>
                    </a:solidFill>
                    <a:latin typeface="Times New Roman"/>
                    <a:ea typeface="Times New Roman"/>
                    <a:cs typeface="Times New Roman"/>
                  </a:rPr>
                  <a:t>пардохтҳои</a:t>
                </a:r>
                <a:r>
                  <a:rPr lang="ru-RU" sz="2000" b="1" i="0" u="none" strike="noStrike" cap="none" spc="0">
                    <a:ln>
                      <a:noFill/>
                    </a:ln>
                    <a:solidFill>
                      <a:srgbClr val="002060"/>
                    </a:solidFill>
                    <a:latin typeface="Times New Roman"/>
                    <a:ea typeface="Times New Roman"/>
                    <a:cs typeface="Times New Roman"/>
                  </a:rPr>
                  <a:t> </a:t>
                </a:r>
                <a:r>
                  <a:rPr lang="ru-RU" sz="2000" b="1" i="0" u="none" strike="noStrike" cap="none" spc="0">
                    <a:ln>
                      <a:noFill/>
                    </a:ln>
                    <a:solidFill>
                      <a:srgbClr val="002060"/>
                    </a:solidFill>
                    <a:latin typeface="Times New Roman"/>
                    <a:ea typeface="Times New Roman"/>
                    <a:cs typeface="Times New Roman"/>
                  </a:rPr>
                  <a:t>саҳҳомӣ</a:t>
                </a:r>
                <a:br>
                  <a:rPr lang="en-US" sz="2000" b="1" i="0" u="none" strike="noStrike" cap="none" spc="0">
                    <a:ln>
                      <a:noFill/>
                    </a:ln>
                    <a:solidFill>
                      <a:srgbClr val="002060"/>
                    </a:solidFill>
                    <a:latin typeface="Times New Roman"/>
                    <a:ea typeface="Times New Roman"/>
                    <a:cs typeface="Times New Roman"/>
                  </a:rPr>
                </a:br>
                <a:r>
                  <a:rPr lang="ru-RU" sz="2000">
                    <a:solidFill>
                      <a:srgbClr val="002060"/>
                    </a:solidFill>
                    <a:latin typeface="Times New Roman"/>
                    <a:ea typeface="Times New Roman"/>
                    <a:cs typeface="Times New Roman"/>
                  </a:rPr>
                  <a:t>(</a:t>
                </a:r>
                <a:r>
                  <a:rPr lang="en-US" sz="2000">
                    <a:solidFill>
                      <a:srgbClr val="002060"/>
                    </a:solidFill>
                    <a:latin typeface="Times New Roman"/>
                    <a:ea typeface="Times New Roman"/>
                    <a:cs typeface="Times New Roman"/>
                  </a:rPr>
                  <a:t>equity financing )</a:t>
                </a:r>
                <a:endParaRPr sz="2000" i="0" u="none" strike="noStrike" cap="none" spc="0">
                  <a:ln>
                    <a:noFill/>
                  </a:ln>
                  <a:solidFill>
                    <a:srgbClr val="002060"/>
                  </a:solidFill>
                  <a:highlight>
                    <a:srgbClr val="FFFF00"/>
                  </a:highlight>
                  <a:latin typeface="Times New Roman"/>
                  <a:cs typeface="Times New Roman"/>
                </a:endParaRPr>
              </a:p>
            </p:txBody>
          </p:sp>
          <p:sp>
            <p:nvSpPr>
              <p:cNvPr id="1355918438" name="Rectangle 1"/>
              <p:cNvSpPr/>
              <p:nvPr/>
            </p:nvSpPr>
            <p:spPr bwMode="auto">
              <a:xfrm>
                <a:off x="320270" y="2308628"/>
                <a:ext cx="2744434" cy="729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Омодасозии</a:t>
                </a:r>
                <a:r>
                  <a:rPr lang="ru-RU" sz="1600">
                    <a:latin typeface="Times New Roman"/>
                    <a:ea typeface="Times New Roman"/>
                    <a:cs typeface="Times New Roman"/>
                  </a:rPr>
                  <a:t> </a:t>
                </a:r>
                <a:r>
                  <a:rPr lang="ru-RU" sz="1600">
                    <a:latin typeface="Times New Roman"/>
                    <a:ea typeface="Times New Roman"/>
                    <a:cs typeface="Times New Roman"/>
                  </a:rPr>
                  <a:t>сармоягузорӣ</a:t>
                </a:r>
                <a:r>
                  <a:rPr lang="ru-RU" sz="1600">
                    <a:latin typeface="Times New Roman"/>
                    <a:ea typeface="Times New Roman"/>
                    <a:cs typeface="Times New Roman"/>
                  </a:rPr>
                  <a:t> </a:t>
                </a:r>
                <a:r>
                  <a:rPr lang="ru-RU" sz="1600">
                    <a:latin typeface="Times New Roman"/>
                    <a:ea typeface="Times New Roman"/>
                    <a:cs typeface="Times New Roman"/>
                  </a:rPr>
                  <a:t>барои</a:t>
                </a:r>
                <a:r>
                  <a:rPr lang="ru-RU" sz="1600">
                    <a:latin typeface="Times New Roman"/>
                    <a:ea typeface="Times New Roman"/>
                    <a:cs typeface="Times New Roman"/>
                  </a:rPr>
                  <a:t> </a:t>
                </a:r>
                <a:r>
                  <a:rPr lang="ru-RU" sz="1600">
                    <a:latin typeface="Times New Roman"/>
                    <a:ea typeface="Times New Roman"/>
                    <a:cs typeface="Times New Roman"/>
                  </a:rPr>
                  <a:t>фондҳои</a:t>
                </a:r>
                <a:r>
                  <a:rPr lang="ru-RU" sz="1600">
                    <a:latin typeface="Times New Roman"/>
                    <a:ea typeface="Times New Roman"/>
                    <a:cs typeface="Times New Roman"/>
                  </a:rPr>
                  <a:t> </a:t>
                </a:r>
                <a:r>
                  <a:rPr lang="ru-RU" sz="1600">
                    <a:latin typeface="Times New Roman"/>
                    <a:ea typeface="Times New Roman"/>
                    <a:cs typeface="Times New Roman"/>
                  </a:rPr>
                  <a:t>хусусии</a:t>
                </a:r>
                <a:r>
                  <a:rPr lang="ru-RU" sz="1600">
                    <a:latin typeface="Times New Roman"/>
                    <a:ea typeface="Times New Roman"/>
                    <a:cs typeface="Times New Roman"/>
                  </a:rPr>
                  <a:t> </a:t>
                </a:r>
                <a:r>
                  <a:rPr lang="ru-RU" sz="1600">
                    <a:latin typeface="Times New Roman"/>
                    <a:ea typeface="Times New Roman"/>
                    <a:cs typeface="Times New Roman"/>
                  </a:rPr>
                  <a:t>сармоя</a:t>
                </a:r>
                <a:r>
                  <a:rPr lang="ru-RU" sz="1600">
                    <a:latin typeface="Times New Roman"/>
                    <a:ea typeface="Times New Roman"/>
                    <a:cs typeface="Times New Roman"/>
                  </a:rPr>
                  <a:t> (РЕ) </a:t>
                </a:r>
                <a:endParaRPr sz="1600" b="0" i="0" u="none" strike="noStrike" cap="none" spc="0">
                  <a:ln>
                    <a:noFill/>
                  </a:ln>
                  <a:solidFill>
                    <a:prstClr val="white"/>
                  </a:solidFill>
                  <a:latin typeface="Times New Roman"/>
                  <a:cs typeface="Times New Roman"/>
                </a:endParaRPr>
              </a:p>
            </p:txBody>
          </p:sp>
          <p:sp>
            <p:nvSpPr>
              <p:cNvPr id="573718452" name="Rectangle 9"/>
              <p:cNvSpPr/>
              <p:nvPr/>
            </p:nvSpPr>
            <p:spPr bwMode="auto">
              <a:xfrm>
                <a:off x="312441" y="3304698"/>
                <a:ext cx="2744433" cy="785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r>
                  <a:rPr lang="ru-RU" sz="1800">
                    <a:latin typeface="Times New Roman"/>
                    <a:ea typeface="Times New Roman"/>
                    <a:cs typeface="Times New Roman"/>
                  </a:rPr>
                  <a:t>Таъсиси</a:t>
                </a:r>
                <a:r>
                  <a:rPr lang="ru-RU" sz="1800">
                    <a:latin typeface="Times New Roman"/>
                    <a:ea typeface="Times New Roman"/>
                    <a:cs typeface="Times New Roman"/>
                  </a:rPr>
                  <a:t> </a:t>
                </a:r>
                <a:r>
                  <a:rPr lang="ru-RU" sz="1800">
                    <a:latin typeface="Times New Roman"/>
                    <a:ea typeface="Times New Roman"/>
                    <a:cs typeface="Times New Roman"/>
                  </a:rPr>
                  <a:t>Фонди</a:t>
                </a:r>
                <a:r>
                  <a:rPr lang="ru-RU" sz="1800">
                    <a:latin typeface="Times New Roman"/>
                    <a:ea typeface="Times New Roman"/>
                    <a:cs typeface="Times New Roman"/>
                  </a:rPr>
                  <a:t> </a:t>
                </a:r>
                <a:r>
                  <a:rPr lang="ru-RU" sz="1800">
                    <a:latin typeface="Times New Roman"/>
                    <a:ea typeface="Times New Roman"/>
                    <a:cs typeface="Times New Roman"/>
                  </a:rPr>
                  <a:t>фондҳо</a:t>
                </a:r>
                <a:r>
                  <a:rPr lang="ru-RU" sz="1800">
                    <a:latin typeface="Times New Roman"/>
                    <a:ea typeface="Times New Roman"/>
                    <a:cs typeface="Times New Roman"/>
                  </a:rPr>
                  <a:t> </a:t>
                </a:r>
                <a:r>
                  <a:rPr lang="tg-Cyrl-TJ" sz="1800">
                    <a:latin typeface="Times New Roman"/>
                    <a:ea typeface="Times New Roman"/>
                    <a:cs typeface="Times New Roman"/>
                  </a:rPr>
                  <a:t>          </a:t>
                </a:r>
                <a:r>
                  <a:rPr lang="ru-RU" sz="1800">
                    <a:latin typeface="Times New Roman"/>
                    <a:ea typeface="Times New Roman"/>
                    <a:cs typeface="Times New Roman"/>
                  </a:rPr>
                  <a:t>(</a:t>
                </a:r>
                <a:r>
                  <a:rPr lang="en-US" sz="1800">
                    <a:latin typeface="Times New Roman"/>
                    <a:ea typeface="Times New Roman"/>
                    <a:cs typeface="Times New Roman"/>
                  </a:rPr>
                  <a:t>VC/PE Fund of Funds)</a:t>
                </a:r>
                <a:endParaRPr sz="1800" b="0" i="0" u="none" strike="noStrike" cap="none" spc="0">
                  <a:ln>
                    <a:noFill/>
                  </a:ln>
                  <a:solidFill>
                    <a:prstClr val="white"/>
                  </a:solidFill>
                  <a:latin typeface="Times New Roman"/>
                  <a:cs typeface="Times New Roman"/>
                </a:endParaRPr>
              </a:p>
            </p:txBody>
          </p:sp>
        </p:grpSp>
        <p:grpSp>
          <p:nvGrpSpPr>
            <p:cNvPr id="425117780" name="Group 26"/>
            <p:cNvGrpSpPr/>
            <p:nvPr/>
          </p:nvGrpSpPr>
          <p:grpSpPr bwMode="auto">
            <a:xfrm>
              <a:off x="-29478" y="-140444"/>
              <a:ext cx="10325529" cy="1040360"/>
              <a:chOff x="-29478" y="-140444"/>
              <a:chExt cx="10325529" cy="1040360"/>
            </a:xfrm>
          </p:grpSpPr>
          <p:sp>
            <p:nvSpPr>
              <p:cNvPr id="1070346349" name="Isosceles Triangle 24"/>
              <p:cNvSpPr/>
              <p:nvPr/>
            </p:nvSpPr>
            <p:spPr bwMode="auto">
              <a:xfrm>
                <a:off x="-29478" y="-140444"/>
                <a:ext cx="10325529" cy="956563"/>
              </a:xfrm>
              <a:prstGeom prst="triangle">
                <a:avLst>
                  <a:gd name="adj" fmla="val 501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sz="2000" b="0" i="0" u="none" strike="noStrike" cap="none" spc="0">
                  <a:ln>
                    <a:noFill/>
                  </a:ln>
                  <a:solidFill>
                    <a:prstClr val="white"/>
                  </a:solidFill>
                  <a:latin typeface="Times New Roman"/>
                  <a:cs typeface="Times New Roman"/>
                </a:endParaRPr>
              </a:p>
            </p:txBody>
          </p:sp>
          <p:sp>
            <p:nvSpPr>
              <p:cNvPr id="629352888" name="TextBox 18"/>
              <p:cNvSpPr txBox="1"/>
              <p:nvPr/>
            </p:nvSpPr>
            <p:spPr bwMode="auto">
              <a:xfrm>
                <a:off x="1001969" y="192030"/>
                <a:ext cx="8435251" cy="707886"/>
              </a:xfrm>
              <a:prstGeom prst="rect">
                <a:avLst/>
              </a:prstGeom>
              <a:noFill/>
            </p:spPr>
            <p:txBody>
              <a:bodyPr wrap="square" rtlCol="0">
                <a:spAutoFit/>
              </a:bodyPr>
              <a:lstStyle/>
              <a:p>
                <a:pPr algn="ctr">
                  <a:defRPr/>
                </a:pPr>
                <a:r>
                  <a:rPr lang="ru-RU" sz="2000" b="1">
                    <a:solidFill>
                      <a:srgbClr val="002060"/>
                    </a:solidFill>
                    <a:latin typeface="Times New Roman"/>
                    <a:ea typeface="Times New Roman"/>
                    <a:cs typeface="Times New Roman"/>
                  </a:rPr>
                  <a:t>Дастрасии</a:t>
                </a:r>
                <a:r>
                  <a:rPr lang="ru-RU" sz="2000" b="1">
                    <a:solidFill>
                      <a:srgbClr val="002060"/>
                    </a:solidFill>
                    <a:latin typeface="Times New Roman"/>
                    <a:ea typeface="Times New Roman"/>
                    <a:cs typeface="Times New Roman"/>
                  </a:rPr>
                  <a:t> </a:t>
                </a:r>
                <a:r>
                  <a:rPr lang="ru-RU" sz="2000" b="1">
                    <a:solidFill>
                      <a:srgbClr val="002060"/>
                    </a:solidFill>
                    <a:latin typeface="Times New Roman"/>
                    <a:ea typeface="Times New Roman"/>
                    <a:cs typeface="Times New Roman"/>
                  </a:rPr>
                  <a:t>бештар</a:t>
                </a:r>
                <a:r>
                  <a:rPr lang="ru-RU" sz="2000" b="1">
                    <a:solidFill>
                      <a:srgbClr val="002060"/>
                    </a:solidFill>
                    <a:latin typeface="Times New Roman"/>
                    <a:ea typeface="Times New Roman"/>
                    <a:cs typeface="Times New Roman"/>
                  </a:rPr>
                  <a:t> ба </a:t>
                </a:r>
                <a:r>
                  <a:rPr lang="ru-RU" sz="2000" b="1">
                    <a:solidFill>
                      <a:srgbClr val="002060"/>
                    </a:solidFill>
                    <a:latin typeface="Times New Roman"/>
                    <a:ea typeface="Times New Roman"/>
                    <a:cs typeface="Times New Roman"/>
                  </a:rPr>
                  <a:t>маблағгузорӣ</a:t>
                </a:r>
                <a:br>
                  <a:rPr lang="ru-RU" sz="2000" b="1">
                    <a:solidFill>
                      <a:srgbClr val="002060"/>
                    </a:solidFill>
                    <a:latin typeface="Times New Roman"/>
                    <a:ea typeface="Times New Roman"/>
                    <a:cs typeface="Times New Roman"/>
                  </a:rPr>
                </a:b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фароҳам</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овардани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ҷойҳои</a:t>
                </a:r>
                <a:r>
                  <a:rPr lang="ru-RU" sz="2000">
                    <a:solidFill>
                      <a:srgbClr val="002060"/>
                    </a:solidFill>
                    <a:latin typeface="Times New Roman"/>
                    <a:ea typeface="Times New Roman"/>
                    <a:cs typeface="Times New Roman"/>
                  </a:rPr>
                  <a:t> нави </a:t>
                </a:r>
                <a:r>
                  <a:rPr lang="ru-RU" sz="2000">
                    <a:solidFill>
                      <a:srgbClr val="002060"/>
                    </a:solidFill>
                    <a:latin typeface="Times New Roman"/>
                    <a:ea typeface="Times New Roman"/>
                    <a:cs typeface="Times New Roman"/>
                  </a:rPr>
                  <a:t>кории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босифат</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ва</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беҳтар</a:t>
                </a:r>
                <a:endParaRPr sz="2000">
                  <a:solidFill>
                    <a:srgbClr val="002060"/>
                  </a:solidFill>
                  <a:latin typeface="Times New Roman"/>
                  <a:cs typeface="Times New Roman"/>
                </a:endParaRPr>
              </a:p>
            </p:txBody>
          </p:sp>
        </p:grpSp>
        <p:grpSp>
          <p:nvGrpSpPr>
            <p:cNvPr id="1087942553" name="Group 19"/>
            <p:cNvGrpSpPr/>
            <p:nvPr/>
          </p:nvGrpSpPr>
          <p:grpSpPr bwMode="auto">
            <a:xfrm>
              <a:off x="6909368" y="926227"/>
              <a:ext cx="3360926" cy="4508325"/>
              <a:chOff x="0" y="0"/>
              <a:chExt cx="3360926" cy="4508325"/>
            </a:xfrm>
          </p:grpSpPr>
          <p:sp>
            <p:nvSpPr>
              <p:cNvPr id="830398482" name="Rectangle 22"/>
              <p:cNvSpPr/>
              <p:nvPr/>
            </p:nvSpPr>
            <p:spPr bwMode="auto">
              <a:xfrm>
                <a:off x="0" y="0"/>
                <a:ext cx="3298005" cy="4508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sz="2000" b="0" i="0" u="none" strike="noStrike" cap="none" spc="0">
                  <a:ln>
                    <a:noFill/>
                  </a:ln>
                  <a:solidFill>
                    <a:prstClr val="white"/>
                  </a:solidFill>
                  <a:latin typeface="Times New Roman"/>
                  <a:cs typeface="Times New Roman"/>
                </a:endParaRPr>
              </a:p>
            </p:txBody>
          </p:sp>
          <p:sp>
            <p:nvSpPr>
              <p:cNvPr id="506299669" name="TextBox 16"/>
              <p:cNvSpPr txBox="1"/>
              <p:nvPr/>
            </p:nvSpPr>
            <p:spPr bwMode="auto">
              <a:xfrm>
                <a:off x="60401" y="39062"/>
                <a:ext cx="3300525" cy="707886"/>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ru-RU" sz="2000" b="1" i="0" u="none" strike="noStrike" cap="none" spc="0">
                    <a:ln>
                      <a:noFill/>
                    </a:ln>
                    <a:solidFill>
                      <a:srgbClr val="002060"/>
                    </a:solidFill>
                    <a:latin typeface="Times New Roman"/>
                    <a:ea typeface="Times New Roman"/>
                    <a:cs typeface="Times New Roman"/>
                  </a:rPr>
                  <a:t>Компоненти</a:t>
                </a:r>
                <a:r>
                  <a:rPr lang="ru-RU" sz="2000" b="1" i="0" u="none" strike="noStrike" cap="none" spc="0">
                    <a:ln>
                      <a:noFill/>
                    </a:ln>
                    <a:solidFill>
                      <a:srgbClr val="002060"/>
                    </a:solidFill>
                    <a:latin typeface="Times New Roman"/>
                    <a:ea typeface="Times New Roman"/>
                    <a:cs typeface="Times New Roman"/>
                  </a:rPr>
                  <a:t> 3: </a:t>
                </a:r>
                <a:r>
                  <a:rPr lang="ru-RU" sz="2000">
                    <a:solidFill>
                      <a:srgbClr val="002060"/>
                    </a:solidFill>
                    <a:latin typeface="Times New Roman"/>
                    <a:ea typeface="Times New Roman"/>
                    <a:cs typeface="Times New Roman"/>
                  </a:rPr>
                  <a:t>Дастгирии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татбиқи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лоиҳа</a:t>
                </a:r>
                <a:endParaRPr sz="2000" b="1" i="0" u="none" strike="noStrike" cap="none" spc="0">
                  <a:ln>
                    <a:noFill/>
                  </a:ln>
                  <a:solidFill>
                    <a:srgbClr val="002060"/>
                  </a:solidFill>
                  <a:latin typeface="Times New Roman"/>
                  <a:cs typeface="Times New Roman"/>
                </a:endParaRPr>
              </a:p>
            </p:txBody>
          </p:sp>
        </p:grpSp>
        <p:grpSp>
          <p:nvGrpSpPr>
            <p:cNvPr id="1148262846" name="Group 31"/>
            <p:cNvGrpSpPr/>
            <p:nvPr/>
          </p:nvGrpSpPr>
          <p:grpSpPr bwMode="auto">
            <a:xfrm>
              <a:off x="95470" y="943812"/>
              <a:ext cx="9718166" cy="4508325"/>
              <a:chOff x="0" y="0"/>
              <a:chExt cx="9718166" cy="4508325"/>
            </a:xfrm>
          </p:grpSpPr>
          <p:sp>
            <p:nvSpPr>
              <p:cNvPr id="563578395" name="Rectangle 32"/>
              <p:cNvSpPr/>
              <p:nvPr/>
            </p:nvSpPr>
            <p:spPr bwMode="auto">
              <a:xfrm>
                <a:off x="28197" y="0"/>
                <a:ext cx="3298005" cy="4508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sz="2000" b="0" i="0" u="none" strike="noStrike" cap="none" spc="0">
                  <a:ln>
                    <a:noFill/>
                  </a:ln>
                  <a:solidFill>
                    <a:prstClr val="white"/>
                  </a:solidFill>
                  <a:latin typeface="Arial Narrow"/>
                  <a:cs typeface="Times New Roman"/>
                </a:endParaRPr>
              </a:p>
            </p:txBody>
          </p:sp>
          <p:sp>
            <p:nvSpPr>
              <p:cNvPr id="1206659333" name="Rectangle 33"/>
              <p:cNvSpPr/>
              <p:nvPr/>
            </p:nvSpPr>
            <p:spPr bwMode="auto">
              <a:xfrm>
                <a:off x="7046885" y="1351720"/>
                <a:ext cx="2671281" cy="947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2000">
                    <a:latin typeface="Times New Roman"/>
                    <a:ea typeface="Times New Roman"/>
                    <a:cs typeface="Times New Roman"/>
                  </a:rPr>
                  <a:t>Тақвияти</a:t>
                </a:r>
                <a:r>
                  <a:rPr lang="ru-RU" sz="2000">
                    <a:latin typeface="Times New Roman"/>
                    <a:ea typeface="Times New Roman"/>
                    <a:cs typeface="Times New Roman"/>
                  </a:rPr>
                  <a:t> </a:t>
                </a:r>
                <a:r>
                  <a:rPr lang="ru-RU" sz="2000">
                    <a:latin typeface="Times New Roman"/>
                    <a:ea typeface="Times New Roman"/>
                    <a:cs typeface="Times New Roman"/>
                  </a:rPr>
                  <a:t>институ</a:t>
                </a:r>
                <a:r>
                  <a:rPr lang="en-US" sz="2000">
                    <a:latin typeface="Times New Roman"/>
                    <a:ea typeface="Times New Roman"/>
                    <a:cs typeface="Times New Roman"/>
                  </a:rPr>
                  <a:t>c</a:t>
                </a:r>
                <a:r>
                  <a:rPr lang="ru-RU" sz="2000">
                    <a:latin typeface="Times New Roman"/>
                    <a:ea typeface="Times New Roman"/>
                    <a:cs typeface="Times New Roman"/>
                  </a:rPr>
                  <a:t>ионалӣ</a:t>
                </a:r>
                <a:endParaRPr sz="2000">
                  <a:latin typeface="Times New Roman"/>
                  <a:cs typeface="Times New Roman"/>
                </a:endParaRPr>
              </a:p>
            </p:txBody>
          </p:sp>
          <p:sp>
            <p:nvSpPr>
              <p:cNvPr id="595244200" name="Rectangle 34"/>
              <p:cNvSpPr/>
              <p:nvPr/>
            </p:nvSpPr>
            <p:spPr bwMode="auto">
              <a:xfrm>
                <a:off x="7046885" y="2535249"/>
                <a:ext cx="2671281" cy="1071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sz="2000">
                  <a:latin typeface="Times New Roman"/>
                  <a:cs typeface="Times New Roman"/>
                </a:endParaRPr>
              </a:p>
              <a:p>
                <a:pPr>
                  <a:defRPr/>
                </a:pPr>
                <a:r>
                  <a:rPr lang="tg-Cyrl-TJ" sz="2000">
                    <a:latin typeface="Times New Roman"/>
                    <a:ea typeface="Times New Roman"/>
                    <a:cs typeface="Times New Roman"/>
                  </a:rPr>
                  <a:t>Идоракунӣ ва ҳамоҳангсозии лоиҳа</a:t>
                </a:r>
                <a:endParaRPr lang="ru-RU" sz="2000">
                  <a:latin typeface="Times New Roman"/>
                  <a:ea typeface="Times New Roman"/>
                  <a:cs typeface="Times New Roman"/>
                </a:endParaRPr>
              </a:p>
              <a:p>
                <a:pPr marL="0" marR="0" lvl="0" indent="0" algn="ctr" defTabSz="914400">
                  <a:lnSpc>
                    <a:spcPct val="100000"/>
                  </a:lnSpc>
                  <a:spcBef>
                    <a:spcPts val="0"/>
                  </a:spcBef>
                  <a:spcAft>
                    <a:spcPts val="0"/>
                  </a:spcAft>
                  <a:buClrTx/>
                  <a:buSzTx/>
                  <a:buFontTx/>
                  <a:buNone/>
                  <a:defRPr/>
                </a:pPr>
                <a:endParaRPr sz="2000" b="0" i="0" u="none" strike="noStrike" cap="none" spc="0">
                  <a:ln>
                    <a:noFill/>
                  </a:ln>
                  <a:solidFill>
                    <a:prstClr val="white"/>
                  </a:solidFill>
                  <a:latin typeface="Times New Roman"/>
                  <a:cs typeface="Times New Roman"/>
                </a:endParaRPr>
              </a:p>
            </p:txBody>
          </p:sp>
          <p:sp>
            <p:nvSpPr>
              <p:cNvPr id="957852221" name="TextBox 14"/>
              <p:cNvSpPr txBox="1"/>
              <p:nvPr/>
            </p:nvSpPr>
            <p:spPr bwMode="auto">
              <a:xfrm>
                <a:off x="0" y="21477"/>
                <a:ext cx="3303405" cy="707886"/>
              </a:xfrm>
              <a:prstGeom prst="rect">
                <a:avLst/>
              </a:prstGeom>
              <a:noFill/>
            </p:spPr>
            <p:txBody>
              <a:bodyPr wrap="square" rtlCol="0">
                <a:spAutoFit/>
              </a:bodyPr>
              <a:lstStyle/>
              <a:p>
                <a:pPr algn="ctr">
                  <a:defRPr/>
                </a:pPr>
                <a:r>
                  <a:rPr lang="ru-RU" sz="2000" b="1" i="0" u="none" strike="noStrike" cap="none" spc="0">
                    <a:ln>
                      <a:noFill/>
                    </a:ln>
                    <a:solidFill>
                      <a:srgbClr val="002060"/>
                    </a:solidFill>
                    <a:latin typeface="Times New Roman"/>
                    <a:ea typeface="Times New Roman"/>
                    <a:cs typeface="Times New Roman"/>
                  </a:rPr>
                  <a:t>Компоненти</a:t>
                </a:r>
                <a:r>
                  <a:rPr lang="ru-RU" sz="2000" b="1" i="0" u="none" strike="noStrike" cap="none" spc="0">
                    <a:ln>
                      <a:noFill/>
                    </a:ln>
                    <a:solidFill>
                      <a:srgbClr val="002060"/>
                    </a:solidFill>
                    <a:latin typeface="Times New Roman"/>
                    <a:ea typeface="Times New Roman"/>
                    <a:cs typeface="Times New Roman"/>
                  </a:rPr>
                  <a:t> 1: </a:t>
                </a:r>
                <a:r>
                  <a:rPr lang="ru-RU" sz="2000">
                    <a:solidFill>
                      <a:srgbClr val="002060"/>
                    </a:solidFill>
                    <a:latin typeface="Times New Roman"/>
                    <a:ea typeface="Times New Roman"/>
                    <a:cs typeface="Times New Roman"/>
                  </a:rPr>
                  <a:t>Рушди </a:t>
                </a:r>
                <a:r>
                  <a:rPr lang="ru-RU" sz="2000">
                    <a:solidFill>
                      <a:srgbClr val="002060"/>
                    </a:solidFill>
                    <a:latin typeface="Times New Roman"/>
                    <a:ea typeface="Times New Roman"/>
                    <a:cs typeface="Times New Roman"/>
                  </a:rPr>
                  <a:t>пардохтҳои</a:t>
                </a:r>
                <a:r>
                  <a:rPr lang="ru-RU" sz="2000">
                    <a:solidFill>
                      <a:srgbClr val="002060"/>
                    </a:solidFill>
                    <a:latin typeface="Times New Roman"/>
                    <a:ea typeface="Times New Roman"/>
                    <a:cs typeface="Times New Roman"/>
                  </a:rPr>
                  <a:t> </a:t>
                </a:r>
                <a:r>
                  <a:rPr lang="ru-RU" sz="2000">
                    <a:solidFill>
                      <a:srgbClr val="002060"/>
                    </a:solidFill>
                    <a:latin typeface="Times New Roman"/>
                    <a:ea typeface="Times New Roman"/>
                    <a:cs typeface="Times New Roman"/>
                  </a:rPr>
                  <a:t>рақамӣ</a:t>
                </a:r>
                <a:endParaRPr sz="2000" b="1" i="0" u="none" strike="noStrike" cap="none" spc="0">
                  <a:ln>
                    <a:noFill/>
                  </a:ln>
                  <a:solidFill>
                    <a:srgbClr val="002060"/>
                  </a:solidFill>
                  <a:latin typeface="Times New Roman"/>
                  <a:cs typeface="Times New Roman"/>
                </a:endParaRPr>
              </a:p>
            </p:txBody>
          </p:sp>
        </p:grpSp>
      </p:grpSp>
      <p:sp>
        <p:nvSpPr>
          <p:cNvPr id="310879050" name="Rectangle 27"/>
          <p:cNvSpPr/>
          <p:nvPr/>
        </p:nvSpPr>
        <p:spPr bwMode="auto">
          <a:xfrm>
            <a:off x="1254727" y="3205036"/>
            <a:ext cx="2671281" cy="729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Рушди </a:t>
            </a:r>
            <a:r>
              <a:rPr lang="ru-RU" sz="1600">
                <a:latin typeface="Times New Roman"/>
                <a:ea typeface="Times New Roman"/>
                <a:cs typeface="Times New Roman"/>
              </a:rPr>
              <a:t>инфрасохтори</a:t>
            </a:r>
            <a:r>
              <a:rPr lang="ru-RU" sz="1600">
                <a:latin typeface="Times New Roman"/>
                <a:ea typeface="Times New Roman"/>
                <a:cs typeface="Times New Roman"/>
              </a:rPr>
              <a:t> </a:t>
            </a:r>
            <a:r>
              <a:rPr lang="ru-RU" sz="1600">
                <a:latin typeface="Times New Roman"/>
                <a:ea typeface="Times New Roman"/>
                <a:cs typeface="Times New Roman"/>
              </a:rPr>
              <a:t>пардохтҳои</a:t>
            </a:r>
            <a:r>
              <a:rPr lang="ru-RU" sz="1600">
                <a:latin typeface="Times New Roman"/>
                <a:ea typeface="Times New Roman"/>
                <a:cs typeface="Times New Roman"/>
              </a:rPr>
              <a:t> </a:t>
            </a:r>
            <a:r>
              <a:rPr lang="ru-RU" sz="1600">
                <a:latin typeface="Times New Roman"/>
                <a:ea typeface="Times New Roman"/>
                <a:cs typeface="Times New Roman"/>
              </a:rPr>
              <a:t>рақамӣ</a:t>
            </a:r>
            <a:endParaRPr sz="1600" b="0" i="0" u="none" strike="noStrike" cap="none" spc="0">
              <a:ln>
                <a:noFill/>
              </a:ln>
              <a:solidFill>
                <a:prstClr val="white"/>
              </a:solidFill>
              <a:latin typeface="Times New Roman"/>
              <a:cs typeface="Times New Roman"/>
            </a:endParaRPr>
          </a:p>
        </p:txBody>
      </p:sp>
      <p:sp>
        <p:nvSpPr>
          <p:cNvPr id="1030982866" name="Rectangle 2"/>
          <p:cNvSpPr/>
          <p:nvPr/>
        </p:nvSpPr>
        <p:spPr bwMode="auto">
          <a:xfrm>
            <a:off x="1244825" y="4293964"/>
            <a:ext cx="2671280" cy="117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a:lnSpc>
                <a:spcPct val="100000"/>
              </a:lnSpc>
              <a:spcBef>
                <a:spcPts val="0"/>
              </a:spcBef>
              <a:spcAft>
                <a:spcPts val="0"/>
              </a:spcAft>
              <a:buClrTx/>
              <a:buSzTx/>
              <a:buFontTx/>
              <a:buNone/>
              <a:defRPr/>
            </a:pPr>
            <a:r>
              <a:rPr lang="ru-RU" sz="1600">
                <a:latin typeface="Times New Roman"/>
                <a:ea typeface="Times New Roman"/>
                <a:cs typeface="Times New Roman"/>
              </a:rPr>
              <a:t>Ҳавасмандгардонӣ</a:t>
            </a:r>
            <a:r>
              <a:rPr lang="ru-RU" sz="1600">
                <a:latin typeface="Times New Roman"/>
                <a:ea typeface="Times New Roman"/>
                <a:cs typeface="Times New Roman"/>
              </a:rPr>
              <a:t> </a:t>
            </a:r>
            <a:r>
              <a:rPr lang="ru-RU" sz="1600">
                <a:latin typeface="Times New Roman"/>
                <a:ea typeface="Times New Roman"/>
                <a:cs typeface="Times New Roman"/>
              </a:rPr>
              <a:t>барои</a:t>
            </a:r>
            <a:r>
              <a:rPr lang="ru-RU" sz="1600">
                <a:latin typeface="Times New Roman"/>
                <a:ea typeface="Times New Roman"/>
                <a:cs typeface="Times New Roman"/>
              </a:rPr>
              <a:t> </a:t>
            </a:r>
            <a:r>
              <a:rPr lang="ru-RU" sz="1600">
                <a:latin typeface="Times New Roman"/>
                <a:ea typeface="Times New Roman"/>
                <a:cs typeface="Times New Roman"/>
              </a:rPr>
              <a:t>истифодаи</a:t>
            </a:r>
            <a:r>
              <a:rPr lang="ru-RU" sz="1600">
                <a:latin typeface="Times New Roman"/>
                <a:ea typeface="Times New Roman"/>
                <a:cs typeface="Times New Roman"/>
              </a:rPr>
              <a:t> </a:t>
            </a:r>
            <a:r>
              <a:rPr lang="ru-RU" sz="1600">
                <a:latin typeface="Times New Roman"/>
                <a:ea typeface="Times New Roman"/>
                <a:cs typeface="Times New Roman"/>
              </a:rPr>
              <a:t>пардохтҳои</a:t>
            </a:r>
            <a:r>
              <a:rPr lang="ru-RU" sz="1600">
                <a:latin typeface="Times New Roman"/>
                <a:ea typeface="Times New Roman"/>
                <a:cs typeface="Times New Roman"/>
              </a:rPr>
              <a:t> </a:t>
            </a:r>
            <a:r>
              <a:rPr lang="ru-RU" sz="1600">
                <a:latin typeface="Times New Roman"/>
                <a:ea typeface="Times New Roman"/>
                <a:cs typeface="Times New Roman"/>
              </a:rPr>
              <a:t>рақамӣ</a:t>
            </a:r>
            <a:endParaRPr sz="1600" b="0" i="0" u="none" strike="noStrike" cap="none" spc="0">
              <a:ln>
                <a:noFill/>
              </a:ln>
              <a:solidFill>
                <a:prstClr val="white"/>
              </a:solidFill>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38197340" name="Заголовок 5"/>
          <p:cNvSpPr>
            <a:spLocks noGrp="1"/>
          </p:cNvSpPr>
          <p:nvPr>
            <p:ph type="title"/>
          </p:nvPr>
        </p:nvSpPr>
        <p:spPr bwMode="auto">
          <a:xfrm>
            <a:off x="225179" y="95690"/>
            <a:ext cx="11483194" cy="457200"/>
          </a:xfrm>
          <a:prstGeom prst="rect">
            <a:avLst/>
          </a:prstGeom>
          <a:solidFill>
            <a:srgbClr val="002060"/>
          </a:solidFill>
        </p:spPr>
        <p:txBody>
          <a:bodyPr>
            <a:noAutofit/>
          </a:bodyPr>
          <a:lstStyle/>
          <a:p>
            <a:pPr algn="ctr">
              <a:defRPr/>
            </a:pPr>
            <a:r>
              <a:rPr lang="ru-RU" sz="3000" b="1">
                <a:solidFill>
                  <a:schemeClr val="bg1"/>
                </a:solidFill>
                <a:latin typeface="Times New Roman"/>
                <a:ea typeface="Times New Roman"/>
                <a:cs typeface="Times New Roman"/>
              </a:rPr>
              <a:t>ГУРӮҲИ ТАТБИҚИ ЛОИҲА</a:t>
            </a:r>
            <a:endParaRPr>
              <a:solidFill>
                <a:schemeClr val="bg1"/>
              </a:solidFill>
              <a:latin typeface="Times New Roman"/>
              <a:cs typeface="Times New Roman"/>
            </a:endParaRPr>
          </a:p>
        </p:txBody>
      </p:sp>
      <p:sp>
        <p:nvSpPr>
          <p:cNvPr id="1945545122" name="Заголовок 5"/>
          <p:cNvSpPr txBox="1"/>
          <p:nvPr/>
        </p:nvSpPr>
        <p:spPr bwMode="auto">
          <a:xfrm>
            <a:off x="87939" y="1126836"/>
            <a:ext cx="11950995" cy="5539776"/>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algn="just">
              <a:defRPr/>
            </a:pPr>
            <a:r>
              <a:rPr lang="ru-RU" sz="2600">
                <a:latin typeface="Times New Roman"/>
                <a:ea typeface="Times New Roman"/>
                <a:cs typeface="Times New Roman"/>
              </a:rPr>
              <a:t>.</a:t>
            </a:r>
            <a:endParaRPr>
              <a:latin typeface="Times New Roman"/>
              <a:cs typeface="Times New Roman"/>
            </a:endParaRPr>
          </a:p>
        </p:txBody>
      </p:sp>
      <p:sp>
        <p:nvSpPr>
          <p:cNvPr id="713939638" name="TextBox 6"/>
          <p:cNvSpPr txBox="1"/>
          <p:nvPr/>
        </p:nvSpPr>
        <p:spPr bwMode="auto">
          <a:xfrm>
            <a:off x="155584" y="781491"/>
            <a:ext cx="11883350" cy="5550237"/>
          </a:xfrm>
          <a:prstGeom prst="rect">
            <a:avLst/>
          </a:prstGeom>
          <a:noFill/>
        </p:spPr>
        <p:txBody>
          <a:bodyPr wrap="square">
            <a:spAutoFit/>
          </a:bodyPr>
          <a:lstStyle/>
          <a:p>
            <a:pPr lvl="0">
              <a:lnSpc>
                <a:spcPct val="120000"/>
              </a:lnSpc>
              <a:spcBef>
                <a:spcPts val="999"/>
              </a:spcBef>
              <a:defRPr/>
            </a:pPr>
            <a:r>
              <a:rPr lang="ru-RU" sz="2400" b="0" i="0" u="none" strike="noStrike" cap="none" spc="0">
                <a:ln>
                  <a:noFill/>
                </a:ln>
                <a:solidFill>
                  <a:srgbClr val="002060"/>
                </a:solidFill>
                <a:latin typeface="Times New Roman"/>
                <a:ea typeface="Times New Roman"/>
                <a:cs typeface="Times New Roman"/>
              </a:rPr>
              <a:t>Кумитаи</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давлатии</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сармоягузорӣ</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ва</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идораи</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амволи</a:t>
            </a:r>
            <a:r>
              <a:rPr lang="ru-RU" sz="2400" b="0" i="0" u="none" strike="noStrike" cap="none" spc="0">
                <a:ln>
                  <a:noFill/>
                </a:ln>
                <a:solidFill>
                  <a:srgbClr val="002060"/>
                </a:solidFill>
                <a:latin typeface="Times New Roman"/>
                <a:ea typeface="Times New Roman"/>
                <a:cs typeface="Times New Roman"/>
              </a:rPr>
              <a:t> </a:t>
            </a:r>
            <a:r>
              <a:rPr lang="ru-RU" sz="2400" b="0" i="0" u="none" strike="noStrike" cap="none" spc="0">
                <a:ln>
                  <a:noFill/>
                </a:ln>
                <a:solidFill>
                  <a:srgbClr val="002060"/>
                </a:solidFill>
                <a:latin typeface="Times New Roman"/>
                <a:ea typeface="Times New Roman"/>
                <a:cs typeface="Times New Roman"/>
              </a:rPr>
              <a:t>давлатии</a:t>
            </a:r>
            <a:r>
              <a:rPr lang="ru-RU" sz="2400" b="0" i="0" u="none" strike="noStrike" cap="none" spc="0">
                <a:ln>
                  <a:noFill/>
                </a:ln>
                <a:solidFill>
                  <a:srgbClr val="002060"/>
                </a:solidFill>
                <a:latin typeface="Times New Roman"/>
                <a:ea typeface="Times New Roman"/>
                <a:cs typeface="Times New Roman"/>
              </a:rPr>
              <a:t> ҶТ </a:t>
            </a:r>
            <a:r>
              <a:rPr lang="tg-Cyrl-TJ" sz="2400" b="0" i="0" u="none" strike="noStrike" cap="none" spc="0">
                <a:ln>
                  <a:noFill/>
                </a:ln>
                <a:solidFill>
                  <a:srgbClr val="002060"/>
                </a:solidFill>
                <a:latin typeface="Times New Roman"/>
                <a:ea typeface="Times New Roman"/>
                <a:cs typeface="Times New Roman"/>
              </a:rPr>
              <a:t>масъули иҷрои лоиҳаи </a:t>
            </a:r>
            <a:r>
              <a:rPr lang="en-US" sz="2400" b="0" i="0" u="none" strike="noStrike" cap="none" spc="0">
                <a:ln>
                  <a:noFill/>
                </a:ln>
                <a:solidFill>
                  <a:srgbClr val="002060"/>
                </a:solidFill>
                <a:latin typeface="Times New Roman"/>
                <a:ea typeface="Times New Roman"/>
                <a:cs typeface="Times New Roman"/>
              </a:rPr>
              <a:t>FINGROW </a:t>
            </a:r>
            <a:r>
              <a:rPr lang="tg-Cyrl-TJ" sz="2400" b="0" i="0" u="none" strike="noStrike" cap="none" spc="0">
                <a:ln>
                  <a:noFill/>
                </a:ln>
                <a:solidFill>
                  <a:srgbClr val="002060"/>
                </a:solidFill>
                <a:latin typeface="Times New Roman"/>
                <a:ea typeface="Times New Roman"/>
                <a:cs typeface="Times New Roman"/>
              </a:rPr>
              <a:t>Тоҷикистон: “Дастгирии рушди экосистемаи соҳибкорӣ” таъин шудааст. Дар назди Кумита, Гурӯҳи татбиқи лоиҳа (ГТЛ) таъсис дода шудааст, ки барои </a:t>
            </a:r>
            <a:r>
              <a:rPr lang="tg-Cyrl-TJ" sz="2400">
                <a:solidFill>
                  <a:srgbClr val="002060"/>
                </a:solidFill>
                <a:latin typeface="Times New Roman"/>
                <a:ea typeface="Times New Roman"/>
                <a:cs typeface="Times New Roman"/>
              </a:rPr>
              <a:t>омодасозии лоиҳаи </a:t>
            </a:r>
            <a:r>
              <a:rPr lang="en-US" sz="2400">
                <a:solidFill>
                  <a:srgbClr val="002060"/>
                </a:solidFill>
                <a:latin typeface="Times New Roman"/>
                <a:ea typeface="Times New Roman"/>
                <a:cs typeface="Times New Roman"/>
              </a:rPr>
              <a:t>FINGROW </a:t>
            </a:r>
            <a:r>
              <a:rPr lang="tg-Cyrl-TJ" sz="2400" b="0" i="0" u="none" strike="noStrike" cap="none" spc="0">
                <a:ln>
                  <a:noFill/>
                </a:ln>
                <a:solidFill>
                  <a:srgbClr val="002060"/>
                </a:solidFill>
                <a:latin typeface="Times New Roman"/>
                <a:ea typeface="Times New Roman"/>
                <a:cs typeface="Times New Roman"/>
              </a:rPr>
              <a:t>чунин </a:t>
            </a:r>
            <a:r>
              <a:rPr lang="tg-Cyrl-TJ" sz="2400">
                <a:solidFill>
                  <a:srgbClr val="002060"/>
                </a:solidFill>
                <a:latin typeface="Times New Roman"/>
                <a:ea typeface="Times New Roman"/>
                <a:cs typeface="Times New Roman"/>
              </a:rPr>
              <a:t>воҳидҳои кориро </a:t>
            </a:r>
            <a:r>
              <a:rPr lang="tg-Cyrl-TJ" sz="2400" b="0" i="0" u="none" strike="noStrike" cap="none" spc="0">
                <a:ln>
                  <a:noFill/>
                </a:ln>
                <a:solidFill>
                  <a:srgbClr val="002060"/>
                </a:solidFill>
                <a:latin typeface="Times New Roman"/>
                <a:ea typeface="Times New Roman"/>
                <a:cs typeface="Times New Roman"/>
              </a:rPr>
              <a:t>ишғол менамоянд: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Менеҷери лоиҳа/Ҳамоҳангсоз;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Муовини менеҷери лоиҳа;</a:t>
            </a:r>
            <a:endParaRPr>
              <a:solidFill>
                <a:srgbClr val="002060"/>
              </a:solidFill>
              <a:latin typeface="Times New Roman"/>
              <a:cs typeface="Times New Roman"/>
            </a:endParaRPr>
          </a:p>
          <a:p>
            <a:pPr marL="0" marR="0" lvl="0" indent="0" algn="l" defTabSz="914400">
              <a:lnSpc>
                <a:spcPct val="90000"/>
              </a:lnSpc>
              <a:spcBef>
                <a:spcPts val="999"/>
              </a:spcBef>
              <a:spcAft>
                <a:spcPts val="0"/>
              </a:spcAft>
              <a:buClrTx/>
              <a:buSzTx/>
              <a:buFont typeface="Arial"/>
              <a:buNone/>
              <a:defRPr/>
            </a:pPr>
            <a:r>
              <a:rPr lang="tg-Cyrl-TJ" sz="2400" b="0" i="0" u="none" strike="noStrike" cap="none" spc="0">
                <a:ln>
                  <a:noFill/>
                </a:ln>
                <a:solidFill>
                  <a:srgbClr val="002060"/>
                </a:solidFill>
                <a:latin typeface="Times New Roman"/>
                <a:ea typeface="Times New Roman"/>
                <a:cs typeface="Times New Roman"/>
              </a:rPr>
              <a:t>-  Мутахассис оид ба харид;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Мутахассис оид ба идоракунии молия;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Мутахассис оид ба мониторинг ва баҳодиҳӣ;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Мутахассис оид ба масъалаҳои экологӣ</a:t>
            </a:r>
            <a:r>
              <a:rPr lang="tg-Cyrl-TJ" sz="2400">
                <a:solidFill>
                  <a:srgbClr val="002060"/>
                </a:solidFill>
                <a:latin typeface="Times New Roman"/>
                <a:ea typeface="Times New Roman"/>
                <a:cs typeface="Times New Roman"/>
              </a:rPr>
              <a:t>;</a:t>
            </a:r>
            <a:r>
              <a:rPr lang="tg-Cyrl-TJ" sz="2400" b="0" i="0" u="none" strike="noStrike" cap="none" spc="0">
                <a:ln>
                  <a:noFill/>
                </a:ln>
                <a:solidFill>
                  <a:srgbClr val="002060"/>
                </a:solidFill>
                <a:latin typeface="Times New Roman"/>
                <a:ea typeface="Times New Roman"/>
                <a:cs typeface="Times New Roman"/>
              </a:rPr>
              <a:t> </a:t>
            </a:r>
            <a:endParaRPr>
              <a:solidFill>
                <a:srgbClr val="002060"/>
              </a:solidFill>
              <a:latin typeface="Times New Roman"/>
              <a:cs typeface="Times New Roman"/>
            </a:endParaRPr>
          </a:p>
          <a:p>
            <a:pPr marL="228600" marR="0" lvl="0" indent="-228600" algn="l" defTabSz="914400">
              <a:lnSpc>
                <a:spcPct val="90000"/>
              </a:lnSpc>
              <a:spcBef>
                <a:spcPts val="999"/>
              </a:spcBef>
              <a:spcAft>
                <a:spcPts val="0"/>
              </a:spcAft>
              <a:buClrTx/>
              <a:buSzTx/>
              <a:buFontTx/>
              <a:buChar char="-"/>
              <a:defRPr/>
            </a:pPr>
            <a:r>
              <a:rPr lang="tg-Cyrl-TJ" sz="2400" b="0" i="0" u="none" strike="noStrike" cap="none" spc="0">
                <a:ln>
                  <a:noFill/>
                </a:ln>
                <a:solidFill>
                  <a:srgbClr val="002060"/>
                </a:solidFill>
                <a:latin typeface="Times New Roman"/>
                <a:ea typeface="Times New Roman"/>
                <a:cs typeface="Times New Roman"/>
              </a:rPr>
              <a:t>Мутахассис оид ба масъалаҳои иҷтимоӣ; </a:t>
            </a:r>
            <a:endParaRPr>
              <a:solidFill>
                <a:srgbClr val="002060"/>
              </a:solidFill>
              <a:latin typeface="Times New Roman"/>
              <a:cs typeface="Times New Roman"/>
            </a:endParaRPr>
          </a:p>
          <a:p>
            <a:pPr marL="228600" lvl="0" indent="-228600">
              <a:lnSpc>
                <a:spcPct val="90000"/>
              </a:lnSpc>
              <a:spcBef>
                <a:spcPts val="999"/>
              </a:spcBef>
              <a:buFontTx/>
              <a:buChar char="-"/>
              <a:defRPr/>
            </a:pPr>
            <a:r>
              <a:rPr lang="tg-Cyrl-TJ" sz="2400" b="0" i="0" u="none" strike="noStrike" cap="none" spc="0">
                <a:ln>
                  <a:noFill/>
                </a:ln>
                <a:solidFill>
                  <a:srgbClr val="002060"/>
                </a:solidFill>
                <a:latin typeface="Times New Roman"/>
                <a:ea typeface="Times New Roman"/>
                <a:cs typeface="Times New Roman"/>
              </a:rPr>
              <a:t>Ёрдамчии лоиҳа  </a:t>
            </a:r>
            <a:r>
              <a:rPr lang="tg-Cyrl-TJ" sz="2400">
                <a:solidFill>
                  <a:srgbClr val="002060"/>
                </a:solidFill>
                <a:latin typeface="Times New Roman"/>
                <a:ea typeface="Times New Roman"/>
                <a:cs typeface="Times New Roman"/>
              </a:rPr>
              <a:t> </a:t>
            </a:r>
            <a:endParaRPr sz="2400" b="0" i="0" u="none" strike="noStrike" cap="none" spc="0">
              <a:ln>
                <a:noFill/>
              </a:ln>
              <a:solidFill>
                <a:srgbClr val="002060"/>
              </a:solidFill>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30071519" name="Заголовок 5"/>
          <p:cNvSpPr>
            <a:spLocks noGrp="1"/>
          </p:cNvSpPr>
          <p:nvPr>
            <p:ph type="title"/>
          </p:nvPr>
        </p:nvSpPr>
        <p:spPr bwMode="auto">
          <a:xfrm>
            <a:off x="225178" y="95689"/>
            <a:ext cx="11483193" cy="457200"/>
          </a:xfrm>
          <a:prstGeom prst="rect">
            <a:avLst/>
          </a:prstGeom>
          <a:solidFill>
            <a:srgbClr val="002060"/>
          </a:solidFill>
        </p:spPr>
        <p:txBody>
          <a:bodyPr>
            <a:noAutofit/>
          </a:bodyPr>
          <a:lstStyle/>
          <a:p>
            <a:pPr algn="ctr">
              <a:defRPr/>
            </a:pPr>
            <a:r>
              <a:rPr lang="tg-Cyrl-TJ" sz="3000" b="1">
                <a:solidFill>
                  <a:schemeClr val="bg1"/>
                </a:solidFill>
                <a:latin typeface="Times New Roman"/>
                <a:ea typeface="Times New Roman"/>
                <a:cs typeface="Times New Roman"/>
              </a:rPr>
              <a:t>ҲАДАФ ВА ВАЗИФАҲО </a:t>
            </a:r>
            <a:endParaRPr>
              <a:solidFill>
                <a:schemeClr val="bg1"/>
              </a:solidFill>
              <a:latin typeface="Times New Roman"/>
              <a:cs typeface="Times New Roman"/>
            </a:endParaRPr>
          </a:p>
        </p:txBody>
      </p:sp>
      <p:sp>
        <p:nvSpPr>
          <p:cNvPr id="1972573914" name=" 1972573913"/>
          <p:cNvSpPr/>
          <p:nvPr/>
        </p:nvSpPr>
        <p:spPr bwMode="auto">
          <a:xfrm>
            <a:off x="6514166" y="4098636"/>
            <a:ext cx="255240" cy="640440"/>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br>
              <a:rPr/>
            </a:br>
            <a:endParaRPr/>
          </a:p>
        </p:txBody>
      </p:sp>
      <p:graphicFrame>
        <p:nvGraphicFramePr>
          <p:cNvPr id="1298699508" name="Таблица 1298699507"/>
          <p:cNvGraphicFramePr>
            <a:graphicFrameLocks xmlns:a="http://schemas.openxmlformats.org/drawingml/2006/main"/>
          </p:cNvGraphicFramePr>
          <p:nvPr/>
        </p:nvGraphicFramePr>
        <p:xfrm>
          <a:off x="545606" y="869532"/>
          <a:ext cx="11317822" cy="425869"/>
        </p:xfrm>
        <a:graphic>
          <a:graphicData uri="http://schemas.openxmlformats.org/drawingml/2006/table">
            <a:tbl>
              <a:tblPr firstRow="1" firstCol="1" lastRow="0" lastCol="0" bandRow="1" bandCol="0"/>
              <a:tblGrid>
                <a:gridCol w="11317822"/>
              </a:tblGrid>
              <a:tr h="425869">
                <a:tc>
                  <a:txBody>
                    <a:bodyPr/>
                    <a:p>
                      <a:pPr>
                        <a:defRPr/>
                      </a:pPr>
                      <a:r>
                        <a:rPr lang="tg-Cyrl-TJ" sz="1800" b="1" i="0" u="none">
                          <a:solidFill>
                            <a:srgbClr val="002060"/>
                          </a:solidFill>
                          <a:latin typeface="Times New Roman"/>
                          <a:ea typeface="Times New Roman"/>
                          <a:cs typeface="Times New Roman"/>
                        </a:rPr>
                        <a:t>ҲАДАФ:</a:t>
                      </a:r>
                      <a:r>
                        <a:rPr lang="tg-Cyrl-TJ" sz="1800" b="0"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Дастрасии</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бештар</a:t>
                      </a:r>
                      <a:r>
                        <a:rPr lang="ru-RU" sz="1800" b="1" i="0" u="none">
                          <a:solidFill>
                            <a:srgbClr val="002060"/>
                          </a:solidFill>
                          <a:latin typeface="Times New Roman"/>
                          <a:ea typeface="Times New Roman"/>
                          <a:cs typeface="Times New Roman"/>
                        </a:rPr>
                        <a:t> ба </a:t>
                      </a:r>
                      <a:r>
                        <a:rPr lang="ru-RU" sz="1800" b="1" i="0" u="none">
                          <a:solidFill>
                            <a:srgbClr val="002060"/>
                          </a:solidFill>
                          <a:latin typeface="Times New Roman"/>
                          <a:ea typeface="Times New Roman"/>
                          <a:cs typeface="Times New Roman"/>
                        </a:rPr>
                        <a:t>маблағгузорӣ</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ва</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фароҳам</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овардани</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ҷойҳои</a:t>
                      </a:r>
                      <a:r>
                        <a:rPr lang="ru-RU" sz="1800" b="1" i="0" u="none">
                          <a:solidFill>
                            <a:srgbClr val="002060"/>
                          </a:solidFill>
                          <a:latin typeface="Times New Roman"/>
                          <a:ea typeface="Times New Roman"/>
                          <a:cs typeface="Times New Roman"/>
                        </a:rPr>
                        <a:t> нави </a:t>
                      </a:r>
                      <a:r>
                        <a:rPr lang="ru-RU" sz="1800" b="1" i="0" u="none">
                          <a:solidFill>
                            <a:srgbClr val="002060"/>
                          </a:solidFill>
                          <a:latin typeface="Times New Roman"/>
                          <a:ea typeface="Times New Roman"/>
                          <a:cs typeface="Times New Roman"/>
                        </a:rPr>
                        <a:t>кории</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босифат</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ва</a:t>
                      </a:r>
                      <a:r>
                        <a:rPr lang="ru-RU" sz="1800" b="1" i="0" u="none">
                          <a:solidFill>
                            <a:srgbClr val="002060"/>
                          </a:solidFill>
                          <a:latin typeface="Times New Roman"/>
                          <a:ea typeface="Times New Roman"/>
                          <a:cs typeface="Times New Roman"/>
                        </a:rPr>
                        <a:t> </a:t>
                      </a:r>
                      <a:r>
                        <a:rPr lang="ru-RU" sz="1800" b="1" i="0" u="none">
                          <a:solidFill>
                            <a:srgbClr val="002060"/>
                          </a:solidFill>
                          <a:latin typeface="Times New Roman"/>
                          <a:ea typeface="Times New Roman"/>
                          <a:cs typeface="Times New Roman"/>
                        </a:rPr>
                        <a:t>беҳтар</a:t>
                      </a:r>
                      <a:endParaRPr sz="1800" b="1" i="0" u="none">
                        <a:solidFill>
                          <a:srgbClr val="002060"/>
                        </a:solidFill>
                        <a:latin typeface="Times New Roman"/>
                        <a:ea typeface="Times New Roman"/>
                        <a:cs typeface="Times New Roman"/>
                      </a:endParaRPr>
                    </a:p>
                  </a:txBody>
                  <a:tcPr marL="0" marR="0" marT="0" marB="0">
                    <a:lnL w="12700" algn="ctr">
                      <a:noFill/>
                    </a:lnL>
                    <a:lnR w="12700" algn="ctr">
                      <a:noFill/>
                    </a:lnR>
                    <a:lnT w="12700" algn="ctr">
                      <a:noFill/>
                    </a:lnT>
                    <a:lnB w="12700" algn="ctr">
                      <a:noFill/>
                    </a:lnB>
                  </a:tcPr>
                </a:tc>
              </a:tr>
            </a:tbl>
          </a:graphicData>
        </a:graphic>
      </p:graphicFrame>
      <p:sp>
        <p:nvSpPr>
          <p:cNvPr id="1052333147" name=" 1052333146"/>
          <p:cNvSpPr/>
          <p:nvPr/>
        </p:nvSpPr>
        <p:spPr bwMode="auto">
          <a:xfrm>
            <a:off x="5968559" y="3154680"/>
            <a:ext cx="255240" cy="640440"/>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br>
              <a:rPr/>
            </a:br>
            <a:endParaRPr/>
          </a:p>
        </p:txBody>
      </p:sp>
      <p:graphicFrame>
        <p:nvGraphicFramePr>
          <p:cNvPr id="1289132237" name="Таблица 1289132236"/>
          <p:cNvGraphicFramePr>
            <a:graphicFrameLocks xmlns:a="http://schemas.openxmlformats.org/drawingml/2006/main"/>
          </p:cNvGraphicFramePr>
          <p:nvPr/>
        </p:nvGraphicFramePr>
        <p:xfrm>
          <a:off x="407839" y="1538676"/>
          <a:ext cx="2959223" cy="4953120"/>
        </p:xfrm>
        <a:graphic>
          <a:graphicData uri="http://schemas.openxmlformats.org/drawingml/2006/table">
            <a:tbl>
              <a:tblPr firstRow="1" firstCol="1" lastRow="0" lastCol="0" bandRow="1" bandCol="0"/>
              <a:tblGrid>
                <a:gridCol w="2959223"/>
              </a:tblGrid>
              <a:tr h="4953120">
                <a:tc>
                  <a:txBody>
                    <a:bodyPr/>
                    <a:p>
                      <a:pPr>
                        <a:defRPr/>
                      </a:pPr>
                      <a:r>
                        <a:rPr lang="tg-Cyrl-TJ" sz="1400" b="1" i="0" u="none">
                          <a:solidFill>
                            <a:srgbClr val="000000"/>
                          </a:solidFill>
                          <a:latin typeface="Times New Roman"/>
                          <a:ea typeface="Times New Roman"/>
                          <a:cs typeface="Times New Roman"/>
                        </a:rPr>
                        <a:t>ВАЗИФАҲО: </a:t>
                      </a:r>
                      <a:endParaRPr sz="1400" b="1" i="0" u="none">
                        <a:solidFill>
                          <a:srgbClr val="000000"/>
                        </a:solidFill>
                        <a:latin typeface="Times New Roman"/>
                        <a:ea typeface="Times New Roman"/>
                        <a:cs typeface="Times New Roman"/>
                      </a:endParaRPr>
                    </a:p>
                    <a:p>
                      <a:pPr>
                        <a:defRPr/>
                      </a:pPr>
                      <a:endParaRPr sz="1400"/>
                    </a:p>
                    <a:p>
                      <a:pPr marL="217793" indent="-217793">
                        <a:buAutoNum type="arabicPeriod"/>
                        <a:defRPr/>
                      </a:pPr>
                      <a:r>
                        <a:rPr lang="tg-Cyrl-TJ" sz="1400" b="0" i="0" u="none">
                          <a:solidFill>
                            <a:srgbClr val="000000"/>
                          </a:solidFill>
                          <a:latin typeface="Times New Roman"/>
                          <a:ea typeface="Times New Roman"/>
                          <a:cs typeface="Times New Roman"/>
                        </a:rPr>
                        <a:t>Б</a:t>
                      </a:r>
                      <a:r>
                        <a:rPr sz="1200" b="0" i="0" u="none">
                          <a:solidFill>
                            <a:srgbClr val="000000"/>
                          </a:solidFill>
                          <a:latin typeface="Times New Roman"/>
                          <a:ea typeface="Times New Roman"/>
                          <a:cs typeface="Times New Roman"/>
                        </a:rPr>
                        <a:t>еҳтар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муҳити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тиҷорат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тавассути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расмиёти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соддакардашуда</a:t>
                      </a:r>
                      <a:r>
                        <a:rPr lang="ru-RU" sz="1200" b="0" i="0" u="none">
                          <a:solidFill>
                            <a:srgbClr val="000000"/>
                          </a:solidFill>
                          <a:latin typeface="Times New Roman"/>
                          <a:ea typeface="Times New Roman"/>
                          <a:cs typeface="Times New Roman"/>
                        </a:rPr>
                        <a:t>,</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воридшавӣ</a:t>
                      </a:r>
                      <a:r>
                        <a:rPr lang="ru-RU"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ислоҳоти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мақсаднок</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бахшҳои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афзалиятнок</a:t>
                      </a:r>
                      <a:r>
                        <a:rPr lang="ru-RU" sz="1200" b="0" i="0" u="none">
                          <a:solidFill>
                            <a:srgbClr val="000000"/>
                          </a:solidFill>
                          <a:latin typeface="Times New Roman"/>
                          <a:ea typeface="Times New Roman"/>
                          <a:cs typeface="Times New Roman"/>
                        </a:rPr>
                        <a:t>;</a:t>
                      </a:r>
                      <a:endParaRPr sz="1200" b="0" i="0" u="none">
                        <a:solidFill>
                          <a:srgbClr val="000000"/>
                        </a:solidFill>
                        <a:latin typeface="Times New Roman"/>
                        <a:ea typeface="Times New Roman"/>
                        <a:cs typeface="Times New Roman"/>
                      </a:endParaRPr>
                    </a:p>
                    <a:p>
                      <a:pPr marL="228600" indent="-228600">
                        <a:buFont typeface="+mj-lt"/>
                        <a:buAutoNum type="arabicPeriod"/>
                        <a:defRPr/>
                      </a:pPr>
                      <a:endParaRPr sz="1200" b="0" i="0" u="none">
                        <a:solidFill>
                          <a:srgbClr val="000000"/>
                        </a:solidFill>
                        <a:latin typeface="Times New Roman"/>
                        <a:ea typeface="Times New Roman"/>
                        <a:cs typeface="Times New Roman"/>
                      </a:endParaRPr>
                    </a:p>
                    <a:p>
                      <a:pPr marL="217793" indent="-217793">
                        <a:buAutoNum type="arabicPeriod"/>
                        <a:defRPr/>
                      </a:pPr>
                      <a:r>
                        <a:rPr lang="tg-Cyrl-TJ" sz="1200" b="0" i="0" u="none">
                          <a:solidFill>
                            <a:srgbClr val="000000"/>
                          </a:solidFill>
                          <a:latin typeface="Times New Roman"/>
                          <a:ea typeface="Times New Roman"/>
                          <a:cs typeface="Times New Roman"/>
                        </a:rPr>
                        <a:t>Т</a:t>
                      </a:r>
                      <a:r>
                        <a:rPr sz="1200" b="0" i="0" u="none">
                          <a:solidFill>
                            <a:srgbClr val="000000"/>
                          </a:solidFill>
                          <a:latin typeface="Times New Roman"/>
                          <a:ea typeface="Times New Roman"/>
                          <a:cs typeface="Times New Roman"/>
                        </a:rPr>
                        <a:t>аъмини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дастгирии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молиявӣ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ғайримолиявӣ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ҷумла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инкубатсия</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стартапҳо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рушди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иқтидори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идоракунӣ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корхонаҳои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хурду</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миёнаи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мавҷуда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беҳтар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воридшавӣ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рушди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ширкатҳо</a:t>
                      </a:r>
                      <a:endParaRPr sz="1200" b="0" i="0" u="none">
                        <a:solidFill>
                          <a:srgbClr val="000000"/>
                        </a:solidFill>
                        <a:latin typeface="Times New Roman"/>
                        <a:ea typeface="Times New Roman"/>
                        <a:cs typeface="Times New Roman"/>
                      </a:endParaRPr>
                    </a:p>
                    <a:p>
                      <a:pPr marL="228600" indent="-228600">
                        <a:buFont typeface="+mj-lt"/>
                        <a:buAutoNum type="arabicPeriod"/>
                        <a:defRPr/>
                      </a:pPr>
                      <a:endParaRPr sz="1200" b="0" i="0" u="none">
                        <a:solidFill>
                          <a:srgbClr val="000000"/>
                        </a:solidFill>
                        <a:latin typeface="Times New Roman"/>
                        <a:ea typeface="Times New Roman"/>
                        <a:cs typeface="Times New Roman"/>
                      </a:endParaRPr>
                    </a:p>
                    <a:p>
                      <a:pPr marL="217793" indent="-217793">
                        <a:buAutoNum type="arabicPeriod"/>
                        <a:defRPr/>
                      </a:pPr>
                      <a:r>
                        <a:rPr lang="tg-Cyrl-TJ" sz="1200" b="0" i="0" u="none">
                          <a:solidFill>
                            <a:srgbClr val="000000"/>
                          </a:solidFill>
                          <a:latin typeface="Times New Roman"/>
                          <a:ea typeface="Times New Roman"/>
                          <a:cs typeface="Times New Roman"/>
                        </a:rPr>
                        <a:t>Т</a:t>
                      </a:r>
                      <a:r>
                        <a:rPr sz="1200" b="0" i="0" u="none">
                          <a:solidFill>
                            <a:srgbClr val="000000"/>
                          </a:solidFill>
                          <a:latin typeface="Times New Roman"/>
                          <a:ea typeface="Times New Roman"/>
                          <a:cs typeface="Times New Roman"/>
                        </a:rPr>
                        <a:t>аҳияи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системаҳои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муосири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пардохтӣ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мутобиқшаванда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ҳамчун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омили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калидӣ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маблағгузорӣ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тамаркуз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густариш</a:t>
                      </a:r>
                      <a:r>
                        <a:rPr sz="1200" b="0" i="0" u="none">
                          <a:solidFill>
                            <a:srgbClr val="000000"/>
                          </a:solidFill>
                          <a:latin typeface="Times New Roman"/>
                          <a:ea typeface="Times New Roman"/>
                          <a:cs typeface="Times New Roman"/>
                        </a:rPr>
                        <a:t>.</a:t>
                      </a:r>
                      <a:endParaRPr/>
                    </a:p>
                  </a:txBody>
                  <a:tcPr marL="0" marR="0" marT="0" marB="0">
                    <a:lnL w="12700" algn="ctr">
                      <a:noFill/>
                    </a:lnL>
                    <a:lnR w="12700" algn="ctr">
                      <a:noFill/>
                    </a:lnR>
                    <a:lnT w="12700" algn="ctr">
                      <a:noFill/>
                    </a:lnT>
                    <a:lnB w="12700" algn="ctr">
                      <a:noFill/>
                    </a:lnB>
                  </a:tcPr>
                </a:tc>
              </a:tr>
            </a:tbl>
          </a:graphicData>
        </a:graphic>
      </p:graphicFrame>
      <p:sp>
        <p:nvSpPr>
          <p:cNvPr id="1724598238" name=" 1724598237"/>
          <p:cNvSpPr/>
          <p:nvPr/>
        </p:nvSpPr>
        <p:spPr bwMode="auto">
          <a:xfrm>
            <a:off x="10491149" y="5651524"/>
            <a:ext cx="255240" cy="640440"/>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br>
              <a:rPr/>
            </a:br>
            <a:endParaRPr/>
          </a:p>
        </p:txBody>
      </p:sp>
      <p:graphicFrame>
        <p:nvGraphicFramePr>
          <p:cNvPr id="928162442" name="Таблица 928162441"/>
          <p:cNvGraphicFramePr>
            <a:graphicFrameLocks xmlns:a="http://schemas.openxmlformats.org/drawingml/2006/main"/>
          </p:cNvGraphicFramePr>
          <p:nvPr/>
        </p:nvGraphicFramePr>
        <p:xfrm>
          <a:off x="3681060" y="1538675"/>
          <a:ext cx="4032361" cy="5059679"/>
        </p:xfrm>
        <a:graphic>
          <a:graphicData uri="http://schemas.openxmlformats.org/drawingml/2006/table">
            <a:tbl>
              <a:tblPr firstRow="1" firstCol="1" lastRow="0" lastCol="0" bandRow="1" bandCol="0"/>
              <a:tblGrid>
                <a:gridCol w="4032361"/>
              </a:tblGrid>
              <a:tr h="4847430">
                <a:tc>
                  <a:txBody>
                    <a:bodyPr/>
                    <a:p>
                      <a:pPr algn="ctr">
                        <a:defRPr/>
                      </a:pPr>
                      <a:r>
                        <a:rPr lang="tg-Cyrl-TJ"/>
                        <a:t> </a:t>
                      </a:r>
                      <a:r>
                        <a:rPr lang="tg-Cyrl-TJ" sz="1400" b="1">
                          <a:latin typeface="Times New Roman"/>
                          <a:ea typeface="Times New Roman"/>
                          <a:cs typeface="Times New Roman"/>
                        </a:rPr>
                        <a:t>НИГОҲИ  ЭКОЛГИИ ЛОИҲ</a:t>
                      </a:r>
                      <a:r>
                        <a:rPr lang="tg-Cyrl-TJ" sz="1400">
                          <a:latin typeface="Times New Roman"/>
                          <a:ea typeface="Times New Roman"/>
                          <a:cs typeface="Times New Roman"/>
                        </a:rPr>
                        <a:t>А </a:t>
                      </a:r>
                      <a:endParaRPr/>
                    </a:p>
                    <a:p>
                      <a:pPr algn="ctr">
                        <a:defRPr/>
                      </a:pPr>
                      <a:r>
                        <a:rPr lang="tg-Cyrl-TJ" sz="1200" b="1">
                          <a:latin typeface="Times New Roman"/>
                          <a:ea typeface="Times New Roman"/>
                          <a:cs typeface="Times New Roman"/>
                        </a:rPr>
                        <a:t>ХАВФ МИЁНА (МУЪТАДИЛ)</a:t>
                      </a:r>
                      <a:r>
                        <a:rPr lang="tg-Cyrl-TJ" sz="1400">
                          <a:latin typeface="Times New Roman"/>
                          <a:ea typeface="Times New Roman"/>
                          <a:cs typeface="Times New Roman"/>
                        </a:rPr>
                        <a:t> </a:t>
                      </a:r>
                      <a:endParaRPr sz="1400">
                        <a:latin typeface="Times New Roman"/>
                        <a:cs typeface="Times New Roman"/>
                      </a:endParaRPr>
                    </a:p>
                    <a:p>
                      <a:pPr marL="217793" indent="-217793" algn="l">
                        <a:buFont typeface="Arial"/>
                        <a:buChar char="•"/>
                        <a:defRPr/>
                      </a:pPr>
                      <a:r>
                        <a:rPr sz="1200" b="0" i="0" u="none">
                          <a:solidFill>
                            <a:srgbClr val="000000"/>
                          </a:solidFill>
                          <a:latin typeface="Times New Roman"/>
                          <a:ea typeface="Times New Roman"/>
                          <a:cs typeface="Times New Roman"/>
                        </a:rPr>
                        <a:t>Лоиҳаи</a:t>
                      </a:r>
                      <a:r>
                        <a:rPr sz="1200" b="0" i="0" u="none">
                          <a:solidFill>
                            <a:srgbClr val="000000"/>
                          </a:solidFill>
                          <a:latin typeface="Times New Roman"/>
                          <a:ea typeface="Times New Roman"/>
                          <a:cs typeface="Times New Roman"/>
                        </a:rPr>
                        <a:t> FINGROW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саросари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кишвар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амалӣ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мешавад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тақвияти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муҳити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тиҷорат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васеъ</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имкониятҳои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соҳибкорӣ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пешбурди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пардохтҳои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беҳтар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кардани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маблағгузорӣ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корхонаҳои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хурду</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миёна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стартапҳо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нигаронида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шудааст</a:t>
                      </a:r>
                      <a:r>
                        <a:rPr sz="1200" b="0" i="0" u="none">
                          <a:solidFill>
                            <a:srgbClr val="000000"/>
                          </a:solidFill>
                          <a:latin typeface="Times New Roman"/>
                          <a:ea typeface="Times New Roman"/>
                          <a:cs typeface="Times New Roman"/>
                        </a:rPr>
                        <a:t>. </a:t>
                      </a:r>
                      <a:endParaRPr/>
                    </a:p>
                    <a:p>
                      <a:pPr marL="217793" indent="-217793" algn="l">
                        <a:buFont typeface="Arial"/>
                        <a:buChar char="•"/>
                        <a:defRPr/>
                      </a:pPr>
                      <a:endParaRPr sz="1200" b="0" i="0" u="none">
                        <a:solidFill>
                          <a:srgbClr val="000000"/>
                        </a:solidFill>
                        <a:latin typeface="Times New Roman"/>
                        <a:cs typeface="Times New Roman"/>
                      </a:endParaRPr>
                    </a:p>
                    <a:p>
                      <a:pPr marL="217793" indent="-217793" algn="l">
                        <a:buFont typeface="Arial"/>
                        <a:buChar char="•"/>
                        <a:defRPr/>
                      </a:pPr>
                      <a:r>
                        <a:rPr sz="1200" b="0" i="0" u="none">
                          <a:solidFill>
                            <a:srgbClr val="000000"/>
                          </a:solidFill>
                          <a:latin typeface="Times New Roman"/>
                          <a:ea typeface="Times New Roman"/>
                          <a:cs typeface="Times New Roman"/>
                        </a:rPr>
                        <a:t>Фаъолиятҳои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кумаки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техникӣ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тақвияти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институтсионалӣ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платформаҳои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механизмҳои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дастгирии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молиявиро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қабили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барномаҳои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инкубатсия</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фонди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фондҳо</a:t>
                      </a:r>
                      <a:r>
                        <a:rPr lang="ru-RU" sz="1200" b="0" i="0" u="none">
                          <a:solidFill>
                            <a:srgbClr val="000000"/>
                          </a:solidFill>
                          <a:latin typeface="Times New Roman"/>
                          <a:ea typeface="Times New Roman"/>
                          <a:cs typeface="Times New Roman"/>
                        </a:rPr>
                        <a:t>-</a:t>
                      </a:r>
                      <a:r>
                        <a:rPr lang="tg-Cyrl-TJ" sz="1200" b="0" i="0" u="none">
                          <a:solidFill>
                            <a:srgbClr val="000000"/>
                          </a:solidFill>
                          <a:latin typeface="Times New Roman"/>
                          <a:ea typeface="Times New Roman"/>
                          <a:cs typeface="Times New Roman"/>
                        </a:rPr>
                        <a:t>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мегиранд</a:t>
                      </a:r>
                      <a:r>
                        <a:rPr sz="1200" b="0" i="0" u="none">
                          <a:solidFill>
                            <a:srgbClr val="000000"/>
                          </a:solidFill>
                          <a:latin typeface="Times New Roman"/>
                          <a:ea typeface="Times New Roman"/>
                          <a:cs typeface="Times New Roman"/>
                        </a:rPr>
                        <a:t>. </a:t>
                      </a:r>
                      <a:endParaRPr/>
                    </a:p>
                    <a:p>
                      <a:pPr marL="217793" indent="-217793" algn="l">
                        <a:buFont typeface="Arial"/>
                        <a:buChar char="•"/>
                        <a:defRPr/>
                      </a:pPr>
                      <a:endParaRPr sz="1200" b="0" i="0" u="none">
                        <a:solidFill>
                          <a:srgbClr val="000000"/>
                        </a:solidFill>
                        <a:latin typeface="Times New Roman"/>
                        <a:ea typeface="Times New Roman"/>
                        <a:cs typeface="Times New Roman"/>
                      </a:endParaRPr>
                    </a:p>
                    <a:p>
                      <a:pPr marL="217793" indent="-217793" algn="l">
                        <a:buFont typeface="Arial"/>
                        <a:buChar char="•"/>
                        <a:defRPr/>
                      </a:pPr>
                      <a:r>
                        <a:rPr sz="1200" b="0" i="0" u="none">
                          <a:solidFill>
                            <a:srgbClr val="000000"/>
                          </a:solidFill>
                          <a:latin typeface="Times New Roman"/>
                          <a:ea typeface="Times New Roman"/>
                          <a:cs typeface="Times New Roman"/>
                        </a:rPr>
                        <a:t>Интизор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меравад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хатарҳои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алоқаманданд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маҳдуд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бошанд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зеро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асосан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хидматҳои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машваратӣ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системаҳои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дастгирии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тиҷоратҳоеро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мегиранд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монанди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таъмири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ночизи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иншоот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истифодаи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энергияи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марбут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инфрасохтори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идоракунии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таҷҳизоти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электронӣ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партовҳои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электронӣ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мекунанд</a:t>
                      </a:r>
                      <a:r>
                        <a:rPr sz="1200" b="0" i="0" u="none">
                          <a:solidFill>
                            <a:srgbClr val="000000"/>
                          </a:solidFill>
                          <a:latin typeface="Times New Roman"/>
                          <a:ea typeface="Times New Roman"/>
                          <a:cs typeface="Times New Roman"/>
                        </a:rPr>
                        <a:t>.</a:t>
                      </a:r>
                      <a:endParaRPr/>
                    </a:p>
                    <a:p>
                      <a:pPr marL="217793" indent="-217793" algn="l">
                        <a:buFont typeface="Arial"/>
                        <a:buChar char="•"/>
                        <a:defRPr/>
                      </a:pPr>
                      <a:r>
                        <a:rPr sz="1200" b="0" i="0" u="none">
                          <a:solidFill>
                            <a:srgbClr val="000000"/>
                          </a:solidFill>
                          <a:latin typeface="Times New Roman"/>
                          <a:ea typeface="Times New Roman"/>
                          <a:cs typeface="Times New Roman"/>
                        </a:rPr>
                        <a:t>Хатарҳои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экологӣ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метавонанд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корхонаҳои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хурду</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миёна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тавассути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механизмҳои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маблағгузорӣ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дастгирӣ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мешаванд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вуҷуд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оянд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метавонанд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истеҳсолоти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коркарди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маҳсулоти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кишоварзӣ</a:t>
                      </a:r>
                      <a:r>
                        <a:rPr sz="1200" b="0" i="0" u="none">
                          <a:solidFill>
                            <a:srgbClr val="000000"/>
                          </a:solidFill>
                          <a:latin typeface="Times New Roman"/>
                          <a:ea typeface="Times New Roman"/>
                          <a:cs typeface="Times New Roman"/>
                        </a:rPr>
                        <a:t> ё </a:t>
                      </a:r>
                      <a:r>
                        <a:rPr sz="1200" b="0" i="0" u="none">
                          <a:solidFill>
                            <a:srgbClr val="000000"/>
                          </a:solidFill>
                          <a:latin typeface="Times New Roman"/>
                          <a:ea typeface="Times New Roman"/>
                          <a:cs typeface="Times New Roman"/>
                        </a:rPr>
                        <a:t>корхонаҳои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хидматрасониро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гиранд</a:t>
                      </a:r>
                      <a:r>
                        <a:rPr sz="1200" b="0" i="0" u="none">
                          <a:solidFill>
                            <a:srgbClr val="000000"/>
                          </a:solidFill>
                          <a:latin typeface="Times New Roman"/>
                          <a:ea typeface="Times New Roman"/>
                          <a:cs typeface="Times New Roman"/>
                        </a:rPr>
                        <a:t>.</a:t>
                      </a:r>
                      <a:endParaRPr sz="1800">
                        <a:latin typeface="Times New Roman"/>
                        <a:cs typeface="Times New Roman"/>
                      </a:endParaRPr>
                    </a:p>
                  </a:txBody>
                  <a:tcPr marL="0" marR="0" marT="0" marB="0">
                    <a:lnL w="12700" algn="ctr">
                      <a:noFill/>
                    </a:lnL>
                    <a:lnR w="12700" algn="ctr">
                      <a:noFill/>
                    </a:lnR>
                    <a:lnT w="12700" algn="ctr">
                      <a:noFill/>
                    </a:lnT>
                    <a:lnB w="12700" algn="ctr">
                      <a:noFill/>
                    </a:lnB>
                  </a:tcPr>
                </a:tc>
              </a:tr>
            </a:tbl>
          </a:graphicData>
        </a:graphic>
      </p:graphicFrame>
      <p:sp>
        <p:nvSpPr>
          <p:cNvPr id="13864381" name=" 13864380"/>
          <p:cNvSpPr/>
          <p:nvPr/>
        </p:nvSpPr>
        <p:spPr bwMode="auto">
          <a:xfrm>
            <a:off x="14455100" y="4876134"/>
            <a:ext cx="125161" cy="640440"/>
          </a:xfrm>
        </p:spPr>
        <p:txBody>
          <a:bodyPr rot="0" spcFirstLastPara="0" vertOverflow="overflow" horzOverflow="overflow" vert="horz" wrap="square" lIns="91440" tIns="45720" rIns="91440" bIns="45720" numCol="1" spcCol="0" rtlCol="0" fromWordArt="0" anchor="t" anchorCtr="0" forceAA="0" compatLnSpc="1">
            <a:prstTxWarp prst="textNoShape"/>
            <a:spAutoFit/>
          </a:bodyPr>
          <a:lstStyle/>
          <a:p>
            <a:pPr>
              <a:defRPr/>
            </a:pPr>
            <a:br>
              <a:rPr/>
            </a:br>
            <a:endParaRPr/>
          </a:p>
        </p:txBody>
      </p:sp>
      <p:graphicFrame>
        <p:nvGraphicFramePr>
          <p:cNvPr id="948498386" name="Таблица 948498385"/>
          <p:cNvGraphicFramePr>
            <a:graphicFrameLocks xmlns:a="http://schemas.openxmlformats.org/drawingml/2006/main"/>
          </p:cNvGraphicFramePr>
          <p:nvPr/>
        </p:nvGraphicFramePr>
        <p:xfrm>
          <a:off x="8157305" y="1538676"/>
          <a:ext cx="3706123" cy="4883384"/>
        </p:xfrm>
        <a:graphic>
          <a:graphicData uri="http://schemas.openxmlformats.org/drawingml/2006/table">
            <a:tbl>
              <a:tblPr firstRow="1" firstCol="1" lastRow="0" lastCol="0" bandRow="1" bandCol="0"/>
              <a:tblGrid>
                <a:gridCol w="3706123"/>
              </a:tblGrid>
              <a:tr h="4883384">
                <a:tc>
                  <a:txBody>
                    <a:bodyPr/>
                    <a:p>
                      <a:pPr>
                        <a:defRPr/>
                      </a:pPr>
                      <a:r>
                        <a:rPr lang="tg-Cyrl-TJ"/>
                        <a:t> </a:t>
                      </a:r>
                      <a:r>
                        <a:rPr lang="tg-Cyrl-TJ" sz="1400" b="1">
                          <a:latin typeface="Times New Roman"/>
                          <a:ea typeface="Times New Roman"/>
                          <a:cs typeface="Times New Roman"/>
                        </a:rPr>
                        <a:t>НИГОҲИ ИҶТИМОИИ ЛОИҲА</a:t>
                      </a:r>
                      <a:r>
                        <a:rPr lang="tg-Cyrl-TJ">
                          <a:latin typeface="Times New Roman"/>
                          <a:ea typeface="Times New Roman"/>
                          <a:cs typeface="Times New Roman"/>
                        </a:rPr>
                        <a:t> </a:t>
                      </a:r>
                      <a:endParaRPr>
                        <a:latin typeface="Times New Roman"/>
                        <a:cs typeface="Times New Roman"/>
                      </a:endParaRPr>
                    </a:p>
                    <a:p>
                      <a:pPr algn="ctr">
                        <a:defRPr/>
                      </a:pPr>
                      <a:r>
                        <a:rPr lang="tg-Cyrl-TJ" sz="1200" b="1" i="0" u="none" strike="noStrike" cap="none" spc="0">
                          <a:solidFill>
                            <a:schemeClr val="tx1"/>
                          </a:solidFill>
                          <a:latin typeface="Times New Roman"/>
                          <a:ea typeface="Times New Roman"/>
                          <a:cs typeface="Times New Roman"/>
                        </a:rPr>
                        <a:t>ХАВФ МИЁНА (МУЪТАДИЛ)</a:t>
                      </a:r>
                      <a:r>
                        <a:rPr lang="tg-Cyrl-TJ" sz="1200" b="0" i="0" u="none" strike="noStrike" cap="none" spc="0">
                          <a:solidFill>
                            <a:schemeClr val="tx1"/>
                          </a:solidFill>
                          <a:latin typeface="Times New Roman"/>
                          <a:ea typeface="Times New Roman"/>
                          <a:cs typeface="Times New Roman"/>
                        </a:rPr>
                        <a:t> </a:t>
                      </a:r>
                      <a:endParaRPr sz="1200" b="0" i="0" u="none">
                        <a:solidFill>
                          <a:srgbClr val="000000"/>
                        </a:solidFill>
                        <a:latin typeface="Times New Roman"/>
                        <a:ea typeface="Times New Roman"/>
                        <a:cs typeface="Times New Roman"/>
                      </a:endParaRPr>
                    </a:p>
                    <a:p>
                      <a:pPr algn="l">
                        <a:defRPr/>
                      </a:pPr>
                      <a:r>
                        <a:rPr sz="1200" b="0" i="0" u="none">
                          <a:solidFill>
                            <a:srgbClr val="000000"/>
                          </a:solidFill>
                          <a:latin typeface="Times New Roman"/>
                          <a:ea typeface="Times New Roman"/>
                          <a:cs typeface="Times New Roman"/>
                        </a:rPr>
                        <a:t>Тоҷикистон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мушкилоти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сохторӣ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ҷумла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нобаробарии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минтақавӣ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имкониятҳои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маҳдуди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расмии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шуғл</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маҳдуд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маблағгузорӣ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барои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тиҷоратҳои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бахусус</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онҳое</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ҷониби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занон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ҷавонон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роҳбарӣ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мешаванд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рӯбарӯ</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аст</a:t>
                      </a:r>
                      <a:r>
                        <a:rPr sz="1200" b="0" i="0" u="none">
                          <a:solidFill>
                            <a:srgbClr val="000000"/>
                          </a:solidFill>
                          <a:latin typeface="Times New Roman"/>
                          <a:ea typeface="Times New Roman"/>
                          <a:cs typeface="Times New Roman"/>
                        </a:rPr>
                        <a:t>. </a:t>
                      </a:r>
                      <a:endParaRPr/>
                    </a:p>
                    <a:p>
                      <a:pPr algn="l">
                        <a:defRPr/>
                      </a:pPr>
                      <a:endParaRPr sz="1200" b="0" i="0" u="none">
                        <a:solidFill>
                          <a:srgbClr val="000000"/>
                        </a:solidFill>
                        <a:latin typeface="Times New Roman"/>
                        <a:ea typeface="Times New Roman"/>
                        <a:cs typeface="Times New Roman"/>
                      </a:endParaRPr>
                    </a:p>
                    <a:p>
                      <a:pPr algn="l">
                        <a:defRPr/>
                      </a:pPr>
                      <a:r>
                        <a:rPr sz="1200" b="0" i="0" u="none">
                          <a:solidFill>
                            <a:srgbClr val="000000"/>
                          </a:solidFill>
                          <a:latin typeface="Times New Roman"/>
                          <a:ea typeface="Times New Roman"/>
                          <a:cs typeface="Times New Roman"/>
                        </a:rPr>
                        <a:t>Қабули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нобаробари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технологияҳои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фарогирии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молиявӣ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саросари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минтақаҳо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бахусус</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минтақаҳои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деҳот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тиҷоратҳои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ҷониби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занон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роҳбарӣшаванда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соҳибкорони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ҷавон</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таъсир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мерасонад</a:t>
                      </a:r>
                      <a:r>
                        <a:rPr sz="1200" b="0" i="0" u="none">
                          <a:solidFill>
                            <a:srgbClr val="000000"/>
                          </a:solidFill>
                          <a:latin typeface="Times New Roman"/>
                          <a:ea typeface="Times New Roman"/>
                          <a:cs typeface="Times New Roman"/>
                        </a:rPr>
                        <a:t>,</a:t>
                      </a:r>
                      <a:r>
                        <a:rPr lang="tg-Cyrl-TJ" sz="1200" b="0" i="0" u="none">
                          <a:solidFill>
                            <a:srgbClr val="000000"/>
                          </a:solidFill>
                          <a:latin typeface="Times New Roman"/>
                          <a:ea typeface="Times New Roman"/>
                          <a:cs typeface="Times New Roman"/>
                        </a:rPr>
                        <a:t>ки ин </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метавонад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одилонаро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манфиатҳои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лоиҳа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маҳдуд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кунад</a:t>
                      </a:r>
                      <a:r>
                        <a:rPr lang="tg-Cyrl-TJ" sz="1200" b="0" i="0" u="none">
                          <a:solidFill>
                            <a:srgbClr val="000000"/>
                          </a:solidFill>
                          <a:latin typeface="Times New Roman"/>
                          <a:ea typeface="Times New Roman"/>
                          <a:cs typeface="Times New Roman"/>
                        </a:rPr>
                        <a:t>.</a:t>
                      </a:r>
                      <a:endParaRPr/>
                    </a:p>
                    <a:p>
                      <a:pPr algn="l">
                        <a:defRPr/>
                      </a:pPr>
                      <a:endParaRPr lang="tg-Cyrl-TJ" sz="1200" b="0" i="0" u="none">
                        <a:solidFill>
                          <a:srgbClr val="000000"/>
                        </a:solidFill>
                        <a:latin typeface="Times New Roman"/>
                        <a:ea typeface="Times New Roman"/>
                        <a:cs typeface="Times New Roman"/>
                      </a:endParaRPr>
                    </a:p>
                    <a:p>
                      <a:pPr algn="l">
                        <a:defRPr/>
                      </a:pPr>
                      <a:r>
                        <a:rPr lang="tg-Cyrl-TJ" sz="1200" b="0" i="0" u="none">
                          <a:solidFill>
                            <a:srgbClr val="000000"/>
                          </a:solidFill>
                          <a:latin typeface="Times New Roman"/>
                          <a:ea typeface="Times New Roman"/>
                          <a:cs typeface="Times New Roman"/>
                        </a:rPr>
                        <a:t>Ин самт </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меъёрҳои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ҳуқуқии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фарогир</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ҷалби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ҷонибҳои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манфиатдорро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талаб</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мекунад</a:t>
                      </a:r>
                      <a:r>
                        <a:rPr sz="1200" b="0" i="0" u="none">
                          <a:solidFill>
                            <a:srgbClr val="000000"/>
                          </a:solidFill>
                          <a:latin typeface="Times New Roman"/>
                          <a:ea typeface="Times New Roman"/>
                          <a:cs typeface="Times New Roman"/>
                        </a:rPr>
                        <a:t>. </a:t>
                      </a:r>
                      <a:endParaRPr/>
                    </a:p>
                    <a:p>
                      <a:pPr algn="l">
                        <a:defRPr/>
                      </a:pPr>
                      <a:r>
                        <a:rPr sz="1200" b="0" i="0" u="none">
                          <a:solidFill>
                            <a:srgbClr val="000000"/>
                          </a:solidFill>
                          <a:latin typeface="Times New Roman"/>
                          <a:ea typeface="Times New Roman"/>
                          <a:cs typeface="Times New Roman"/>
                        </a:rPr>
                        <a:t>Бисёре</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аз</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корхонаҳои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хурду</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миёна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ғайрирасмӣ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фаъолият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мекунанд</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монеаҳои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марбут</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риояи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қонунгузорӣ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дастрасӣ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бозорҳо</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ва</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хидматрасонии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молиявии</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рақамӣ</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рӯбарӯ</a:t>
                      </a:r>
                      <a:r>
                        <a:rPr sz="1200" b="0" i="0" u="none">
                          <a:solidFill>
                            <a:srgbClr val="000000"/>
                          </a:solidFill>
                          <a:latin typeface="Times New Roman"/>
                          <a:ea typeface="Times New Roman"/>
                          <a:cs typeface="Times New Roman"/>
                        </a:rPr>
                        <a:t> </a:t>
                      </a:r>
                      <a:r>
                        <a:rPr sz="1200" b="0" i="0" u="none">
                          <a:solidFill>
                            <a:srgbClr val="000000"/>
                          </a:solidFill>
                          <a:latin typeface="Times New Roman"/>
                          <a:ea typeface="Times New Roman"/>
                          <a:cs typeface="Times New Roman"/>
                        </a:rPr>
                        <a:t>мешаванд</a:t>
                      </a:r>
                      <a:r>
                        <a:rPr sz="1200" b="0" i="0" u="none">
                          <a:solidFill>
                            <a:srgbClr val="000000"/>
                          </a:solidFill>
                          <a:latin typeface="Times New Roman"/>
                          <a:ea typeface="Times New Roman"/>
                          <a:cs typeface="Times New Roman"/>
                        </a:rPr>
                        <a:t>.</a:t>
                      </a:r>
                      <a:endParaRPr>
                        <a:latin typeface="Times New Roman"/>
                        <a:cs typeface="Times New Roman"/>
                      </a:endParaRPr>
                    </a:p>
                  </a:txBody>
                  <a:tcPr marL="0" marR="0" marT="0" marB="0">
                    <a:lnL w="12700" algn="ctr">
                      <a:noFill/>
                    </a:lnL>
                    <a:lnR w="12700" algn="ctr">
                      <a:noFill/>
                    </a:lnR>
                    <a:lnT w="12700" algn="ctr">
                      <a:noFill/>
                    </a:lnT>
                    <a:lnB w="12700" algn="ctr">
                      <a:no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73969633" name="Заголовок 5"/>
          <p:cNvSpPr>
            <a:spLocks noGrp="1"/>
          </p:cNvSpPr>
          <p:nvPr>
            <p:ph type="title"/>
          </p:nvPr>
        </p:nvSpPr>
        <p:spPr bwMode="auto">
          <a:xfrm>
            <a:off x="246321" y="95691"/>
            <a:ext cx="11536325" cy="542390"/>
          </a:xfrm>
          <a:prstGeom prst="rect">
            <a:avLst/>
          </a:prstGeom>
          <a:solidFill>
            <a:srgbClr val="002060"/>
          </a:solidFill>
        </p:spPr>
        <p:txBody>
          <a:bodyPr>
            <a:noAutofit/>
          </a:bodyPr>
          <a:lstStyle/>
          <a:p>
            <a:pPr algn="ctr">
              <a:defRPr/>
            </a:pPr>
            <a:r>
              <a:rPr lang="ru-RU" sz="3600" b="1">
                <a:solidFill>
                  <a:schemeClr val="bg1"/>
                </a:solidFill>
                <a:latin typeface="Times New Roman"/>
                <a:ea typeface="Times New Roman"/>
                <a:cs typeface="Times New Roman"/>
              </a:rPr>
              <a:t>Чаҳорчӯбаи экологӣ ва иҷтимоии Бонки Ҷаҳонӣ*</a:t>
            </a:r>
            <a:endParaRPr sz="4800">
              <a:solidFill>
                <a:schemeClr val="bg1"/>
              </a:solidFill>
              <a:latin typeface="Times New Roman"/>
              <a:cs typeface="Times New Roman"/>
            </a:endParaRPr>
          </a:p>
        </p:txBody>
      </p:sp>
      <p:sp>
        <p:nvSpPr>
          <p:cNvPr id="542754335" name="Заголовок 5"/>
          <p:cNvSpPr txBox="1"/>
          <p:nvPr/>
        </p:nvSpPr>
        <p:spPr bwMode="auto">
          <a:xfrm>
            <a:off x="246321" y="723899"/>
            <a:ext cx="11536326" cy="5762624"/>
          </a:xfrm>
          <a:prstGeom prst="rect">
            <a:avLst/>
          </a:prstGeom>
        </p:spPr>
        <p:txBody>
          <a:bodyPr vert="horz" lIns="91440" tIns="45720" rIns="91440" bIns="45720" rtlCol="0" anchor="ctr">
            <a:noAutofit/>
          </a:bodyPr>
          <a:lstStyle>
            <a:lvl1pPr algn="l" defTabSz="914400">
              <a:lnSpc>
                <a:spcPct val="90000"/>
              </a:lnSpc>
              <a:spcBef>
                <a:spcPts val="0"/>
              </a:spcBef>
              <a:buNone/>
              <a:defRPr sz="4400">
                <a:solidFill>
                  <a:schemeClr val="bg2">
                    <a:lumMod val="50000"/>
                  </a:schemeClr>
                </a:solidFill>
                <a:latin typeface="+mj-lt"/>
                <a:ea typeface="+mj-ea"/>
                <a:cs typeface="+mj-cs"/>
              </a:defRPr>
            </a:lvl1pPr>
          </a:lstStyle>
          <a:p>
            <a:pPr algn="just">
              <a:defRPr/>
            </a:pPr>
            <a:r>
              <a:rPr lang="ru-RU" sz="2200">
                <a:solidFill>
                  <a:srgbClr val="002060"/>
                </a:solidFill>
                <a:latin typeface="Times New Roman"/>
                <a:ea typeface="Times New Roman"/>
                <a:cs typeface="Times New Roman"/>
              </a:rPr>
              <a:t>Принсипҳои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иҷтимоӣ</a:t>
            </a:r>
            <a:r>
              <a:rPr lang="ru-RU" sz="2200">
                <a:solidFill>
                  <a:srgbClr val="002060"/>
                </a:solidFill>
                <a:latin typeface="Times New Roman"/>
                <a:ea typeface="Times New Roman"/>
                <a:cs typeface="Times New Roman"/>
              </a:rPr>
              <a:t>-экологии Бонки </a:t>
            </a:r>
            <a:r>
              <a:rPr lang="ru-RU" sz="2200">
                <a:solidFill>
                  <a:srgbClr val="002060"/>
                </a:solidFill>
                <a:latin typeface="Times New Roman"/>
                <a:ea typeface="Times New Roman"/>
                <a:cs typeface="Times New Roman"/>
              </a:rPr>
              <a:t>Ҷаҳонӣ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ӯҳдадории</a:t>
            </a:r>
            <a:r>
              <a:rPr lang="ru-RU" sz="2200">
                <a:solidFill>
                  <a:srgbClr val="002060"/>
                </a:solidFill>
                <a:latin typeface="Times New Roman"/>
                <a:ea typeface="Times New Roman"/>
                <a:cs typeface="Times New Roman"/>
              </a:rPr>
              <a:t> ин </a:t>
            </a:r>
            <a:r>
              <a:rPr lang="ru-RU" sz="2200">
                <a:solidFill>
                  <a:srgbClr val="002060"/>
                </a:solidFill>
                <a:latin typeface="Times New Roman"/>
                <a:ea typeface="Times New Roman"/>
                <a:cs typeface="Times New Roman"/>
              </a:rPr>
              <a:t>созмонро</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ҳадафҳои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рушди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устувор</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инъикос</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намуда</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татбиқи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чораҳои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сиёсӣ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ва</a:t>
            </a:r>
            <a:r>
              <a:rPr lang="ru-RU" sz="2200">
                <a:solidFill>
                  <a:srgbClr val="002060"/>
                </a:solidFill>
                <a:latin typeface="Times New Roman"/>
                <a:ea typeface="Times New Roman"/>
                <a:cs typeface="Times New Roman"/>
              </a:rPr>
              <a:t> як </a:t>
            </a:r>
            <a:r>
              <a:rPr lang="ru-RU" sz="2200">
                <a:solidFill>
                  <a:srgbClr val="002060"/>
                </a:solidFill>
                <a:latin typeface="Times New Roman"/>
                <a:ea typeface="Times New Roman"/>
                <a:cs typeface="Times New Roman"/>
              </a:rPr>
              <a:t>қатор</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стандартҳои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иҷтимоӣ-экологӣ</a:t>
            </a:r>
            <a:r>
              <a:rPr lang="ru-RU" sz="2200">
                <a:solidFill>
                  <a:srgbClr val="002060"/>
                </a:solidFill>
                <a:latin typeface="Times New Roman"/>
                <a:ea typeface="Times New Roman"/>
                <a:cs typeface="Times New Roman"/>
              </a:rPr>
              <a:t> (СИЭ)-и </a:t>
            </a:r>
            <a:r>
              <a:rPr lang="ru-RU" sz="2200">
                <a:solidFill>
                  <a:srgbClr val="002060"/>
                </a:solidFill>
                <a:latin typeface="Times New Roman"/>
                <a:ea typeface="Times New Roman"/>
                <a:cs typeface="Times New Roman"/>
              </a:rPr>
              <a:t>Бонкро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пешбинӣ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мекунанд</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мақсади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дастгирии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татбиқи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лоиҳаҳои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қарзгирандагон</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барои</a:t>
            </a:r>
            <a:r>
              <a:rPr lang="ru-RU" sz="2200">
                <a:solidFill>
                  <a:srgbClr val="002060"/>
                </a:solidFill>
                <a:latin typeface="Times New Roman"/>
                <a:ea typeface="Times New Roman"/>
                <a:cs typeface="Times New Roman"/>
              </a:rPr>
              <a:t> аз </a:t>
            </a:r>
            <a:r>
              <a:rPr lang="ru-RU" sz="2200">
                <a:solidFill>
                  <a:srgbClr val="002060"/>
                </a:solidFill>
                <a:latin typeface="Times New Roman"/>
                <a:ea typeface="Times New Roman"/>
                <a:cs typeface="Times New Roman"/>
              </a:rPr>
              <a:t>байн</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бурдани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камбизоат</a:t>
            </a:r>
            <a:r>
              <a:rPr lang="tg-Cyrl-TJ" sz="2200">
                <a:solidFill>
                  <a:srgbClr val="002060"/>
                </a:solidFill>
                <a:latin typeface="Times New Roman"/>
                <a:ea typeface="Times New Roman"/>
                <a:cs typeface="Times New Roman"/>
              </a:rPr>
              <a:t>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ва</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мусоидат</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таъмини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некӯаҳволии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мардум</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таҳия</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шудаанд</a:t>
            </a:r>
            <a:r>
              <a:rPr lang="ru-RU" sz="2200">
                <a:solidFill>
                  <a:srgbClr val="002060"/>
                </a:solidFill>
                <a:latin typeface="Times New Roman"/>
                <a:ea typeface="Times New Roman"/>
                <a:cs typeface="Times New Roman"/>
              </a:rPr>
              <a:t>.</a:t>
            </a:r>
            <a:endParaRPr/>
          </a:p>
          <a:p>
            <a:pPr>
              <a:defRPr/>
            </a:pPr>
            <a:endParaRPr sz="2200">
              <a:solidFill>
                <a:srgbClr val="002060"/>
              </a:solidFill>
              <a:latin typeface="Times New Roman"/>
              <a:cs typeface="Times New Roman"/>
            </a:endParaRPr>
          </a:p>
          <a:p>
            <a:pPr>
              <a:lnSpc>
                <a:spcPct val="0"/>
              </a:lnSpc>
              <a:defRPr/>
            </a:pPr>
            <a:endParaRPr sz="2200">
              <a:solidFill>
                <a:srgbClr val="002060"/>
              </a:solidFill>
              <a:latin typeface="Times New Roman"/>
              <a:cs typeface="Times New Roman"/>
            </a:endParaRPr>
          </a:p>
          <a:p>
            <a:pPr algn="ctr">
              <a:defRPr/>
            </a:pPr>
            <a:r>
              <a:rPr lang="ru-RU" sz="2200" b="1">
                <a:solidFill>
                  <a:srgbClr val="002060"/>
                </a:solidFill>
                <a:latin typeface="Times New Roman"/>
                <a:ea typeface="Times New Roman"/>
                <a:cs typeface="Times New Roman"/>
              </a:rPr>
              <a:t>Принсипҳои</a:t>
            </a:r>
            <a:r>
              <a:rPr lang="ru-RU" sz="2200" b="1">
                <a:solidFill>
                  <a:srgbClr val="002060"/>
                </a:solidFill>
                <a:latin typeface="Times New Roman"/>
                <a:ea typeface="Times New Roman"/>
                <a:cs typeface="Times New Roman"/>
              </a:rPr>
              <a:t> Бонки </a:t>
            </a:r>
            <a:r>
              <a:rPr lang="ru-RU" sz="2200" b="1">
                <a:solidFill>
                  <a:srgbClr val="002060"/>
                </a:solidFill>
                <a:latin typeface="Times New Roman"/>
                <a:ea typeface="Times New Roman"/>
                <a:cs typeface="Times New Roman"/>
              </a:rPr>
              <a:t>Ҷаҳонӣ</a:t>
            </a:r>
            <a:r>
              <a:rPr lang="ru-RU" sz="2200" b="1">
                <a:solidFill>
                  <a:srgbClr val="002060"/>
                </a:solidFill>
                <a:latin typeface="Times New Roman"/>
                <a:ea typeface="Times New Roman"/>
                <a:cs typeface="Times New Roman"/>
              </a:rPr>
              <a:t> дар бар </a:t>
            </a:r>
            <a:r>
              <a:rPr lang="ru-RU" sz="2200" b="1">
                <a:solidFill>
                  <a:srgbClr val="002060"/>
                </a:solidFill>
                <a:latin typeface="Times New Roman"/>
                <a:ea typeface="Times New Roman"/>
                <a:cs typeface="Times New Roman"/>
              </a:rPr>
              <a:t>мегирад</a:t>
            </a:r>
            <a:r>
              <a:rPr lang="ru-RU" sz="2200" b="1">
                <a:solidFill>
                  <a:srgbClr val="002060"/>
                </a:solidFill>
                <a:latin typeface="Times New Roman"/>
                <a:ea typeface="Times New Roman"/>
                <a:cs typeface="Times New Roman"/>
              </a:rPr>
              <a:t>:</a:t>
            </a:r>
            <a:endParaRPr>
              <a:solidFill>
                <a:srgbClr val="002060"/>
              </a:solidFill>
              <a:latin typeface="Times New Roman"/>
              <a:cs typeface="Times New Roman"/>
            </a:endParaRPr>
          </a:p>
          <a:p>
            <a:pPr marL="327936" indent="-327936">
              <a:buFont typeface="Arial"/>
              <a:buChar char="•"/>
              <a:defRPr/>
            </a:pPr>
            <a:r>
              <a:rPr lang="ru-RU" sz="2200">
                <a:solidFill>
                  <a:srgbClr val="002060"/>
                </a:solidFill>
                <a:latin typeface="Times New Roman"/>
                <a:ea typeface="Times New Roman"/>
                <a:cs typeface="Times New Roman"/>
              </a:rPr>
              <a:t>Консепсияи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рушди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устувор</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таваҷҷӯҳи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Бонкро</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ноил</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шудан</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устувории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экологӣ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ва</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иҷтимоӣ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инъикос</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мекунад</a:t>
            </a:r>
            <a:r>
              <a:rPr lang="ru-RU" sz="2200">
                <a:solidFill>
                  <a:srgbClr val="002060"/>
                </a:solidFill>
                <a:latin typeface="Times New Roman"/>
                <a:ea typeface="Times New Roman"/>
                <a:cs typeface="Times New Roman"/>
              </a:rPr>
              <a:t>;</a:t>
            </a:r>
            <a:endParaRPr/>
          </a:p>
          <a:p>
            <a:pPr marL="327936" indent="-327936">
              <a:buFont typeface="Arial"/>
              <a:buChar char="•"/>
              <a:defRPr/>
            </a:pPr>
            <a:r>
              <a:rPr lang="ru-RU" sz="2200">
                <a:solidFill>
                  <a:srgbClr val="002060"/>
                </a:solidFill>
                <a:latin typeface="Times New Roman"/>
                <a:ea typeface="Times New Roman"/>
                <a:cs typeface="Times New Roman"/>
              </a:rPr>
              <a:t>Сиёсати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иҷтимоӣ</a:t>
            </a:r>
            <a:r>
              <a:rPr lang="ru-RU" sz="2200">
                <a:solidFill>
                  <a:srgbClr val="002060"/>
                </a:solidFill>
                <a:latin typeface="Times New Roman"/>
                <a:ea typeface="Times New Roman"/>
                <a:cs typeface="Times New Roman"/>
              </a:rPr>
              <a:t>-экологии Бонки </a:t>
            </a:r>
            <a:r>
              <a:rPr lang="ru-RU" sz="2200">
                <a:solidFill>
                  <a:srgbClr val="002060"/>
                </a:solidFill>
                <a:latin typeface="Times New Roman"/>
                <a:ea typeface="Times New Roman"/>
                <a:cs typeface="Times New Roman"/>
              </a:rPr>
              <a:t>Ҷаҳонӣ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барои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маблағгузории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сармоягузории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лоиҳавӣ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талаботҳоеро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муқаррар</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мекунад</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Бонк</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бояд</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нисбат</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лоиҳаҳое</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тавассути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маблағгузории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сармоягузории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лоиҳавӣ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дастгирӣ</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мекунад</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риоя</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намояд</a:t>
            </a:r>
            <a:r>
              <a:rPr lang="ru-RU" sz="2200">
                <a:solidFill>
                  <a:srgbClr val="002060"/>
                </a:solidFill>
                <a:latin typeface="Times New Roman"/>
                <a:ea typeface="Times New Roman"/>
                <a:cs typeface="Times New Roman"/>
              </a:rPr>
              <a:t>; </a:t>
            </a:r>
            <a:endParaRPr/>
          </a:p>
          <a:p>
            <a:pPr marL="327936" indent="-327936">
              <a:buFont typeface="Arial"/>
              <a:buChar char="•"/>
              <a:defRPr/>
            </a:pPr>
            <a:r>
              <a:rPr lang="ru-RU" sz="2200">
                <a:solidFill>
                  <a:srgbClr val="002060"/>
                </a:solidFill>
                <a:latin typeface="Times New Roman"/>
                <a:ea typeface="Times New Roman"/>
                <a:cs typeface="Times New Roman"/>
              </a:rPr>
              <a:t>Стандартҳои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иҷтимоӣ-экологӣ</a:t>
            </a:r>
            <a:r>
              <a:rPr lang="ru-RU" sz="2200">
                <a:solidFill>
                  <a:srgbClr val="002060"/>
                </a:solidFill>
                <a:latin typeface="Times New Roman"/>
                <a:ea typeface="Times New Roman"/>
                <a:cs typeface="Times New Roman"/>
              </a:rPr>
              <a:t> (СИЭ) </a:t>
            </a:r>
            <a:r>
              <a:rPr lang="ru-RU" sz="2200">
                <a:solidFill>
                  <a:srgbClr val="002060"/>
                </a:solidFill>
                <a:latin typeface="Times New Roman"/>
                <a:ea typeface="Times New Roman"/>
                <a:cs typeface="Times New Roman"/>
              </a:rPr>
              <a:t>якҷо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бо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замимаҳои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онҳо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ки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талаботи</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ҳатмиро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нисбат</a:t>
            </a:r>
            <a:r>
              <a:rPr lang="ru-RU" sz="2200">
                <a:solidFill>
                  <a:srgbClr val="002060"/>
                </a:solidFill>
                <a:latin typeface="Times New Roman"/>
                <a:ea typeface="Times New Roman"/>
                <a:cs typeface="Times New Roman"/>
              </a:rPr>
              <a:t> ба </a:t>
            </a:r>
            <a:r>
              <a:rPr lang="ru-RU" sz="2200">
                <a:solidFill>
                  <a:srgbClr val="002060"/>
                </a:solidFill>
                <a:latin typeface="Times New Roman"/>
                <a:ea typeface="Times New Roman"/>
                <a:cs typeface="Times New Roman"/>
              </a:rPr>
              <a:t>қарзгиранда</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ва</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лоиҳаҳо</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муайян</a:t>
            </a:r>
            <a:r>
              <a:rPr lang="ru-RU" sz="2200">
                <a:solidFill>
                  <a:srgbClr val="002060"/>
                </a:solidFill>
                <a:latin typeface="Times New Roman"/>
                <a:ea typeface="Times New Roman"/>
                <a:cs typeface="Times New Roman"/>
              </a:rPr>
              <a:t> </a:t>
            </a:r>
            <a:r>
              <a:rPr lang="ru-RU" sz="2200">
                <a:solidFill>
                  <a:srgbClr val="002060"/>
                </a:solidFill>
                <a:latin typeface="Times New Roman"/>
                <a:ea typeface="Times New Roman"/>
                <a:cs typeface="Times New Roman"/>
              </a:rPr>
              <a:t>менамоянд</a:t>
            </a:r>
            <a:r>
              <a:rPr lang="ru-RU" sz="2200">
                <a:solidFill>
                  <a:srgbClr val="002060"/>
                </a:solidFill>
                <a:latin typeface="Times New Roman"/>
                <a:ea typeface="Times New Roman"/>
                <a:cs typeface="Times New Roman"/>
              </a:rPr>
              <a:t>.</a:t>
            </a:r>
            <a:endParaRPr>
              <a:solidFill>
                <a:srgbClr val="002060"/>
              </a:solidFill>
              <a:latin typeface="Times New Roman"/>
              <a:cs typeface="Times New Roman"/>
            </a:endParaRPr>
          </a:p>
          <a:p>
            <a:pPr>
              <a:defRPr/>
            </a:pPr>
            <a:endParaRPr sz="2200">
              <a:solidFill>
                <a:srgbClr val="002060"/>
              </a:solidFill>
              <a:latin typeface="Times New Roman"/>
              <a:cs typeface="Times New Roman"/>
            </a:endParaRPr>
          </a:p>
          <a:p>
            <a:pPr algn="ctr">
              <a:defRPr/>
            </a:pPr>
            <a:r>
              <a:rPr lang="ru-RU" sz="2000" b="1" u="sng">
                <a:latin typeface="Times New Roman"/>
                <a:ea typeface="Times New Roman"/>
                <a:cs typeface="Times New Roman"/>
                <a:hlinkClick r:id="rId3" tooltip="https://thedocs.worldbank.org/en/doc/376931518802050637-0290022019/original/EnvironmentalSocialFrameworkRussian.pdf"/>
              </a:rPr>
              <a:t>* </a:t>
            </a:r>
            <a:r>
              <a:rPr lang="en-US" sz="2000" b="1" u="sng">
                <a:latin typeface="Times New Roman"/>
                <a:ea typeface="Times New Roman"/>
                <a:cs typeface="Times New Roman"/>
                <a:hlinkClick r:id="rId3" tooltip="https://thedocs.worldbank.org/en/doc/376931518802050637-0290022019/original/EnvironmentalSocialFrameworkRussian.pdf"/>
              </a:rPr>
              <a:t>https://thedocs.worldbank.org/en/doc/376931518802050637- 0290022019/original/EnvironmentalSocialFrameworkRussian.pdf</a:t>
            </a:r>
            <a:endParaRPr sz="2000" b="1">
              <a:latin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ONLYOFFICE/8.1.1.27</Application>
  <DocSecurity>0</DocSecurity>
  <PresentationFormat>Широкоэкранный</PresentationFormat>
  <Paragraphs>0</Paragraphs>
  <Slides>54</Slides>
  <Notes>54</Notes>
  <HiddenSlides>0</HiddenSlides>
  <MMClips>2</MMClips>
  <ScaleCrop>0</ScaleCrop>
  <HeadingPairs>
    <vt:vector size="4" baseType="variant">
      <vt:variant>
        <vt:lpstr>Theme</vt:lpstr>
      </vt:variant>
      <vt:variant>
        <vt:i4>1</vt:i4>
      </vt:variant>
      <vt:variant>
        <vt:lpstr>Slide Titles</vt:lpstr>
      </vt:variant>
      <vt:variant>
        <vt:i4>54</vt:i4>
      </vt:variant>
    </vt:vector>
  </HeadingPairs>
  <TitlesOfParts>
    <vt:vector size="5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Пользователь</dc:creator>
  <cp:keywords/>
  <dc:description/>
  <dc:identifier/>
  <dc:language/>
  <cp:lastModifiedBy/>
  <cp:revision>606</cp:revision>
  <dcterms:created xsi:type="dcterms:W3CDTF">2024-06-14T13:31:08Z</dcterms:created>
  <dcterms:modified xsi:type="dcterms:W3CDTF">2026-04-18T10:27:30Z</dcterms:modified>
  <cp:category/>
  <cp:contentStatus/>
  <cp:version/>
</cp:coreProperties>
</file>